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Lato" panose="020F0502020204030203" pitchFamily="34" charset="0"/>
      <p:regular r:id="rId26"/>
      <p:bold r:id="rId27"/>
      <p:italic r:id="rId28"/>
      <p:boldItalic r:id="rId29"/>
    </p:embeddedFont>
    <p:embeddedFont>
      <p:font typeface="Raleway"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UIgor83+O10mhQbJCjiT6addB6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4d0b80c128_0_7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4d0b80c128_0_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4d0b80c128_0_7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4d0b80c128_0_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4d0b80c128_0_7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4d0b80c128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4d0b80c128_0_7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4d0b80c128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177800" algn="l" rtl="0">
              <a:lnSpc>
                <a:spcPct val="90000"/>
              </a:lnSpc>
              <a:spcBef>
                <a:spcPts val="0"/>
              </a:spcBef>
              <a:spcAft>
                <a:spcPts val="0"/>
              </a:spcAft>
              <a:buClr>
                <a:schemeClr val="dk1"/>
              </a:buClr>
              <a:buSzPts val="1000"/>
              <a:buFont typeface="Lato"/>
              <a:buChar char="●"/>
            </a:pPr>
            <a:r>
              <a:rPr lang="en-US" sz="1000">
                <a:solidFill>
                  <a:schemeClr val="dk1"/>
                </a:solidFill>
              </a:rPr>
              <a:t>The most prominent finding in this biopsy is an acute thrombotic microangiopathic (TMA), with arteriolar fibrin thrombi and focal dissolution/necrosis of arteriolar walls. In glomeruli, this is manifest as mesangiolysis and ischemic changes.  Recent antiphospholipid antibody testing is noted to be negative  Rarely, these features of endothelial injury can represent morphologically early findings in vasculitis (plausibly related to a shared pathway of endothelial injury, with unknown relationship to complement abnormalities), although definitive arteritis is not seen.  The role of complement potential defects in these and patients with lupus-associated TMA is not known, but may be worthy of investigation in this case.  </a:t>
            </a:r>
            <a:endParaRPr sz="900">
              <a:solidFill>
                <a:srgbClr val="595959"/>
              </a:solidFill>
              <a:latin typeface="Lato"/>
              <a:ea typeface="Lato"/>
              <a:cs typeface="Lato"/>
              <a:sym typeface="Lato"/>
            </a:endParaRPr>
          </a:p>
          <a:p>
            <a:pPr marL="228600" lvl="0" indent="-177800" algn="l" rtl="0">
              <a:lnSpc>
                <a:spcPct val="90000"/>
              </a:lnSpc>
              <a:spcBef>
                <a:spcPts val="1000"/>
              </a:spcBef>
              <a:spcAft>
                <a:spcPts val="0"/>
              </a:spcAft>
              <a:buClr>
                <a:schemeClr val="dk1"/>
              </a:buClr>
              <a:buSzPts val="1000"/>
              <a:buFont typeface="Lato"/>
              <a:buChar char="●"/>
            </a:pPr>
            <a:r>
              <a:rPr lang="en-US" sz="1000">
                <a:solidFill>
                  <a:schemeClr val="dk1"/>
                </a:solidFill>
              </a:rPr>
              <a:t> </a:t>
            </a:r>
            <a:endParaRPr sz="900">
              <a:solidFill>
                <a:srgbClr val="595959"/>
              </a:solidFill>
              <a:latin typeface="Lato"/>
              <a:ea typeface="Lato"/>
              <a:cs typeface="Lato"/>
              <a:sym typeface="Lato"/>
            </a:endParaRPr>
          </a:p>
          <a:p>
            <a:pPr marL="228600" lvl="0" indent="-177800" algn="l" rtl="0">
              <a:lnSpc>
                <a:spcPct val="90000"/>
              </a:lnSpc>
              <a:spcBef>
                <a:spcPts val="1000"/>
              </a:spcBef>
              <a:spcAft>
                <a:spcPts val="0"/>
              </a:spcAft>
              <a:buClr>
                <a:schemeClr val="dk1"/>
              </a:buClr>
              <a:buSzPts val="1000"/>
              <a:buFont typeface="Lato"/>
              <a:buChar char="●"/>
            </a:pPr>
            <a:r>
              <a:rPr lang="en-US" sz="1000">
                <a:solidFill>
                  <a:schemeClr val="dk1"/>
                </a:solidFill>
              </a:rPr>
              <a:t>In addition, there is a more conventional lupus immune complex mediated glomerulonephritis, with IgG and C1q dominant immune complex deposition in glomeruli and extraglomerular vascular deposits.  Active lesions involve approximately 35% of glomeruli and include cellular crescents in 10% within additional 13% of glomeruli involved by fibrocellular crescents.  Chronic injury involves approximately 13% of glomeruli, and includes 3% global glomerulosclerosis and 10% segmental fibrous scars. There is approximately 10% tubular atrophy and interstitial fibrosis.  There is a segmental membranous pattern but this does not appear to meet criteria for an additional diagnosis of membranous lupus nephritis; this will be further evaluated by electron microscopy, and the results reported in an addendum. </a:t>
            </a:r>
            <a:endParaRPr sz="300"/>
          </a:p>
        </p:txBody>
      </p:sp>
      <p:sp>
        <p:nvSpPr>
          <p:cNvPr id="187" name="Google Shape;18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4d14133256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4d1413325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4d0b80c128_0_7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4d0b80c128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4d0b80c128_0_10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4d0b80c128_0_1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4dab77600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4dab7760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4d0b80c128_0_10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4d0b80c128_0_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aHUS: atypical Hemolytic Uremic Syndrome</a:t>
            </a:r>
            <a:endParaRPr/>
          </a:p>
          <a:p>
            <a:pPr marL="0" lvl="0" indent="0" algn="l" rtl="0">
              <a:spcBef>
                <a:spcPts val="0"/>
              </a:spcBef>
              <a:spcAft>
                <a:spcPts val="0"/>
              </a:spcAft>
              <a:buNone/>
            </a:pPr>
            <a:r>
              <a:rPr lang="en-US"/>
              <a:t>APS: anti-phospholipid syndrome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4d0b80c128_0_10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4d0b80c128_0_1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4d14133256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4d141332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4d0b80c128_0_4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4d0b80c128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4d0b80c128_0_6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4d0b80c128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4d0b80c128_0_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4d0b80c128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4d0b80c128_0_6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4d0b80c128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177800" algn="l" rtl="0">
              <a:lnSpc>
                <a:spcPct val="90000"/>
              </a:lnSpc>
              <a:spcBef>
                <a:spcPts val="1000"/>
              </a:spcBef>
              <a:spcAft>
                <a:spcPts val="0"/>
              </a:spcAft>
              <a:buClr>
                <a:schemeClr val="dk1"/>
              </a:buClr>
              <a:buSzPts val="1200"/>
              <a:buFont typeface="Lato"/>
              <a:buChar char="●"/>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4d0b80c128_0_7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4d0b80c128_0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d0b80c128_0_7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4d0b80c128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g34d0b80c128_0_439"/>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 name="Google Shape;11;g34d0b80c128_0_439"/>
          <p:cNvGrpSpPr/>
          <p:nvPr/>
        </p:nvGrpSpPr>
        <p:grpSpPr>
          <a:xfrm>
            <a:off x="1107036" y="1588427"/>
            <a:ext cx="994316" cy="61102"/>
            <a:chOff x="4580561" y="2589004"/>
            <a:chExt cx="1064464" cy="25200"/>
          </a:xfrm>
        </p:grpSpPr>
        <p:sp>
          <p:nvSpPr>
            <p:cNvPr id="12" name="Google Shape;12;g34d0b80c128_0_439"/>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13;g34d0b80c128_0_439"/>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 name="Google Shape;14;g34d0b80c128_0_439"/>
          <p:cNvSpPr txBox="1">
            <a:spLocks noGrp="1"/>
          </p:cNvSpPr>
          <p:nvPr>
            <p:ph type="ctrTitle"/>
          </p:nvPr>
        </p:nvSpPr>
        <p:spPr>
          <a:xfrm>
            <a:off x="972600" y="1763267"/>
            <a:ext cx="10250700" cy="2219700"/>
          </a:xfrm>
          <a:prstGeom prst="rect">
            <a:avLst/>
          </a:prstGeom>
        </p:spPr>
        <p:txBody>
          <a:bodyPr spcFirstLastPara="1" wrap="square" lIns="121900" tIns="121900" rIns="121900" bIns="121900" anchor="t" anchorCtr="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a:endParaRPr/>
          </a:p>
        </p:txBody>
      </p:sp>
      <p:sp>
        <p:nvSpPr>
          <p:cNvPr id="15" name="Google Shape;15;g34d0b80c128_0_439"/>
          <p:cNvSpPr txBox="1">
            <a:spLocks noGrp="1"/>
          </p:cNvSpPr>
          <p:nvPr>
            <p:ph type="subTitle" idx="1"/>
          </p:nvPr>
        </p:nvSpPr>
        <p:spPr>
          <a:xfrm>
            <a:off x="972837" y="4230533"/>
            <a:ext cx="10250700" cy="7215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16" name="Google Shape;16;g34d0b80c128_0_439"/>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g34d0b80c128_0_503"/>
          <p:cNvGrpSpPr/>
          <p:nvPr/>
        </p:nvGrpSpPr>
        <p:grpSpPr>
          <a:xfrm>
            <a:off x="1107036" y="5558926"/>
            <a:ext cx="994316" cy="61102"/>
            <a:chOff x="4580561" y="2589004"/>
            <a:chExt cx="1064464" cy="25200"/>
          </a:xfrm>
        </p:grpSpPr>
        <p:sp>
          <p:nvSpPr>
            <p:cNvPr id="75" name="Google Shape;75;g34d0b80c128_0_503"/>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g34d0b80c128_0_503"/>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77" name="Google Shape;77;g34d0b80c128_0_503"/>
          <p:cNvSpPr txBox="1">
            <a:spLocks noGrp="1"/>
          </p:cNvSpPr>
          <p:nvPr>
            <p:ph type="title" hasCustomPrompt="1"/>
          </p:nvPr>
        </p:nvSpPr>
        <p:spPr>
          <a:xfrm>
            <a:off x="972600" y="978600"/>
            <a:ext cx="10251300" cy="16596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10700"/>
              <a:buNone/>
              <a:defRPr sz="10700">
                <a:solidFill>
                  <a:schemeClr val="lt1"/>
                </a:solidFill>
              </a:defRPr>
            </a:lvl1pPr>
            <a:lvl2pPr lvl="1">
              <a:spcBef>
                <a:spcPts val="0"/>
              </a:spcBef>
              <a:spcAft>
                <a:spcPts val="0"/>
              </a:spcAft>
              <a:buClr>
                <a:schemeClr val="lt1"/>
              </a:buClr>
              <a:buSzPts val="10700"/>
              <a:buNone/>
              <a:defRPr sz="10700">
                <a:solidFill>
                  <a:schemeClr val="lt1"/>
                </a:solidFill>
              </a:defRPr>
            </a:lvl2pPr>
            <a:lvl3pPr lvl="2">
              <a:spcBef>
                <a:spcPts val="0"/>
              </a:spcBef>
              <a:spcAft>
                <a:spcPts val="0"/>
              </a:spcAft>
              <a:buClr>
                <a:schemeClr val="lt1"/>
              </a:buClr>
              <a:buSzPts val="10700"/>
              <a:buNone/>
              <a:defRPr sz="10700">
                <a:solidFill>
                  <a:schemeClr val="lt1"/>
                </a:solidFill>
              </a:defRPr>
            </a:lvl3pPr>
            <a:lvl4pPr lvl="3">
              <a:spcBef>
                <a:spcPts val="0"/>
              </a:spcBef>
              <a:spcAft>
                <a:spcPts val="0"/>
              </a:spcAft>
              <a:buClr>
                <a:schemeClr val="lt1"/>
              </a:buClr>
              <a:buSzPts val="10700"/>
              <a:buNone/>
              <a:defRPr sz="10700">
                <a:solidFill>
                  <a:schemeClr val="lt1"/>
                </a:solidFill>
              </a:defRPr>
            </a:lvl4pPr>
            <a:lvl5pPr lvl="4">
              <a:spcBef>
                <a:spcPts val="0"/>
              </a:spcBef>
              <a:spcAft>
                <a:spcPts val="0"/>
              </a:spcAft>
              <a:buClr>
                <a:schemeClr val="lt1"/>
              </a:buClr>
              <a:buSzPts val="10700"/>
              <a:buNone/>
              <a:defRPr sz="10700">
                <a:solidFill>
                  <a:schemeClr val="lt1"/>
                </a:solidFill>
              </a:defRPr>
            </a:lvl5pPr>
            <a:lvl6pPr lvl="5">
              <a:spcBef>
                <a:spcPts val="0"/>
              </a:spcBef>
              <a:spcAft>
                <a:spcPts val="0"/>
              </a:spcAft>
              <a:buClr>
                <a:schemeClr val="lt1"/>
              </a:buClr>
              <a:buSzPts val="10700"/>
              <a:buNone/>
              <a:defRPr sz="10700">
                <a:solidFill>
                  <a:schemeClr val="lt1"/>
                </a:solidFill>
              </a:defRPr>
            </a:lvl6pPr>
            <a:lvl7pPr lvl="6">
              <a:spcBef>
                <a:spcPts val="0"/>
              </a:spcBef>
              <a:spcAft>
                <a:spcPts val="0"/>
              </a:spcAft>
              <a:buClr>
                <a:schemeClr val="lt1"/>
              </a:buClr>
              <a:buSzPts val="10700"/>
              <a:buNone/>
              <a:defRPr sz="10700">
                <a:solidFill>
                  <a:schemeClr val="lt1"/>
                </a:solidFill>
              </a:defRPr>
            </a:lvl7pPr>
            <a:lvl8pPr lvl="7">
              <a:spcBef>
                <a:spcPts val="0"/>
              </a:spcBef>
              <a:spcAft>
                <a:spcPts val="0"/>
              </a:spcAft>
              <a:buClr>
                <a:schemeClr val="lt1"/>
              </a:buClr>
              <a:buSzPts val="10700"/>
              <a:buNone/>
              <a:defRPr sz="10700">
                <a:solidFill>
                  <a:schemeClr val="lt1"/>
                </a:solidFill>
              </a:defRPr>
            </a:lvl8pPr>
            <a:lvl9pPr lvl="8">
              <a:spcBef>
                <a:spcPts val="0"/>
              </a:spcBef>
              <a:spcAft>
                <a:spcPts val="0"/>
              </a:spcAft>
              <a:buClr>
                <a:schemeClr val="lt1"/>
              </a:buClr>
              <a:buSzPts val="10700"/>
              <a:buNone/>
              <a:defRPr sz="10700">
                <a:solidFill>
                  <a:schemeClr val="lt1"/>
                </a:solidFill>
              </a:defRPr>
            </a:lvl9pPr>
          </a:lstStyle>
          <a:p>
            <a:r>
              <a:t>xx%</a:t>
            </a:r>
          </a:p>
        </p:txBody>
      </p:sp>
      <p:sp>
        <p:nvSpPr>
          <p:cNvPr id="78" name="Google Shape;78;g34d0b80c128_0_503"/>
          <p:cNvSpPr txBox="1">
            <a:spLocks noGrp="1"/>
          </p:cNvSpPr>
          <p:nvPr>
            <p:ph type="body" idx="1"/>
          </p:nvPr>
        </p:nvSpPr>
        <p:spPr>
          <a:xfrm>
            <a:off x="972600" y="3030517"/>
            <a:ext cx="10251300" cy="21072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23850">
              <a:spcBef>
                <a:spcPts val="0"/>
              </a:spcBef>
              <a:spcAft>
                <a:spcPts val="0"/>
              </a:spcAft>
              <a:buClr>
                <a:schemeClr val="lt1"/>
              </a:buClr>
              <a:buSzPts val="1500"/>
              <a:buChar char="○"/>
              <a:defRPr>
                <a:solidFill>
                  <a:schemeClr val="lt1"/>
                </a:solidFill>
              </a:defRPr>
            </a:lvl2pPr>
            <a:lvl3pPr marL="1371600" lvl="2" indent="-323850">
              <a:spcBef>
                <a:spcPts val="0"/>
              </a:spcBef>
              <a:spcAft>
                <a:spcPts val="0"/>
              </a:spcAft>
              <a:buClr>
                <a:schemeClr val="lt1"/>
              </a:buClr>
              <a:buSzPts val="1500"/>
              <a:buChar char="■"/>
              <a:defRPr>
                <a:solidFill>
                  <a:schemeClr val="lt1"/>
                </a:solidFill>
              </a:defRPr>
            </a:lvl3pPr>
            <a:lvl4pPr marL="1828800" lvl="3" indent="-323850">
              <a:spcBef>
                <a:spcPts val="0"/>
              </a:spcBef>
              <a:spcAft>
                <a:spcPts val="0"/>
              </a:spcAft>
              <a:buClr>
                <a:schemeClr val="lt1"/>
              </a:buClr>
              <a:buSzPts val="1500"/>
              <a:buChar char="●"/>
              <a:defRPr>
                <a:solidFill>
                  <a:schemeClr val="lt1"/>
                </a:solidFill>
              </a:defRPr>
            </a:lvl4pPr>
            <a:lvl5pPr marL="2286000" lvl="4" indent="-323850">
              <a:spcBef>
                <a:spcPts val="0"/>
              </a:spcBef>
              <a:spcAft>
                <a:spcPts val="0"/>
              </a:spcAft>
              <a:buClr>
                <a:schemeClr val="lt1"/>
              </a:buClr>
              <a:buSzPts val="1500"/>
              <a:buChar char="○"/>
              <a:defRPr>
                <a:solidFill>
                  <a:schemeClr val="lt1"/>
                </a:solidFill>
              </a:defRPr>
            </a:lvl5pPr>
            <a:lvl6pPr marL="2743200" lvl="5" indent="-323850">
              <a:spcBef>
                <a:spcPts val="0"/>
              </a:spcBef>
              <a:spcAft>
                <a:spcPts val="0"/>
              </a:spcAft>
              <a:buClr>
                <a:schemeClr val="lt1"/>
              </a:buClr>
              <a:buSzPts val="1500"/>
              <a:buChar char="■"/>
              <a:defRPr>
                <a:solidFill>
                  <a:schemeClr val="lt1"/>
                </a:solidFill>
              </a:defRPr>
            </a:lvl6pPr>
            <a:lvl7pPr marL="3200400" lvl="6" indent="-323850">
              <a:spcBef>
                <a:spcPts val="0"/>
              </a:spcBef>
              <a:spcAft>
                <a:spcPts val="0"/>
              </a:spcAft>
              <a:buClr>
                <a:schemeClr val="lt1"/>
              </a:buClr>
              <a:buSzPts val="1500"/>
              <a:buChar char="●"/>
              <a:defRPr>
                <a:solidFill>
                  <a:schemeClr val="lt1"/>
                </a:solidFill>
              </a:defRPr>
            </a:lvl7pPr>
            <a:lvl8pPr marL="3657600" lvl="7" indent="-323850">
              <a:spcBef>
                <a:spcPts val="0"/>
              </a:spcBef>
              <a:spcAft>
                <a:spcPts val="0"/>
              </a:spcAft>
              <a:buClr>
                <a:schemeClr val="lt1"/>
              </a:buClr>
              <a:buSzPts val="1500"/>
              <a:buChar char="○"/>
              <a:defRPr>
                <a:solidFill>
                  <a:schemeClr val="lt1"/>
                </a:solidFill>
              </a:defRPr>
            </a:lvl8pPr>
            <a:lvl9pPr marL="4114800" lvl="8" indent="-323850">
              <a:spcBef>
                <a:spcPts val="0"/>
              </a:spcBef>
              <a:spcAft>
                <a:spcPts val="0"/>
              </a:spcAft>
              <a:buClr>
                <a:schemeClr val="lt1"/>
              </a:buClr>
              <a:buSzPts val="1500"/>
              <a:buChar char="■"/>
              <a:defRPr>
                <a:solidFill>
                  <a:schemeClr val="lt1"/>
                </a:solidFill>
              </a:defRPr>
            </a:lvl9pPr>
          </a:lstStyle>
          <a:p>
            <a:endParaRPr/>
          </a:p>
        </p:txBody>
      </p:sp>
      <p:sp>
        <p:nvSpPr>
          <p:cNvPr id="79" name="Google Shape;79;g34d0b80c128_0_503"/>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g34d0b80c128_0_510"/>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g34d0b80c128_0_5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84" name="Google Shape;84;g34d0b80c128_0_5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85" name="Google Shape;85;g34d0b80c128_0_5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g34d0b80c128_0_5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g34d0b80c128_0_5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g34d0b80c128_0_447"/>
          <p:cNvGrpSpPr/>
          <p:nvPr/>
        </p:nvGrpSpPr>
        <p:grpSpPr>
          <a:xfrm>
            <a:off x="1107036" y="1588427"/>
            <a:ext cx="994316" cy="61102"/>
            <a:chOff x="4580561" y="2589004"/>
            <a:chExt cx="1064464" cy="25200"/>
          </a:xfrm>
        </p:grpSpPr>
        <p:sp>
          <p:nvSpPr>
            <p:cNvPr id="19" name="Google Shape;19;g34d0b80c128_0_447"/>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g34d0b80c128_0_447"/>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1" name="Google Shape;21;g34d0b80c128_0_447"/>
          <p:cNvSpPr txBox="1">
            <a:spLocks noGrp="1"/>
          </p:cNvSpPr>
          <p:nvPr>
            <p:ph type="title"/>
          </p:nvPr>
        </p:nvSpPr>
        <p:spPr>
          <a:xfrm>
            <a:off x="972600" y="1763267"/>
            <a:ext cx="10251300" cy="20247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22" name="Google Shape;22;g34d0b80c128_0_447"/>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g34d0b80c128_0_453"/>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5" name="Google Shape;25;g34d0b80c128_0_453"/>
          <p:cNvGrpSpPr/>
          <p:nvPr/>
        </p:nvGrpSpPr>
        <p:grpSpPr>
          <a:xfrm>
            <a:off x="1107036" y="1588427"/>
            <a:ext cx="994316" cy="61102"/>
            <a:chOff x="4580561" y="2589004"/>
            <a:chExt cx="1064464" cy="25200"/>
          </a:xfrm>
        </p:grpSpPr>
        <p:sp>
          <p:nvSpPr>
            <p:cNvPr id="26" name="Google Shape;26;g34d0b80c128_0_453"/>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g34d0b80c128_0_453"/>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8" name="Google Shape;28;g34d0b80c128_0_453"/>
          <p:cNvSpPr txBox="1">
            <a:spLocks noGrp="1"/>
          </p:cNvSpPr>
          <p:nvPr>
            <p:ph type="title"/>
          </p:nvPr>
        </p:nvSpPr>
        <p:spPr>
          <a:xfrm>
            <a:off x="972600" y="1758200"/>
            <a:ext cx="102516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29" name="Google Shape;29;g34d0b80c128_0_453"/>
          <p:cNvSpPr txBox="1">
            <a:spLocks noGrp="1"/>
          </p:cNvSpPr>
          <p:nvPr>
            <p:ph type="body" idx="1"/>
          </p:nvPr>
        </p:nvSpPr>
        <p:spPr>
          <a:xfrm>
            <a:off x="972600" y="2771833"/>
            <a:ext cx="102516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30" name="Google Shape;30;g34d0b80c128_0_453"/>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g34d0b80c128_0_461"/>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3" name="Google Shape;33;g34d0b80c128_0_461"/>
          <p:cNvGrpSpPr/>
          <p:nvPr/>
        </p:nvGrpSpPr>
        <p:grpSpPr>
          <a:xfrm>
            <a:off x="1107036" y="1588427"/>
            <a:ext cx="994316" cy="61102"/>
            <a:chOff x="4580561" y="2589004"/>
            <a:chExt cx="1064464" cy="25200"/>
          </a:xfrm>
        </p:grpSpPr>
        <p:sp>
          <p:nvSpPr>
            <p:cNvPr id="34" name="Google Shape;34;g34d0b80c128_0_461"/>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 name="Google Shape;35;g34d0b80c128_0_461"/>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6" name="Google Shape;36;g34d0b80c128_0_461"/>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37" name="Google Shape;37;g34d0b80c128_0_461"/>
          <p:cNvSpPr txBox="1">
            <a:spLocks noGrp="1"/>
          </p:cNvSpPr>
          <p:nvPr>
            <p:ph type="body" idx="1"/>
          </p:nvPr>
        </p:nvSpPr>
        <p:spPr>
          <a:xfrm>
            <a:off x="972434" y="2771833"/>
            <a:ext cx="50325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38" name="Google Shape;38;g34d0b80c128_0_461"/>
          <p:cNvSpPr txBox="1">
            <a:spLocks noGrp="1"/>
          </p:cNvSpPr>
          <p:nvPr>
            <p:ph type="body" idx="2"/>
          </p:nvPr>
        </p:nvSpPr>
        <p:spPr>
          <a:xfrm>
            <a:off x="6191471" y="2771833"/>
            <a:ext cx="50325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39" name="Google Shape;39;g34d0b80c128_0_461"/>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34d0b80c128_0_470"/>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2" name="Google Shape;42;g34d0b80c128_0_470"/>
          <p:cNvGrpSpPr/>
          <p:nvPr/>
        </p:nvGrpSpPr>
        <p:grpSpPr>
          <a:xfrm>
            <a:off x="1107036" y="1588427"/>
            <a:ext cx="994316" cy="61102"/>
            <a:chOff x="4580561" y="2589004"/>
            <a:chExt cx="1064464" cy="25200"/>
          </a:xfrm>
        </p:grpSpPr>
        <p:sp>
          <p:nvSpPr>
            <p:cNvPr id="43" name="Google Shape;43;g34d0b80c128_0_470"/>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 name="Google Shape;44;g34d0b80c128_0_470"/>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5" name="Google Shape;45;g34d0b80c128_0_470"/>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46" name="Google Shape;46;g34d0b80c128_0_470"/>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g34d0b80c128_0_477"/>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9" name="Google Shape;49;g34d0b80c128_0_477"/>
          <p:cNvGrpSpPr/>
          <p:nvPr/>
        </p:nvGrpSpPr>
        <p:grpSpPr>
          <a:xfrm>
            <a:off x="1107036" y="1588427"/>
            <a:ext cx="994316" cy="61102"/>
            <a:chOff x="4580561" y="2589004"/>
            <a:chExt cx="1064464" cy="25200"/>
          </a:xfrm>
        </p:grpSpPr>
        <p:sp>
          <p:nvSpPr>
            <p:cNvPr id="50" name="Google Shape;50;g34d0b80c128_0_477"/>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 name="Google Shape;51;g34d0b80c128_0_477"/>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2" name="Google Shape;52;g34d0b80c128_0_477"/>
          <p:cNvSpPr txBox="1">
            <a:spLocks noGrp="1"/>
          </p:cNvSpPr>
          <p:nvPr>
            <p:ph type="title"/>
          </p:nvPr>
        </p:nvSpPr>
        <p:spPr>
          <a:xfrm>
            <a:off x="973333" y="1758200"/>
            <a:ext cx="4401300" cy="18420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53" name="Google Shape;53;g34d0b80c128_0_477"/>
          <p:cNvSpPr txBox="1">
            <a:spLocks noGrp="1"/>
          </p:cNvSpPr>
          <p:nvPr>
            <p:ph type="body" idx="1"/>
          </p:nvPr>
        </p:nvSpPr>
        <p:spPr>
          <a:xfrm>
            <a:off x="961633" y="3708967"/>
            <a:ext cx="4401300" cy="21300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54" name="Google Shape;54;g34d0b80c128_0_477"/>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g34d0b80c128_0_485"/>
          <p:cNvGrpSpPr/>
          <p:nvPr/>
        </p:nvGrpSpPr>
        <p:grpSpPr>
          <a:xfrm>
            <a:off x="1107036" y="5558926"/>
            <a:ext cx="994316" cy="61102"/>
            <a:chOff x="4580561" y="2589004"/>
            <a:chExt cx="1064464" cy="25200"/>
          </a:xfrm>
        </p:grpSpPr>
        <p:sp>
          <p:nvSpPr>
            <p:cNvPr id="57" name="Google Shape;57;g34d0b80c128_0_485"/>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 name="Google Shape;58;g34d0b80c128_0_485"/>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9" name="Google Shape;59;g34d0b80c128_0_485"/>
          <p:cNvSpPr txBox="1">
            <a:spLocks noGrp="1"/>
          </p:cNvSpPr>
          <p:nvPr>
            <p:ph type="title"/>
          </p:nvPr>
        </p:nvSpPr>
        <p:spPr>
          <a:xfrm>
            <a:off x="972600" y="1152400"/>
            <a:ext cx="9361500" cy="39801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60" name="Google Shape;60;g34d0b80c128_0_485"/>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g34d0b80c128_0_491"/>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3" name="Google Shape;63;g34d0b80c128_0_491"/>
          <p:cNvGrpSpPr/>
          <p:nvPr/>
        </p:nvGrpSpPr>
        <p:grpSpPr>
          <a:xfrm>
            <a:off x="1107036" y="1588427"/>
            <a:ext cx="994316" cy="61102"/>
            <a:chOff x="4580561" y="2589004"/>
            <a:chExt cx="1064464" cy="25200"/>
          </a:xfrm>
        </p:grpSpPr>
        <p:sp>
          <p:nvSpPr>
            <p:cNvPr id="64" name="Google Shape;64;g34d0b80c128_0_491"/>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 name="Google Shape;65;g34d0b80c128_0_491"/>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6" name="Google Shape;66;g34d0b80c128_0_491"/>
          <p:cNvSpPr txBox="1">
            <a:spLocks noGrp="1"/>
          </p:cNvSpPr>
          <p:nvPr>
            <p:ph type="title"/>
          </p:nvPr>
        </p:nvSpPr>
        <p:spPr>
          <a:xfrm>
            <a:off x="973333" y="1758200"/>
            <a:ext cx="4401300" cy="2249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67" name="Google Shape;67;g34d0b80c128_0_491"/>
          <p:cNvSpPr txBox="1">
            <a:spLocks noGrp="1"/>
          </p:cNvSpPr>
          <p:nvPr>
            <p:ph type="subTitle" idx="1"/>
          </p:nvPr>
        </p:nvSpPr>
        <p:spPr>
          <a:xfrm>
            <a:off x="966600" y="4215367"/>
            <a:ext cx="4401300" cy="10119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68" name="Google Shape;68;g34d0b80c128_0_491"/>
          <p:cNvSpPr txBox="1">
            <a:spLocks noGrp="1"/>
          </p:cNvSpPr>
          <p:nvPr>
            <p:ph type="body" idx="2"/>
          </p:nvPr>
        </p:nvSpPr>
        <p:spPr>
          <a:xfrm>
            <a:off x="6898967" y="1803500"/>
            <a:ext cx="4499100" cy="40341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69" name="Google Shape;69;g34d0b80c128_0_491"/>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g34d0b80c128_0_500"/>
          <p:cNvSpPr txBox="1">
            <a:spLocks noGrp="1"/>
          </p:cNvSpPr>
          <p:nvPr>
            <p:ph type="body" idx="1"/>
          </p:nvPr>
        </p:nvSpPr>
        <p:spPr>
          <a:xfrm>
            <a:off x="966600" y="5830068"/>
            <a:ext cx="10263300" cy="6141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1700"/>
              <a:buNone/>
              <a:defRPr/>
            </a:lvl1pPr>
          </a:lstStyle>
          <a:p>
            <a:endParaRPr/>
          </a:p>
        </p:txBody>
      </p:sp>
      <p:sp>
        <p:nvSpPr>
          <p:cNvPr id="72" name="Google Shape;72;g34d0b80c128_0_500"/>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g34d0b80c128_0_43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1pPr>
            <a:lvl2pPr lvl="1">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2pPr>
            <a:lvl3pPr lvl="2">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3pPr>
            <a:lvl4pPr lvl="3">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4pPr>
            <a:lvl5pPr lvl="4">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5pPr>
            <a:lvl6pPr lvl="5">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6pPr>
            <a:lvl7pPr lvl="6">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7pPr>
            <a:lvl8pPr lvl="7">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8pPr>
            <a:lvl9pPr lvl="8">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9pPr>
          </a:lstStyle>
          <a:p>
            <a:endParaRPr/>
          </a:p>
        </p:txBody>
      </p:sp>
      <p:sp>
        <p:nvSpPr>
          <p:cNvPr id="7" name="Google Shape;7;g34d0b80c128_0_43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3655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marL="914400" lvl="1"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marL="1371600" lvl="2"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marL="1828800" lvl="3"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marL="2286000" lvl="4"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marL="2743200" lvl="5"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marL="3200400" lvl="6"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marL="3657600" lvl="7"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marL="4114800" lvl="8"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9pPr>
          </a:lstStyle>
          <a:p>
            <a:endParaRPr/>
          </a:p>
        </p:txBody>
      </p:sp>
      <p:sp>
        <p:nvSpPr>
          <p:cNvPr id="8" name="Google Shape;8;g34d0b80c128_0_435"/>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pubmed.ncbi.nlm.nih.gov/38182286/"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972600" y="1763267"/>
            <a:ext cx="10250700" cy="2219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A Nuanced SLE Case:  Highlights of Management</a:t>
            </a:r>
            <a:endParaRPr/>
          </a:p>
        </p:txBody>
      </p:sp>
      <p:sp>
        <p:nvSpPr>
          <p:cNvPr id="93" name="Google Shape;93;p1"/>
          <p:cNvSpPr txBox="1">
            <a:spLocks noGrp="1"/>
          </p:cNvSpPr>
          <p:nvPr>
            <p:ph type="subTitle" idx="1"/>
          </p:nvPr>
        </p:nvSpPr>
        <p:spPr>
          <a:xfrm>
            <a:off x="972825" y="4230514"/>
            <a:ext cx="10250700" cy="1677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320"/>
              <a:buNone/>
            </a:pPr>
            <a:r>
              <a:rPr lang="en-US"/>
              <a:t>Surbhi Patel, MD PGY-2</a:t>
            </a:r>
            <a:r>
              <a:rPr lang="en-US" baseline="30000"/>
              <a:t>1</a:t>
            </a:r>
            <a:r>
              <a:rPr lang="en-US"/>
              <a:t>, Sanket Shah, DO PGY-4</a:t>
            </a:r>
            <a:r>
              <a:rPr lang="en-US" baseline="30000"/>
              <a:t>2</a:t>
            </a:r>
            <a:endParaRPr baseline="30000"/>
          </a:p>
          <a:p>
            <a:pPr marL="0" lvl="0" indent="0" algn="ctr" rtl="0">
              <a:spcBef>
                <a:spcPts val="0"/>
              </a:spcBef>
              <a:spcAft>
                <a:spcPts val="0"/>
              </a:spcAft>
              <a:buClr>
                <a:schemeClr val="dk1"/>
              </a:buClr>
              <a:buSzPts val="1320"/>
              <a:buNone/>
            </a:pPr>
            <a:r>
              <a:rPr lang="en-US"/>
              <a:t>Department of Internal Medicine and Geriatrics </a:t>
            </a:r>
            <a:r>
              <a:rPr lang="en-US" baseline="30000"/>
              <a:t>1</a:t>
            </a:r>
            <a:r>
              <a:rPr lang="en-US"/>
              <a:t>, OHSU Division of Arthritis and Rheumatic Diseases</a:t>
            </a:r>
            <a:r>
              <a:rPr lang="en-US" baseline="30000"/>
              <a:t>2</a:t>
            </a:r>
            <a:endParaRPr baseline="30000"/>
          </a:p>
          <a:p>
            <a:pPr marL="0" lvl="0" indent="0" algn="ctr" rtl="0">
              <a:spcBef>
                <a:spcPts val="0"/>
              </a:spcBef>
              <a:spcAft>
                <a:spcPts val="0"/>
              </a:spcAft>
              <a:buClr>
                <a:schemeClr val="dk1"/>
              </a:buClr>
              <a:buSzPts val="1320"/>
              <a:buNone/>
            </a:pPr>
            <a:r>
              <a:rPr lang="en-US"/>
              <a:t>OHSU</a:t>
            </a:r>
            <a:endParaRPr/>
          </a:p>
          <a:p>
            <a:pPr marL="0" lvl="0" indent="0" algn="ctr" rtl="0">
              <a:spcBef>
                <a:spcPts val="0"/>
              </a:spcBef>
              <a:spcAft>
                <a:spcPts val="0"/>
              </a:spcAft>
              <a:buClr>
                <a:schemeClr val="dk1"/>
              </a:buClr>
              <a:buSzPts val="132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4d0b80c128_0_752"/>
          <p:cNvSpPr txBox="1">
            <a:spLocks noGrp="1"/>
          </p:cNvSpPr>
          <p:nvPr>
            <p:ph type="title"/>
          </p:nvPr>
        </p:nvSpPr>
        <p:spPr>
          <a:xfrm>
            <a:off x="970350" y="767450"/>
            <a:ext cx="10251300" cy="713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Outpatient Lab Overview Thus Far</a:t>
            </a:r>
            <a:endParaRPr/>
          </a:p>
        </p:txBody>
      </p:sp>
      <p:sp>
        <p:nvSpPr>
          <p:cNvPr id="161" name="Google Shape;161;g34d0b80c128_0_75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a:t>
            </a:r>
            <a:endParaRPr/>
          </a:p>
        </p:txBody>
      </p:sp>
      <p:sp>
        <p:nvSpPr>
          <p:cNvPr id="162" name="Google Shape;162;g34d0b80c128_0_752"/>
          <p:cNvSpPr txBox="1">
            <a:spLocks noGrp="1"/>
          </p:cNvSpPr>
          <p:nvPr>
            <p:ph type="body" idx="1"/>
          </p:nvPr>
        </p:nvSpPr>
        <p:spPr>
          <a:xfrm>
            <a:off x="970350" y="1742875"/>
            <a:ext cx="3283500" cy="45621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US" sz="2000">
                <a:solidFill>
                  <a:schemeClr val="dk2"/>
                </a:solidFill>
              </a:rPr>
              <a:t>11/6/24​</a:t>
            </a:r>
            <a:endParaRPr sz="2000">
              <a:solidFill>
                <a:schemeClr val="dk2"/>
              </a:solidFill>
            </a:endParaRPr>
          </a:p>
          <a:p>
            <a:pPr marL="0" lvl="0" indent="0" algn="l" rtl="0">
              <a:lnSpc>
                <a:spcPct val="100000"/>
              </a:lnSpc>
              <a:spcBef>
                <a:spcPts val="0"/>
              </a:spcBef>
              <a:spcAft>
                <a:spcPts val="0"/>
              </a:spcAft>
              <a:buNone/>
            </a:pP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CBC:  </a:t>
            </a:r>
            <a:r>
              <a:rPr lang="en-US" sz="2000" b="1">
                <a:solidFill>
                  <a:schemeClr val="dk2"/>
                </a:solidFill>
              </a:rPr>
              <a:t>WBC 3.3, abs lymphopenia 500,  Hgb 10</a:t>
            </a:r>
            <a:r>
              <a:rPr lang="en-US" sz="2000">
                <a:solidFill>
                  <a:schemeClr val="dk2"/>
                </a:solidFill>
              </a:rPr>
              <a:t>, MCV 80, elevated Plt 500s​</a:t>
            </a: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CMP: Normal electrolytes, Cr 0.98 (baseline), Albumin 2.6, T protein 5.3, Calcium 7.9​</a:t>
            </a: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CRP 46 mg/L​, Uric acid 6.3​, ESR 11​</a:t>
            </a: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A1C 5.7%​</a:t>
            </a:r>
            <a:endParaRPr sz="2000">
              <a:solidFill>
                <a:schemeClr val="dk2"/>
              </a:solidFill>
            </a:endParaRPr>
          </a:p>
        </p:txBody>
      </p:sp>
      <p:sp>
        <p:nvSpPr>
          <p:cNvPr id="163" name="Google Shape;163;g34d0b80c128_0_752"/>
          <p:cNvSpPr txBox="1">
            <a:spLocks noGrp="1"/>
          </p:cNvSpPr>
          <p:nvPr>
            <p:ph type="body" idx="2"/>
          </p:nvPr>
        </p:nvSpPr>
        <p:spPr>
          <a:xfrm>
            <a:off x="4253800" y="1632175"/>
            <a:ext cx="4314900" cy="46728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US" sz="2100">
                <a:solidFill>
                  <a:schemeClr val="dk2"/>
                </a:solidFill>
              </a:rPr>
              <a:t>11/20/24​</a:t>
            </a:r>
            <a:endParaRPr sz="2100">
              <a:solidFill>
                <a:schemeClr val="dk2"/>
              </a:solidFill>
            </a:endParaRPr>
          </a:p>
          <a:p>
            <a:pPr marL="0" lvl="0" indent="0" algn="l" rtl="0">
              <a:lnSpc>
                <a:spcPct val="100000"/>
              </a:lnSpc>
              <a:spcBef>
                <a:spcPts val="0"/>
              </a:spcBef>
              <a:spcAft>
                <a:spcPts val="0"/>
              </a:spcAft>
              <a:buNone/>
            </a:pPr>
            <a:endParaRPr sz="2100">
              <a:solidFill>
                <a:schemeClr val="dk2"/>
              </a:solidFill>
            </a:endParaRPr>
          </a:p>
          <a:p>
            <a:pPr marL="0" lvl="0" indent="0" algn="l" rtl="0">
              <a:lnSpc>
                <a:spcPct val="100000"/>
              </a:lnSpc>
              <a:spcBef>
                <a:spcPts val="0"/>
              </a:spcBef>
              <a:spcAft>
                <a:spcPts val="0"/>
              </a:spcAft>
              <a:buNone/>
            </a:pPr>
            <a:r>
              <a:rPr lang="en-US" sz="2100" b="1">
                <a:solidFill>
                  <a:schemeClr val="dk2"/>
                </a:solidFill>
              </a:rPr>
              <a:t>ANA &gt;1:1280 dense fine speckled​</a:t>
            </a:r>
            <a:endParaRPr sz="2100" b="1">
              <a:solidFill>
                <a:schemeClr val="dk2"/>
              </a:solidFill>
            </a:endParaRPr>
          </a:p>
          <a:p>
            <a:pPr marL="0" lvl="0" indent="0" algn="l" rtl="0">
              <a:lnSpc>
                <a:spcPct val="100000"/>
              </a:lnSpc>
              <a:spcBef>
                <a:spcPts val="0"/>
              </a:spcBef>
              <a:spcAft>
                <a:spcPts val="0"/>
              </a:spcAft>
              <a:buNone/>
            </a:pPr>
            <a:r>
              <a:rPr lang="en-US" sz="2100" b="1">
                <a:solidFill>
                  <a:schemeClr val="dk2"/>
                </a:solidFill>
              </a:rPr>
              <a:t>Anti-dsDNA &gt;300​</a:t>
            </a:r>
            <a:endParaRPr sz="2100" b="1">
              <a:solidFill>
                <a:schemeClr val="dk2"/>
              </a:solidFill>
            </a:endParaRPr>
          </a:p>
          <a:p>
            <a:pPr marL="0" lvl="0" indent="0" algn="l" rtl="0">
              <a:lnSpc>
                <a:spcPct val="100000"/>
              </a:lnSpc>
              <a:spcBef>
                <a:spcPts val="0"/>
              </a:spcBef>
              <a:spcAft>
                <a:spcPts val="0"/>
              </a:spcAft>
              <a:buNone/>
            </a:pPr>
            <a:r>
              <a:rPr lang="en-US" sz="2100" b="1">
                <a:solidFill>
                  <a:schemeClr val="dk2"/>
                </a:solidFill>
              </a:rPr>
              <a:t>Anti-RNP &gt;8.0​</a:t>
            </a:r>
            <a:endParaRPr sz="2100" b="1">
              <a:solidFill>
                <a:schemeClr val="dk2"/>
              </a:solidFill>
            </a:endParaRPr>
          </a:p>
          <a:p>
            <a:pPr marL="0" lvl="0" indent="0" algn="l" rtl="0">
              <a:lnSpc>
                <a:spcPct val="100000"/>
              </a:lnSpc>
              <a:spcBef>
                <a:spcPts val="0"/>
              </a:spcBef>
              <a:spcAft>
                <a:spcPts val="0"/>
              </a:spcAft>
              <a:buNone/>
            </a:pPr>
            <a:r>
              <a:rPr lang="en-US" sz="2100" b="1">
                <a:solidFill>
                  <a:schemeClr val="dk2"/>
                </a:solidFill>
              </a:rPr>
              <a:t>Anti-Smith &gt;8.0​</a:t>
            </a:r>
            <a:endParaRPr sz="2100" b="1">
              <a:solidFill>
                <a:schemeClr val="dk2"/>
              </a:solidFill>
            </a:endParaRPr>
          </a:p>
          <a:p>
            <a:pPr marL="0" lvl="0" indent="0" algn="l" rtl="0">
              <a:lnSpc>
                <a:spcPct val="100000"/>
              </a:lnSpc>
              <a:spcBef>
                <a:spcPts val="0"/>
              </a:spcBef>
              <a:spcAft>
                <a:spcPts val="0"/>
              </a:spcAft>
              <a:buNone/>
            </a:pPr>
            <a:r>
              <a:rPr lang="en-US" sz="2100" b="1">
                <a:solidFill>
                  <a:schemeClr val="dk2"/>
                </a:solidFill>
              </a:rPr>
              <a:t>Smith/RNP &gt;8.0​</a:t>
            </a:r>
            <a:endParaRPr sz="2100" b="1">
              <a:solidFill>
                <a:schemeClr val="dk2"/>
              </a:solidFill>
            </a:endParaRPr>
          </a:p>
          <a:p>
            <a:pPr marL="0" lvl="0" indent="0" algn="l" rtl="0">
              <a:lnSpc>
                <a:spcPct val="100000"/>
              </a:lnSpc>
              <a:spcBef>
                <a:spcPts val="0"/>
              </a:spcBef>
              <a:spcAft>
                <a:spcPts val="0"/>
              </a:spcAft>
              <a:buNone/>
            </a:pPr>
            <a:r>
              <a:rPr lang="en-US" sz="2100" b="1">
                <a:solidFill>
                  <a:schemeClr val="dk2"/>
                </a:solidFill>
              </a:rPr>
              <a:t>Antichromatin &gt;8.0​</a:t>
            </a:r>
            <a:endParaRPr sz="2100" b="1">
              <a:solidFill>
                <a:schemeClr val="dk2"/>
              </a:solidFill>
            </a:endParaRPr>
          </a:p>
          <a:p>
            <a:pPr marL="0" lvl="0" indent="0" algn="l" rtl="0">
              <a:lnSpc>
                <a:spcPct val="100000"/>
              </a:lnSpc>
              <a:spcBef>
                <a:spcPts val="0"/>
              </a:spcBef>
              <a:spcAft>
                <a:spcPts val="0"/>
              </a:spcAft>
              <a:buNone/>
            </a:pPr>
            <a:r>
              <a:rPr lang="en-US" sz="2100" b="1">
                <a:solidFill>
                  <a:schemeClr val="dk2"/>
                </a:solidFill>
              </a:rPr>
              <a:t>UA 4+ protein, 2+ blood, 2+ ketones, 11-30 RBC​</a:t>
            </a:r>
            <a:endParaRPr sz="2100" b="1">
              <a:solidFill>
                <a:schemeClr val="dk2"/>
              </a:solidFill>
            </a:endParaRPr>
          </a:p>
          <a:p>
            <a:pPr marL="0" lvl="0" indent="0" algn="l" rtl="0">
              <a:lnSpc>
                <a:spcPct val="100000"/>
              </a:lnSpc>
              <a:spcBef>
                <a:spcPts val="0"/>
              </a:spcBef>
              <a:spcAft>
                <a:spcPts val="0"/>
              </a:spcAft>
              <a:buNone/>
            </a:pPr>
            <a:r>
              <a:rPr lang="en-US" sz="2100">
                <a:solidFill>
                  <a:schemeClr val="dk2"/>
                </a:solidFill>
              </a:rPr>
              <a:t>Negative Anti-SCL70, SSA, SSB, ribosomal P, Jo1, Centromere B​, RF 15​</a:t>
            </a:r>
            <a:endParaRPr sz="2100">
              <a:solidFill>
                <a:schemeClr val="dk2"/>
              </a:solidFill>
            </a:endParaRPr>
          </a:p>
          <a:p>
            <a:pPr marL="0" lvl="0" indent="0" algn="l" rtl="0">
              <a:lnSpc>
                <a:spcPct val="100000"/>
              </a:lnSpc>
              <a:spcBef>
                <a:spcPts val="0"/>
              </a:spcBef>
              <a:spcAft>
                <a:spcPts val="0"/>
              </a:spcAft>
              <a:buNone/>
            </a:pPr>
            <a:r>
              <a:rPr lang="en-US" sz="2100">
                <a:solidFill>
                  <a:schemeClr val="dk2"/>
                </a:solidFill>
              </a:rPr>
              <a:t>Negative CCP 14​</a:t>
            </a:r>
            <a:endParaRPr sz="2100">
              <a:solidFill>
                <a:schemeClr val="dk2"/>
              </a:solidFill>
            </a:endParaRPr>
          </a:p>
          <a:p>
            <a:pPr marL="0" lvl="0" indent="0" algn="l" rtl="0">
              <a:lnSpc>
                <a:spcPct val="100000"/>
              </a:lnSpc>
              <a:spcBef>
                <a:spcPts val="0"/>
              </a:spcBef>
              <a:spcAft>
                <a:spcPts val="0"/>
              </a:spcAft>
              <a:buNone/>
            </a:pPr>
            <a:endParaRPr sz="2100">
              <a:solidFill>
                <a:schemeClr val="dk2"/>
              </a:solidFill>
            </a:endParaRPr>
          </a:p>
          <a:p>
            <a:pPr marL="0" lvl="0" indent="0" algn="l" rtl="0">
              <a:lnSpc>
                <a:spcPct val="100000"/>
              </a:lnSpc>
              <a:spcBef>
                <a:spcPts val="0"/>
              </a:spcBef>
              <a:spcAft>
                <a:spcPts val="0"/>
              </a:spcAft>
              <a:buNone/>
            </a:pPr>
            <a:endParaRPr sz="2100">
              <a:solidFill>
                <a:schemeClr val="dk2"/>
              </a:solidFill>
            </a:endParaRPr>
          </a:p>
          <a:p>
            <a:pPr marL="0" lvl="0" indent="0" algn="l" rtl="0">
              <a:lnSpc>
                <a:spcPct val="100000"/>
              </a:lnSpc>
              <a:spcBef>
                <a:spcPts val="0"/>
              </a:spcBef>
              <a:spcAft>
                <a:spcPts val="0"/>
              </a:spcAft>
              <a:buNone/>
            </a:pPr>
            <a:endParaRPr sz="2100">
              <a:solidFill>
                <a:schemeClr val="dk2"/>
              </a:solidFill>
            </a:endParaRPr>
          </a:p>
        </p:txBody>
      </p:sp>
      <p:sp>
        <p:nvSpPr>
          <p:cNvPr id="164" name="Google Shape;164;g34d0b80c128_0_752"/>
          <p:cNvSpPr txBox="1"/>
          <p:nvPr/>
        </p:nvSpPr>
        <p:spPr>
          <a:xfrm>
            <a:off x="8873775" y="1632175"/>
            <a:ext cx="3000000" cy="42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a:latin typeface="Lato"/>
                <a:ea typeface="Lato"/>
                <a:cs typeface="Lato"/>
                <a:sym typeface="Lato"/>
              </a:rPr>
              <a:t>12/5/24​</a:t>
            </a:r>
            <a:endParaRPr sz="2100">
              <a:latin typeface="Lato"/>
              <a:ea typeface="Lato"/>
              <a:cs typeface="Lato"/>
              <a:sym typeface="Lato"/>
            </a:endParaRPr>
          </a:p>
          <a:p>
            <a:pPr marL="0" lvl="0" indent="0" algn="l" rtl="0">
              <a:spcBef>
                <a:spcPts val="0"/>
              </a:spcBef>
              <a:spcAft>
                <a:spcPts val="0"/>
              </a:spcAft>
              <a:buNone/>
            </a:pPr>
            <a:endParaRPr sz="2100">
              <a:latin typeface="Lato"/>
              <a:ea typeface="Lato"/>
              <a:cs typeface="Lato"/>
              <a:sym typeface="Lato"/>
            </a:endParaRPr>
          </a:p>
          <a:p>
            <a:pPr marL="0" lvl="0" indent="0" algn="l" rtl="0">
              <a:spcBef>
                <a:spcPts val="0"/>
              </a:spcBef>
              <a:spcAft>
                <a:spcPts val="0"/>
              </a:spcAft>
              <a:buNone/>
            </a:pPr>
            <a:r>
              <a:rPr lang="en-US" sz="2100" b="1">
                <a:latin typeface="Lato"/>
                <a:ea typeface="Lato"/>
                <a:cs typeface="Lato"/>
                <a:sym typeface="Lato"/>
              </a:rPr>
              <a:t>Urine Pr: Cr ratio 4.51​</a:t>
            </a:r>
            <a:endParaRPr sz="2100" b="1">
              <a:latin typeface="Lato"/>
              <a:ea typeface="Lato"/>
              <a:cs typeface="Lato"/>
              <a:sym typeface="Lato"/>
            </a:endParaRPr>
          </a:p>
          <a:p>
            <a:pPr marL="0" lvl="0" indent="0" algn="l" rtl="0">
              <a:spcBef>
                <a:spcPts val="0"/>
              </a:spcBef>
              <a:spcAft>
                <a:spcPts val="0"/>
              </a:spcAft>
              <a:buNone/>
            </a:pPr>
            <a:endParaRPr sz="2100">
              <a:latin typeface="Lato"/>
              <a:ea typeface="Lato"/>
              <a:cs typeface="Lato"/>
              <a:sym typeface="Lato"/>
            </a:endParaRPr>
          </a:p>
          <a:p>
            <a:pPr marL="0" lvl="0" indent="0" algn="l" rtl="0">
              <a:spcBef>
                <a:spcPts val="0"/>
              </a:spcBef>
              <a:spcAft>
                <a:spcPts val="0"/>
              </a:spcAft>
              <a:buNone/>
            </a:pPr>
            <a:r>
              <a:rPr lang="en-US" sz="2100">
                <a:latin typeface="Lato"/>
                <a:ea typeface="Lato"/>
                <a:cs typeface="Lato"/>
                <a:sym typeface="Lato"/>
              </a:rPr>
              <a:t>Negative anticardiolipin, negative Beta-2 glycoprotein, negative LA​</a:t>
            </a:r>
            <a:endParaRPr sz="2100">
              <a:latin typeface="Lato"/>
              <a:ea typeface="Lato"/>
              <a:cs typeface="Lato"/>
              <a:sym typeface="Lato"/>
            </a:endParaRPr>
          </a:p>
          <a:p>
            <a:pPr marL="0" lvl="0" indent="0" algn="l" rtl="0">
              <a:spcBef>
                <a:spcPts val="0"/>
              </a:spcBef>
              <a:spcAft>
                <a:spcPts val="0"/>
              </a:spcAft>
              <a:buNone/>
            </a:pPr>
            <a:endParaRPr sz="2100">
              <a:latin typeface="Lato"/>
              <a:ea typeface="Lato"/>
              <a:cs typeface="Lato"/>
              <a:sym typeface="Lato"/>
            </a:endParaRPr>
          </a:p>
          <a:p>
            <a:pPr marL="0" lvl="0" indent="0" algn="l" rtl="0">
              <a:spcBef>
                <a:spcPts val="0"/>
              </a:spcBef>
              <a:spcAft>
                <a:spcPts val="0"/>
              </a:spcAft>
              <a:buNone/>
            </a:pPr>
            <a:r>
              <a:rPr lang="en-US" sz="2100" b="1">
                <a:latin typeface="Lato"/>
                <a:ea typeface="Lato"/>
                <a:cs typeface="Lato"/>
                <a:sym typeface="Lato"/>
              </a:rPr>
              <a:t>Positive direct coombs test​</a:t>
            </a:r>
            <a:endParaRPr sz="2100" b="1">
              <a:latin typeface="Lato"/>
              <a:ea typeface="Lato"/>
              <a:cs typeface="Lato"/>
              <a:sym typeface="Lato"/>
            </a:endParaRPr>
          </a:p>
          <a:p>
            <a:pPr marL="0" lvl="0" indent="0" algn="l" rtl="0">
              <a:spcBef>
                <a:spcPts val="0"/>
              </a:spcBef>
              <a:spcAft>
                <a:spcPts val="0"/>
              </a:spcAft>
              <a:buNone/>
            </a:pPr>
            <a:endParaRPr sz="2100">
              <a:latin typeface="Lato"/>
              <a:ea typeface="Lato"/>
              <a:cs typeface="Lato"/>
              <a:sym typeface="Lato"/>
            </a:endParaRPr>
          </a:p>
          <a:p>
            <a:pPr marL="0" lvl="0" indent="0" algn="l" rtl="0">
              <a:spcBef>
                <a:spcPts val="0"/>
              </a:spcBef>
              <a:spcAft>
                <a:spcPts val="0"/>
              </a:spcAft>
              <a:buNone/>
            </a:pPr>
            <a:r>
              <a:rPr lang="en-US" sz="2100">
                <a:latin typeface="Lato"/>
                <a:ea typeface="Lato"/>
                <a:cs typeface="Lato"/>
                <a:sym typeface="Lato"/>
              </a:rPr>
              <a:t>​</a:t>
            </a:r>
            <a:endParaRPr sz="2100">
              <a:latin typeface="Lato"/>
              <a:ea typeface="Lato"/>
              <a:cs typeface="Lato"/>
              <a:sym typeface="Lato"/>
            </a:endParaRPr>
          </a:p>
          <a:p>
            <a:pPr marL="0" lvl="0" indent="0" algn="l" rtl="0">
              <a:spcBef>
                <a:spcPts val="0"/>
              </a:spcBef>
              <a:spcAft>
                <a:spcPts val="0"/>
              </a:spcAft>
              <a:buNone/>
            </a:pPr>
            <a:endParaRPr sz="2100">
              <a:latin typeface="Lato"/>
              <a:ea typeface="Lato"/>
              <a:cs typeface="Lato"/>
              <a:sym typeface="Lato"/>
            </a:endParaRPr>
          </a:p>
          <a:p>
            <a:pPr marL="0" lvl="0" indent="0" algn="l" rtl="0">
              <a:spcBef>
                <a:spcPts val="0"/>
              </a:spcBef>
              <a:spcAft>
                <a:spcPts val="0"/>
              </a:spcAft>
              <a:buNone/>
            </a:pPr>
            <a:r>
              <a:rPr lang="en-US" sz="2100">
                <a:latin typeface="Lato"/>
                <a:ea typeface="Lato"/>
                <a:cs typeface="Lato"/>
                <a:sym typeface="Lato"/>
              </a:rPr>
              <a:t>​</a:t>
            </a:r>
            <a:endParaRPr sz="2100">
              <a:latin typeface="Lato"/>
              <a:ea typeface="Lato"/>
              <a:cs typeface="Lato"/>
              <a:sym typeface="Lato"/>
            </a:endParaRPr>
          </a:p>
          <a:p>
            <a:pPr marL="0" lvl="0" indent="0" algn="l" rtl="0">
              <a:spcBef>
                <a:spcPts val="0"/>
              </a:spcBef>
              <a:spcAft>
                <a:spcPts val="0"/>
              </a:spcAft>
              <a:buNone/>
            </a:pPr>
            <a:endParaRPr sz="2100">
              <a:latin typeface="Lato"/>
              <a:ea typeface="Lato"/>
              <a:cs typeface="Lato"/>
              <a:sym typeface="Lato"/>
            </a:endParaRPr>
          </a:p>
          <a:p>
            <a:pPr marL="0" lvl="0" indent="0" algn="l" rtl="0">
              <a:spcBef>
                <a:spcPts val="0"/>
              </a:spcBef>
              <a:spcAft>
                <a:spcPts val="0"/>
              </a:spcAft>
              <a:buNone/>
            </a:pPr>
            <a:r>
              <a:rPr lang="en-US" sz="2100">
                <a:latin typeface="Lato"/>
                <a:ea typeface="Lato"/>
                <a:cs typeface="Lato"/>
                <a:sym typeface="Lato"/>
              </a:rPr>
              <a:t>​</a:t>
            </a:r>
            <a:endParaRPr sz="2100">
              <a:latin typeface="Lato"/>
              <a:ea typeface="Lato"/>
              <a:cs typeface="Lato"/>
              <a:sym typeface="Lato"/>
            </a:endParaRPr>
          </a:p>
          <a:p>
            <a:pPr marL="0" lvl="0" indent="0" algn="l" rtl="0">
              <a:spcBef>
                <a:spcPts val="0"/>
              </a:spcBef>
              <a:spcAft>
                <a:spcPts val="0"/>
              </a:spcAft>
              <a:buNone/>
            </a:pPr>
            <a:endParaRPr sz="21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4d0b80c128_0_766"/>
          <p:cNvSpPr txBox="1">
            <a:spLocks noGrp="1"/>
          </p:cNvSpPr>
          <p:nvPr>
            <p:ph type="title"/>
          </p:nvPr>
        </p:nvSpPr>
        <p:spPr>
          <a:xfrm>
            <a:off x="970350" y="782900"/>
            <a:ext cx="10251300" cy="713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Labs, continued</a:t>
            </a:r>
            <a:endParaRPr/>
          </a:p>
        </p:txBody>
      </p:sp>
      <p:sp>
        <p:nvSpPr>
          <p:cNvPr id="170" name="Google Shape;170;g34d0b80c128_0_766"/>
          <p:cNvSpPr txBox="1">
            <a:spLocks noGrp="1"/>
          </p:cNvSpPr>
          <p:nvPr>
            <p:ph type="body" idx="1"/>
          </p:nvPr>
        </p:nvSpPr>
        <p:spPr>
          <a:xfrm>
            <a:off x="970350" y="1844018"/>
            <a:ext cx="5032500" cy="5596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US" sz="1900">
                <a:solidFill>
                  <a:schemeClr val="dk2"/>
                </a:solidFill>
              </a:rPr>
              <a:t>12/31/24​</a:t>
            </a:r>
            <a:endParaRPr sz="1900">
              <a:solidFill>
                <a:schemeClr val="dk2"/>
              </a:solidFill>
            </a:endParaRPr>
          </a:p>
          <a:p>
            <a:pPr marL="0" lvl="0" indent="0" algn="l" rtl="0">
              <a:lnSpc>
                <a:spcPct val="100000"/>
              </a:lnSpc>
              <a:spcBef>
                <a:spcPts val="0"/>
              </a:spcBef>
              <a:spcAft>
                <a:spcPts val="0"/>
              </a:spcAft>
              <a:buNone/>
            </a:pPr>
            <a:endParaRPr sz="1900">
              <a:solidFill>
                <a:schemeClr val="dk2"/>
              </a:solidFill>
            </a:endParaRPr>
          </a:p>
          <a:p>
            <a:pPr marL="0" lvl="0" indent="0" algn="l" rtl="0">
              <a:lnSpc>
                <a:spcPct val="100000"/>
              </a:lnSpc>
              <a:spcBef>
                <a:spcPts val="0"/>
              </a:spcBef>
              <a:spcAft>
                <a:spcPts val="0"/>
              </a:spcAft>
              <a:buNone/>
            </a:pPr>
            <a:r>
              <a:rPr lang="en-US" sz="2000">
                <a:solidFill>
                  <a:schemeClr val="dk2"/>
                </a:solidFill>
              </a:rPr>
              <a:t>CBC - WBC 4.9 with </a:t>
            </a:r>
            <a:r>
              <a:rPr lang="en-US" sz="2000" b="1">
                <a:solidFill>
                  <a:schemeClr val="dk2"/>
                </a:solidFill>
              </a:rPr>
              <a:t>absolute lymphopenia</a:t>
            </a:r>
            <a:r>
              <a:rPr lang="en-US" sz="2000">
                <a:solidFill>
                  <a:schemeClr val="dk2"/>
                </a:solidFill>
              </a:rPr>
              <a:t> </a:t>
            </a:r>
            <a:r>
              <a:rPr lang="en-US" sz="2000" b="1">
                <a:solidFill>
                  <a:schemeClr val="dk2"/>
                </a:solidFill>
              </a:rPr>
              <a:t>310</a:t>
            </a:r>
            <a:r>
              <a:rPr lang="en-US" sz="2000">
                <a:solidFill>
                  <a:schemeClr val="dk2"/>
                </a:solidFill>
              </a:rPr>
              <a:t>, </a:t>
            </a:r>
            <a:r>
              <a:rPr lang="en-US" sz="2000" b="1">
                <a:solidFill>
                  <a:schemeClr val="dk2"/>
                </a:solidFill>
              </a:rPr>
              <a:t>Hgb 8.7</a:t>
            </a:r>
            <a:r>
              <a:rPr lang="en-US" sz="2000">
                <a:solidFill>
                  <a:schemeClr val="dk2"/>
                </a:solidFill>
              </a:rPr>
              <a:t>, MCV 74, Plt 217​</a:t>
            </a: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CMP - Na 131, BUN 39, </a:t>
            </a:r>
            <a:r>
              <a:rPr lang="en-US" sz="2000" b="1">
                <a:solidFill>
                  <a:schemeClr val="dk2"/>
                </a:solidFill>
              </a:rPr>
              <a:t>Cr 2.6</a:t>
            </a:r>
            <a:r>
              <a:rPr lang="en-US" sz="2000">
                <a:solidFill>
                  <a:schemeClr val="dk2"/>
                </a:solidFill>
              </a:rPr>
              <a:t>, Ca 8.2, </a:t>
            </a:r>
            <a:r>
              <a:rPr lang="en-US" sz="2000" b="1">
                <a:solidFill>
                  <a:schemeClr val="dk2"/>
                </a:solidFill>
              </a:rPr>
              <a:t>T Protein 6​</a:t>
            </a:r>
            <a:endParaRPr sz="2000" b="1">
              <a:solidFill>
                <a:schemeClr val="dk2"/>
              </a:solidFill>
            </a:endParaRPr>
          </a:p>
          <a:p>
            <a:pPr marL="0" lvl="0" indent="0" algn="l" rtl="0">
              <a:lnSpc>
                <a:spcPct val="100000"/>
              </a:lnSpc>
              <a:spcBef>
                <a:spcPts val="0"/>
              </a:spcBef>
              <a:spcAft>
                <a:spcPts val="0"/>
              </a:spcAft>
              <a:buNone/>
            </a:pPr>
            <a:r>
              <a:rPr lang="en-US" sz="2000" b="1">
                <a:solidFill>
                  <a:schemeClr val="dk2"/>
                </a:solidFill>
              </a:rPr>
              <a:t>C3 74, C4 12.5​</a:t>
            </a:r>
            <a:endParaRPr sz="2000" b="1">
              <a:solidFill>
                <a:schemeClr val="dk2"/>
              </a:solidFill>
            </a:endParaRPr>
          </a:p>
          <a:p>
            <a:pPr marL="0" lvl="0" indent="0" algn="l" rtl="0">
              <a:lnSpc>
                <a:spcPct val="100000"/>
              </a:lnSpc>
              <a:spcBef>
                <a:spcPts val="0"/>
              </a:spcBef>
              <a:spcAft>
                <a:spcPts val="0"/>
              </a:spcAft>
              <a:buNone/>
            </a:pPr>
            <a:r>
              <a:rPr lang="en-US" sz="2000">
                <a:solidFill>
                  <a:schemeClr val="dk2"/>
                </a:solidFill>
              </a:rPr>
              <a:t>Haptoglobin elevated </a:t>
            </a:r>
            <a:r>
              <a:rPr lang="en-US" sz="2000" b="1">
                <a:solidFill>
                  <a:schemeClr val="dk2"/>
                </a:solidFill>
              </a:rPr>
              <a:t>440</a:t>
            </a:r>
            <a:r>
              <a:rPr lang="en-US" sz="2000">
                <a:solidFill>
                  <a:schemeClr val="dk2"/>
                </a:solidFill>
              </a:rPr>
              <a:t> ​</a:t>
            </a: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UA: </a:t>
            </a:r>
            <a:r>
              <a:rPr lang="en-US" sz="2000" b="1">
                <a:solidFill>
                  <a:schemeClr val="dk2"/>
                </a:solidFill>
              </a:rPr>
              <a:t>+blood, protein</a:t>
            </a:r>
            <a:r>
              <a:rPr lang="en-US" sz="2000">
                <a:solidFill>
                  <a:schemeClr val="dk2"/>
                </a:solidFill>
              </a:rPr>
              <a:t>, LE, few bacteria, granular casts​</a:t>
            </a: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UDS +cannabinoids​</a:t>
            </a:r>
            <a:endParaRPr sz="2000">
              <a:solidFill>
                <a:schemeClr val="dk2"/>
              </a:solidFill>
            </a:endParaRPr>
          </a:p>
          <a:p>
            <a:pPr marL="0" lvl="0" indent="0" algn="l" rtl="0">
              <a:lnSpc>
                <a:spcPct val="100000"/>
              </a:lnSpc>
              <a:spcBef>
                <a:spcPts val="0"/>
              </a:spcBef>
              <a:spcAft>
                <a:spcPts val="0"/>
              </a:spcAft>
              <a:buNone/>
            </a:pPr>
            <a:r>
              <a:rPr lang="en-US" sz="2000" b="1">
                <a:solidFill>
                  <a:schemeClr val="dk2"/>
                </a:solidFill>
              </a:rPr>
              <a:t>Ferritin 808​</a:t>
            </a:r>
            <a:endParaRPr sz="2000" b="1">
              <a:solidFill>
                <a:schemeClr val="dk2"/>
              </a:solidFill>
            </a:endParaRPr>
          </a:p>
          <a:p>
            <a:pPr marL="0" lvl="0" indent="0" algn="l" rtl="0">
              <a:lnSpc>
                <a:spcPct val="100000"/>
              </a:lnSpc>
              <a:spcBef>
                <a:spcPts val="0"/>
              </a:spcBef>
              <a:spcAft>
                <a:spcPts val="0"/>
              </a:spcAft>
              <a:buNone/>
            </a:pPr>
            <a:r>
              <a:rPr lang="en-US" sz="2000">
                <a:solidFill>
                  <a:schemeClr val="dk2"/>
                </a:solidFill>
              </a:rPr>
              <a:t>Tsat 18%​</a:t>
            </a: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Lipase 372​</a:t>
            </a:r>
            <a:endParaRPr sz="2000">
              <a:solidFill>
                <a:schemeClr val="dk2"/>
              </a:solidFill>
            </a:endParaRPr>
          </a:p>
        </p:txBody>
      </p:sp>
      <p:sp>
        <p:nvSpPr>
          <p:cNvPr id="171" name="Google Shape;171;g34d0b80c128_0_766"/>
          <p:cNvSpPr txBox="1">
            <a:spLocks noGrp="1"/>
          </p:cNvSpPr>
          <p:nvPr>
            <p:ph type="body" idx="2"/>
          </p:nvPr>
        </p:nvSpPr>
        <p:spPr>
          <a:xfrm>
            <a:off x="6189150" y="1844023"/>
            <a:ext cx="5032500" cy="38895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US" sz="1900">
                <a:solidFill>
                  <a:schemeClr val="dk2"/>
                </a:solidFill>
              </a:rPr>
              <a:t>1/3/25</a:t>
            </a:r>
            <a:endParaRPr sz="1900">
              <a:solidFill>
                <a:schemeClr val="dk2"/>
              </a:solidFill>
            </a:endParaRPr>
          </a:p>
          <a:p>
            <a:pPr marL="0" lvl="0" indent="0" algn="l" rtl="0">
              <a:lnSpc>
                <a:spcPct val="100000"/>
              </a:lnSpc>
              <a:spcBef>
                <a:spcPts val="0"/>
              </a:spcBef>
              <a:spcAft>
                <a:spcPts val="0"/>
              </a:spcAft>
              <a:buNone/>
            </a:pP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CBC normal overall WBC but </a:t>
            </a:r>
            <a:r>
              <a:rPr lang="en-US" sz="2000" b="1">
                <a:solidFill>
                  <a:schemeClr val="dk2"/>
                </a:solidFill>
              </a:rPr>
              <a:t>lymphopenia 460</a:t>
            </a:r>
            <a:r>
              <a:rPr lang="en-US" sz="2000">
                <a:solidFill>
                  <a:schemeClr val="dk2"/>
                </a:solidFill>
              </a:rPr>
              <a:t>, anemia </a:t>
            </a:r>
            <a:r>
              <a:rPr lang="en-US" sz="2000" b="1">
                <a:solidFill>
                  <a:schemeClr val="dk2"/>
                </a:solidFill>
              </a:rPr>
              <a:t>Hgb 7.6</a:t>
            </a:r>
            <a:r>
              <a:rPr lang="en-US" sz="2000">
                <a:solidFill>
                  <a:schemeClr val="dk2"/>
                </a:solidFill>
              </a:rPr>
              <a:t>, MCV 76, Plt 309</a:t>
            </a:r>
            <a:endParaRPr sz="2000">
              <a:solidFill>
                <a:schemeClr val="dk2"/>
              </a:solidFill>
            </a:endParaRPr>
          </a:p>
          <a:p>
            <a:pPr marL="0" lvl="0" indent="0" algn="l" rtl="0">
              <a:lnSpc>
                <a:spcPct val="100000"/>
              </a:lnSpc>
              <a:spcBef>
                <a:spcPts val="0"/>
              </a:spcBef>
              <a:spcAft>
                <a:spcPts val="0"/>
              </a:spcAft>
              <a:buNone/>
            </a:pPr>
            <a:r>
              <a:rPr lang="en-US" sz="2000" b="1">
                <a:solidFill>
                  <a:schemeClr val="dk2"/>
                </a:solidFill>
              </a:rPr>
              <a:t>LDH 251​</a:t>
            </a: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CRP 36.8​</a:t>
            </a: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CMP Na 139, BUN 70, Cr 2.51, calcium 7.7, albumin 2.4​</a:t>
            </a: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Haptoglobin 328​</a:t>
            </a:r>
            <a:endParaRPr sz="2000" b="1">
              <a:solidFill>
                <a:schemeClr val="dk2"/>
              </a:solidFill>
            </a:endParaRPr>
          </a:p>
          <a:p>
            <a:pPr marL="0" lvl="0" indent="0" algn="l" rtl="0">
              <a:lnSpc>
                <a:spcPct val="100000"/>
              </a:lnSpc>
              <a:spcBef>
                <a:spcPts val="0"/>
              </a:spcBef>
              <a:spcAft>
                <a:spcPts val="0"/>
              </a:spcAft>
              <a:buNone/>
            </a:pPr>
            <a:r>
              <a:rPr lang="en-US" sz="2000">
                <a:solidFill>
                  <a:schemeClr val="dk2"/>
                </a:solidFill>
              </a:rPr>
              <a:t>Normal coagulation studies</a:t>
            </a:r>
            <a:endParaRPr sz="20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34d0b80c128_0_774"/>
          <p:cNvSpPr txBox="1">
            <a:spLocks noGrp="1"/>
          </p:cNvSpPr>
          <p:nvPr>
            <p:ph type="title"/>
          </p:nvPr>
        </p:nvSpPr>
        <p:spPr>
          <a:xfrm>
            <a:off x="970350" y="751950"/>
            <a:ext cx="10251300" cy="713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Additional Labs</a:t>
            </a:r>
            <a:endParaRPr/>
          </a:p>
        </p:txBody>
      </p:sp>
      <p:sp>
        <p:nvSpPr>
          <p:cNvPr id="177" name="Google Shape;177;g34d0b80c128_0_774"/>
          <p:cNvSpPr txBox="1">
            <a:spLocks noGrp="1"/>
          </p:cNvSpPr>
          <p:nvPr>
            <p:ph type="body" idx="1"/>
          </p:nvPr>
        </p:nvSpPr>
        <p:spPr>
          <a:xfrm>
            <a:off x="970359" y="1921658"/>
            <a:ext cx="5032500" cy="30147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US" sz="2000">
                <a:solidFill>
                  <a:schemeClr val="dk2"/>
                </a:solidFill>
              </a:rPr>
              <a:t>12/31/2024</a:t>
            </a:r>
            <a:endParaRPr sz="2000">
              <a:solidFill>
                <a:schemeClr val="dk2"/>
              </a:solidFill>
            </a:endParaRPr>
          </a:p>
          <a:p>
            <a:pPr marL="0" lvl="0" indent="0" algn="l" rtl="0">
              <a:lnSpc>
                <a:spcPct val="100000"/>
              </a:lnSpc>
              <a:spcBef>
                <a:spcPts val="0"/>
              </a:spcBef>
              <a:spcAft>
                <a:spcPts val="0"/>
              </a:spcAft>
              <a:buNone/>
            </a:pP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Lumbar Puncture </a:t>
            </a:r>
            <a:endParaRPr sz="2000">
              <a:solidFill>
                <a:schemeClr val="dk2"/>
              </a:solidFil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rPr>
              <a:t>Clear​​</a:t>
            </a:r>
            <a:endParaRPr sz="2000">
              <a:solidFill>
                <a:schemeClr val="dk2"/>
              </a:solidFil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rPr>
              <a:t>RBC count: 306​</a:t>
            </a:r>
            <a:endParaRPr sz="2000">
              <a:solidFill>
                <a:schemeClr val="dk2"/>
              </a:solidFil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rPr>
              <a:t>WBC count: 0​</a:t>
            </a:r>
            <a:endParaRPr sz="2000">
              <a:solidFill>
                <a:schemeClr val="dk2"/>
              </a:solidFil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rPr>
              <a:t>Glucose: 41​​</a:t>
            </a:r>
            <a:endParaRPr sz="2000">
              <a:solidFill>
                <a:schemeClr val="dk2"/>
              </a:solidFil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rPr>
              <a:t>Protein 80​</a:t>
            </a:r>
            <a:endParaRPr sz="2000">
              <a:solidFill>
                <a:schemeClr val="dk2"/>
              </a:solidFill>
            </a:endParaRPr>
          </a:p>
          <a:p>
            <a:pPr marL="0" lvl="0" indent="0" algn="l" rtl="0">
              <a:lnSpc>
                <a:spcPct val="100000"/>
              </a:lnSpc>
              <a:spcBef>
                <a:spcPts val="0"/>
              </a:spcBef>
              <a:spcAft>
                <a:spcPts val="0"/>
              </a:spcAft>
              <a:buNone/>
            </a:pPr>
            <a:endParaRPr sz="2000">
              <a:solidFill>
                <a:schemeClr val="dk2"/>
              </a:solidFill>
            </a:endParaRPr>
          </a:p>
        </p:txBody>
      </p:sp>
      <p:sp>
        <p:nvSpPr>
          <p:cNvPr id="178" name="Google Shape;178;g34d0b80c128_0_774"/>
          <p:cNvSpPr txBox="1">
            <a:spLocks noGrp="1"/>
          </p:cNvSpPr>
          <p:nvPr>
            <p:ph type="body" idx="2"/>
          </p:nvPr>
        </p:nvSpPr>
        <p:spPr>
          <a:xfrm>
            <a:off x="6189146" y="1921658"/>
            <a:ext cx="5032500" cy="30147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US" sz="2000">
                <a:solidFill>
                  <a:schemeClr val="dk2"/>
                </a:solidFill>
              </a:rPr>
              <a:t>HIV negative​</a:t>
            </a: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HAV total ab positive, IgM negative ​</a:t>
            </a: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HBsAg, HBsAb negative ​</a:t>
            </a: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HCV negative</a:t>
            </a:r>
            <a:endParaRPr sz="2000">
              <a:solidFill>
                <a:schemeClr val="dk2"/>
              </a:solidFill>
            </a:endParaRPr>
          </a:p>
          <a:p>
            <a:pPr marL="0" lvl="0" indent="0" algn="l" rtl="0">
              <a:lnSpc>
                <a:spcPct val="100000"/>
              </a:lnSpc>
              <a:spcBef>
                <a:spcPts val="0"/>
              </a:spcBef>
              <a:spcAft>
                <a:spcPts val="0"/>
              </a:spcAft>
              <a:buNone/>
            </a:pPr>
            <a:r>
              <a:rPr lang="en-US" sz="2000">
                <a:solidFill>
                  <a:schemeClr val="dk2"/>
                </a:solidFill>
              </a:rPr>
              <a:t>Quantiferon Gold Indeterminate</a:t>
            </a:r>
            <a:endParaRPr sz="2000">
              <a:solidFill>
                <a:schemeClr val="dk2"/>
              </a:solidFill>
            </a:endParaRPr>
          </a:p>
          <a:p>
            <a:pPr marL="0" lvl="0" indent="0" algn="l" rtl="0">
              <a:lnSpc>
                <a:spcPct val="90000"/>
              </a:lnSpc>
              <a:spcBef>
                <a:spcPts val="0"/>
              </a:spcBef>
              <a:spcAft>
                <a:spcPts val="0"/>
              </a:spcAft>
              <a:buNone/>
            </a:pPr>
            <a:r>
              <a:rPr lang="en-US" sz="2000">
                <a:solidFill>
                  <a:schemeClr val="dk2"/>
                </a:solidFill>
              </a:rPr>
              <a:t>Normal aHUS genetic panel</a:t>
            </a:r>
            <a:endParaRPr sz="2000">
              <a:solidFill>
                <a:schemeClr val="dk2"/>
              </a:solidFill>
            </a:endParaRPr>
          </a:p>
          <a:p>
            <a:pPr marL="0" lvl="0" indent="0" algn="l" rtl="0">
              <a:lnSpc>
                <a:spcPct val="90000"/>
              </a:lnSpc>
              <a:spcBef>
                <a:spcPts val="0"/>
              </a:spcBef>
              <a:spcAft>
                <a:spcPts val="0"/>
              </a:spcAft>
              <a:buNone/>
            </a:pPr>
            <a:r>
              <a:rPr lang="en-US" sz="2000">
                <a:solidFill>
                  <a:schemeClr val="dk2"/>
                </a:solidFill>
              </a:rPr>
              <a:t>Excessive complement activation with </a:t>
            </a:r>
            <a:r>
              <a:rPr lang="en-US" sz="2000" b="1">
                <a:solidFill>
                  <a:schemeClr val="dk2"/>
                </a:solidFill>
              </a:rPr>
              <a:t>significantly elevated sC5B-9 level of 992</a:t>
            </a:r>
            <a:r>
              <a:rPr lang="en-US" sz="2000">
                <a:solidFill>
                  <a:schemeClr val="dk2"/>
                </a:solidFill>
              </a:rPr>
              <a:t>​ </a:t>
            </a:r>
            <a:endParaRPr sz="20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4d0b80c128_0_723"/>
          <p:cNvSpPr txBox="1">
            <a:spLocks noGrp="1"/>
          </p:cNvSpPr>
          <p:nvPr>
            <p:ph type="title"/>
          </p:nvPr>
        </p:nvSpPr>
        <p:spPr>
          <a:xfrm>
            <a:off x="970350" y="735125"/>
            <a:ext cx="102513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3750"/>
              <a:t>Labs + Imaging = Concern for CNS Vasculitis</a:t>
            </a:r>
            <a:endParaRPr sz="3750"/>
          </a:p>
        </p:txBody>
      </p:sp>
      <p:sp>
        <p:nvSpPr>
          <p:cNvPr id="184" name="Google Shape;184;g34d0b80c128_0_723"/>
          <p:cNvSpPr txBox="1"/>
          <p:nvPr/>
        </p:nvSpPr>
        <p:spPr>
          <a:xfrm>
            <a:off x="1644450" y="2506350"/>
            <a:ext cx="8903100" cy="184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chemeClr val="accent1"/>
                </a:solidFill>
                <a:latin typeface="Lato"/>
                <a:ea typeface="Lato"/>
                <a:cs typeface="Lato"/>
                <a:sym typeface="Lato"/>
              </a:rPr>
              <a:t>Transferred to OHSU for further management and Rheumatology Consulted</a:t>
            </a:r>
            <a:endParaRPr sz="3000">
              <a:solidFill>
                <a:schemeClr val="accen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4"/>
          <p:cNvSpPr txBox="1">
            <a:spLocks noGrp="1"/>
          </p:cNvSpPr>
          <p:nvPr>
            <p:ph type="title"/>
          </p:nvPr>
        </p:nvSpPr>
        <p:spPr>
          <a:xfrm>
            <a:off x="966608" y="0"/>
            <a:ext cx="4401300" cy="224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Renal Biopsy</a:t>
            </a:r>
            <a:endParaRPr/>
          </a:p>
        </p:txBody>
      </p:sp>
      <p:sp>
        <p:nvSpPr>
          <p:cNvPr id="190" name="Google Shape;190;p14"/>
          <p:cNvSpPr txBox="1">
            <a:spLocks noGrp="1"/>
          </p:cNvSpPr>
          <p:nvPr>
            <p:ph type="body" idx="2"/>
          </p:nvPr>
        </p:nvSpPr>
        <p:spPr>
          <a:xfrm>
            <a:off x="6898976" y="1458400"/>
            <a:ext cx="4976400" cy="4379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018"/>
              <a:buNone/>
            </a:pPr>
            <a:r>
              <a:rPr lang="en-US" sz="1900" i="0" u="none" strike="noStrike">
                <a:solidFill>
                  <a:schemeClr val="dk2"/>
                </a:solidFill>
              </a:rPr>
              <a:t>Native kidney biopsy:</a:t>
            </a:r>
            <a:endParaRPr sz="1900">
              <a:solidFill>
                <a:schemeClr val="dk2"/>
              </a:solidFill>
            </a:endParaRPr>
          </a:p>
          <a:p>
            <a:pPr marL="228600" lvl="0" indent="-234950" algn="l" rtl="0">
              <a:lnSpc>
                <a:spcPct val="70000"/>
              </a:lnSpc>
              <a:spcBef>
                <a:spcPts val="1000"/>
              </a:spcBef>
              <a:spcAft>
                <a:spcPts val="0"/>
              </a:spcAft>
              <a:buClr>
                <a:schemeClr val="dk2"/>
              </a:buClr>
              <a:buSzPts val="1900"/>
              <a:buChar char="1"/>
            </a:pPr>
            <a:r>
              <a:rPr lang="en-US" sz="1900" i="0" u="none" strike="noStrike">
                <a:solidFill>
                  <a:schemeClr val="dk2"/>
                </a:solidFill>
              </a:rPr>
              <a:t>Acute thrombotic microangiopathy, with glomerular mesangiolysis, arteriolar fibrin thrombi, and focal dissolution of arteriolar walls</a:t>
            </a:r>
            <a:endParaRPr sz="1900" i="0" u="none" strike="noStrike">
              <a:solidFill>
                <a:schemeClr val="dk2"/>
              </a:solidFill>
            </a:endParaRPr>
          </a:p>
          <a:p>
            <a:pPr marL="228600" lvl="0" indent="-234950" algn="l" rtl="0">
              <a:lnSpc>
                <a:spcPct val="70000"/>
              </a:lnSpc>
              <a:spcBef>
                <a:spcPts val="1000"/>
              </a:spcBef>
              <a:spcAft>
                <a:spcPts val="0"/>
              </a:spcAft>
              <a:buClr>
                <a:schemeClr val="dk2"/>
              </a:buClr>
              <a:buSzPts val="1900"/>
              <a:buChar char="2"/>
            </a:pPr>
            <a:r>
              <a:rPr lang="en-US" sz="1900" i="0" u="none" strike="noStrike">
                <a:solidFill>
                  <a:schemeClr val="dk2"/>
                </a:solidFill>
              </a:rPr>
              <a:t>Focal lupus nephritis with features of activity and chronicity, ISN/RPS class III (A/C)</a:t>
            </a:r>
            <a:endParaRPr sz="1900" i="0" u="none" strike="noStrike">
              <a:solidFill>
                <a:schemeClr val="dk2"/>
              </a:solidFill>
            </a:endParaRPr>
          </a:p>
          <a:p>
            <a:pPr marL="228600" lvl="0" indent="-234950" algn="l" rtl="0">
              <a:lnSpc>
                <a:spcPct val="70000"/>
              </a:lnSpc>
              <a:spcBef>
                <a:spcPts val="1000"/>
              </a:spcBef>
              <a:spcAft>
                <a:spcPts val="0"/>
              </a:spcAft>
              <a:buClr>
                <a:schemeClr val="dk2"/>
              </a:buClr>
              <a:buSzPts val="1900"/>
              <a:buChar char="3"/>
            </a:pPr>
            <a:r>
              <a:rPr lang="en-US" sz="1900" i="0" u="none" strike="noStrike">
                <a:solidFill>
                  <a:schemeClr val="dk2"/>
                </a:solidFill>
              </a:rPr>
              <a:t>Vascular immune deposits, detected by immunofluorescence microscopy, related to #1</a:t>
            </a:r>
            <a:endParaRPr sz="1900" i="0" u="none" strike="noStrike">
              <a:solidFill>
                <a:schemeClr val="dk2"/>
              </a:solidFill>
            </a:endParaRPr>
          </a:p>
          <a:p>
            <a:pPr marL="228600" lvl="0" indent="-234950" algn="l" rtl="0">
              <a:lnSpc>
                <a:spcPct val="70000"/>
              </a:lnSpc>
              <a:spcBef>
                <a:spcPts val="1000"/>
              </a:spcBef>
              <a:spcAft>
                <a:spcPts val="0"/>
              </a:spcAft>
              <a:buClr>
                <a:schemeClr val="dk2"/>
              </a:buClr>
              <a:buSzPts val="1900"/>
              <a:buChar char="4"/>
            </a:pPr>
            <a:r>
              <a:rPr lang="en-US" sz="1900" i="0" u="none" strike="noStrike">
                <a:solidFill>
                  <a:schemeClr val="dk2"/>
                </a:solidFill>
              </a:rPr>
              <a:t>Mild tubular atrophy and interstitial fibrosis</a:t>
            </a:r>
            <a:endParaRPr sz="1900" i="0" u="none" strike="noStrike">
              <a:solidFill>
                <a:schemeClr val="dk2"/>
              </a:solidFill>
            </a:endParaRPr>
          </a:p>
          <a:p>
            <a:pPr marL="0" lvl="0" indent="0" algn="l" rtl="0">
              <a:lnSpc>
                <a:spcPct val="70000"/>
              </a:lnSpc>
              <a:spcBef>
                <a:spcPts val="1000"/>
              </a:spcBef>
              <a:spcAft>
                <a:spcPts val="0"/>
              </a:spcAft>
              <a:buSzPts val="1018"/>
              <a:buNone/>
            </a:pPr>
            <a:endParaRPr sz="1900">
              <a:solidFill>
                <a:schemeClr val="dk2"/>
              </a:solidFill>
            </a:endParaRPr>
          </a:p>
          <a:p>
            <a:pPr marL="0" lvl="0" indent="0" algn="l" rtl="0">
              <a:lnSpc>
                <a:spcPct val="70000"/>
              </a:lnSpc>
              <a:spcBef>
                <a:spcPts val="1000"/>
              </a:spcBef>
              <a:spcAft>
                <a:spcPts val="0"/>
              </a:spcAft>
              <a:buSzPts val="1018"/>
              <a:buNone/>
            </a:pPr>
            <a:r>
              <a:rPr lang="en-US" sz="1900">
                <a:solidFill>
                  <a:schemeClr val="dk2"/>
                </a:solidFill>
              </a:rPr>
              <a:t>Electron Microscopy showing </a:t>
            </a:r>
            <a:r>
              <a:rPr lang="en-US" sz="1900" i="0" u="none" strike="noStrike">
                <a:solidFill>
                  <a:schemeClr val="dk2"/>
                </a:solidFill>
              </a:rPr>
              <a:t>acute endothelial injury as well as glomerular immune deposits </a:t>
            </a:r>
            <a:endParaRPr sz="1900">
              <a:solidFill>
                <a:schemeClr val="dk2"/>
              </a:solidFill>
            </a:endParaRPr>
          </a:p>
          <a:p>
            <a:pPr marL="228600" lvl="0" indent="-50800" algn="l" rtl="0">
              <a:lnSpc>
                <a:spcPct val="70000"/>
              </a:lnSpc>
              <a:spcBef>
                <a:spcPts val="1000"/>
              </a:spcBef>
              <a:spcAft>
                <a:spcPts val="1600"/>
              </a:spcAft>
              <a:buClr>
                <a:schemeClr val="dk1"/>
              </a:buClr>
              <a:buSzPts val="2590"/>
              <a:buNone/>
            </a:pPr>
            <a:endParaRPr sz="1900">
              <a:solidFill>
                <a:schemeClr val="dk2"/>
              </a:solidFill>
            </a:endParaRPr>
          </a:p>
        </p:txBody>
      </p:sp>
      <p:sp>
        <p:nvSpPr>
          <p:cNvPr id="191" name="Google Shape;191;p14"/>
          <p:cNvSpPr txBox="1">
            <a:spLocks noGrp="1"/>
          </p:cNvSpPr>
          <p:nvPr>
            <p:ph type="subTitle" idx="1"/>
          </p:nvPr>
        </p:nvSpPr>
        <p:spPr>
          <a:xfrm>
            <a:off x="966600" y="4215367"/>
            <a:ext cx="4401300" cy="1011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a:p>
        </p:txBody>
      </p:sp>
      <p:pic>
        <p:nvPicPr>
          <p:cNvPr id="192" name="Google Shape;192;p14" title="Screen Shot 2025-04-15 at 3.16.21 PM.png"/>
          <p:cNvPicPr preferRelativeResize="0"/>
          <p:nvPr/>
        </p:nvPicPr>
        <p:blipFill>
          <a:blip r:embed="rId3">
            <a:alphaModFix/>
          </a:blip>
          <a:stretch>
            <a:fillRect/>
          </a:stretch>
        </p:blipFill>
        <p:spPr>
          <a:xfrm>
            <a:off x="277775" y="1822750"/>
            <a:ext cx="5652824" cy="4292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4d14133256_0_11"/>
          <p:cNvSpPr txBox="1">
            <a:spLocks noGrp="1"/>
          </p:cNvSpPr>
          <p:nvPr>
            <p:ph type="title"/>
          </p:nvPr>
        </p:nvSpPr>
        <p:spPr>
          <a:xfrm>
            <a:off x="608375" y="9525"/>
            <a:ext cx="5131200" cy="2249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Diagnosed with</a:t>
            </a:r>
            <a:endParaRPr/>
          </a:p>
          <a:p>
            <a:pPr marL="0" lvl="0" indent="0" algn="l" rtl="0">
              <a:spcBef>
                <a:spcPts val="0"/>
              </a:spcBef>
              <a:spcAft>
                <a:spcPts val="0"/>
              </a:spcAft>
              <a:buNone/>
            </a:pPr>
            <a:r>
              <a:rPr lang="en-US"/>
              <a:t>Lupus Nephritis + complement-mediated TMA</a:t>
            </a:r>
            <a:endParaRPr/>
          </a:p>
        </p:txBody>
      </p:sp>
      <p:sp>
        <p:nvSpPr>
          <p:cNvPr id="198" name="Google Shape;198;g34d14133256_0_11"/>
          <p:cNvSpPr txBox="1">
            <a:spLocks noGrp="1"/>
          </p:cNvSpPr>
          <p:nvPr>
            <p:ph type="subTitle" idx="1"/>
          </p:nvPr>
        </p:nvSpPr>
        <p:spPr>
          <a:xfrm>
            <a:off x="973325" y="2566356"/>
            <a:ext cx="4401300" cy="1725300"/>
          </a:xfrm>
          <a:prstGeom prst="rect">
            <a:avLst/>
          </a:prstGeom>
        </p:spPr>
        <p:txBody>
          <a:bodyPr spcFirstLastPara="1" wrap="square" lIns="121900" tIns="121900" rIns="121900" bIns="121900" anchor="t" anchorCtr="0">
            <a:noAutofit/>
          </a:bodyPr>
          <a:lstStyle/>
          <a:p>
            <a:pPr marL="457200" lvl="0" indent="-361950" algn="l" rtl="0">
              <a:lnSpc>
                <a:spcPct val="70000"/>
              </a:lnSpc>
              <a:spcBef>
                <a:spcPts val="0"/>
              </a:spcBef>
              <a:spcAft>
                <a:spcPts val="0"/>
              </a:spcAft>
              <a:buClr>
                <a:schemeClr val="dk2"/>
              </a:buClr>
              <a:buSzPts val="2100"/>
              <a:buChar char="●"/>
            </a:pPr>
            <a:r>
              <a:rPr lang="en-US">
                <a:solidFill>
                  <a:schemeClr val="dk2"/>
                </a:solidFill>
              </a:rPr>
              <a:t>Normal aHUS genetic panel</a:t>
            </a:r>
            <a:endParaRPr>
              <a:solidFill>
                <a:schemeClr val="dk2"/>
              </a:solidFill>
            </a:endParaRPr>
          </a:p>
          <a:p>
            <a:pPr marL="457200" lvl="0" indent="-361950" algn="l" rtl="0">
              <a:lnSpc>
                <a:spcPct val="70000"/>
              </a:lnSpc>
              <a:spcBef>
                <a:spcPts val="0"/>
              </a:spcBef>
              <a:spcAft>
                <a:spcPts val="0"/>
              </a:spcAft>
              <a:buClr>
                <a:schemeClr val="dk2"/>
              </a:buClr>
              <a:buSzPts val="2100"/>
              <a:buChar char="●"/>
            </a:pPr>
            <a:r>
              <a:rPr lang="en-US">
                <a:solidFill>
                  <a:schemeClr val="dk2"/>
                </a:solidFill>
              </a:rPr>
              <a:t>Excessive complement activation with significantly elevated sC5B-9 level 992​ ng/mL</a:t>
            </a:r>
            <a:endParaRPr>
              <a:solidFill>
                <a:schemeClr val="dk2"/>
              </a:solidFill>
            </a:endParaRPr>
          </a:p>
          <a:p>
            <a:pPr marL="457200" lvl="0" indent="-361950" algn="l" rtl="0">
              <a:lnSpc>
                <a:spcPct val="70000"/>
              </a:lnSpc>
              <a:spcBef>
                <a:spcPts val="0"/>
              </a:spcBef>
              <a:spcAft>
                <a:spcPts val="0"/>
              </a:spcAft>
              <a:buClr>
                <a:schemeClr val="dk2"/>
              </a:buClr>
              <a:buSzPts val="2100"/>
              <a:buChar char="●"/>
            </a:pPr>
            <a:r>
              <a:rPr lang="en-US">
                <a:solidFill>
                  <a:schemeClr val="dk2"/>
                </a:solidFill>
              </a:rPr>
              <a:t>low C3, C4</a:t>
            </a:r>
            <a:endParaRPr>
              <a:solidFill>
                <a:schemeClr val="dk2"/>
              </a:solidFill>
            </a:endParaRPr>
          </a:p>
          <a:p>
            <a:pPr marL="0" lvl="0" indent="0" algn="l" rtl="0">
              <a:lnSpc>
                <a:spcPct val="80000"/>
              </a:lnSpc>
              <a:spcBef>
                <a:spcPts val="0"/>
              </a:spcBef>
              <a:spcAft>
                <a:spcPts val="0"/>
              </a:spcAft>
              <a:buNone/>
            </a:pPr>
            <a:endParaRPr/>
          </a:p>
        </p:txBody>
      </p:sp>
      <p:sp>
        <p:nvSpPr>
          <p:cNvPr id="199" name="Google Shape;199;g34d14133256_0_11"/>
          <p:cNvSpPr txBox="1">
            <a:spLocks noGrp="1"/>
          </p:cNvSpPr>
          <p:nvPr>
            <p:ph type="body" idx="2"/>
          </p:nvPr>
        </p:nvSpPr>
        <p:spPr>
          <a:xfrm>
            <a:off x="6898967" y="1803500"/>
            <a:ext cx="4499100" cy="40341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endParaRPr/>
          </a:p>
        </p:txBody>
      </p:sp>
      <p:pic>
        <p:nvPicPr>
          <p:cNvPr id="200" name="Google Shape;200;g34d14133256_0_11" title="Screen Shot 2025-04-16 at 10.35.29 PM.png"/>
          <p:cNvPicPr preferRelativeResize="0"/>
          <p:nvPr/>
        </p:nvPicPr>
        <p:blipFill>
          <a:blip r:embed="rId3">
            <a:alphaModFix/>
          </a:blip>
          <a:stretch>
            <a:fillRect/>
          </a:stretch>
        </p:blipFill>
        <p:spPr>
          <a:xfrm>
            <a:off x="5905500" y="9525"/>
            <a:ext cx="6286500" cy="6838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7"/>
          <p:cNvSpPr txBox="1">
            <a:spLocks noGrp="1"/>
          </p:cNvSpPr>
          <p:nvPr>
            <p:ph type="title"/>
          </p:nvPr>
        </p:nvSpPr>
        <p:spPr>
          <a:xfrm>
            <a:off x="970350" y="705500"/>
            <a:ext cx="10251300" cy="71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Clinical course</a:t>
            </a:r>
            <a:endParaRPr/>
          </a:p>
        </p:txBody>
      </p:sp>
      <p:sp>
        <p:nvSpPr>
          <p:cNvPr id="206" name="Google Shape;206;p17"/>
          <p:cNvSpPr txBox="1">
            <a:spLocks noGrp="1"/>
          </p:cNvSpPr>
          <p:nvPr>
            <p:ph type="body" idx="4294967295"/>
          </p:nvPr>
        </p:nvSpPr>
        <p:spPr>
          <a:xfrm>
            <a:off x="838200" y="1783500"/>
            <a:ext cx="10515600" cy="4393500"/>
          </a:xfrm>
          <a:prstGeom prst="rect">
            <a:avLst/>
          </a:prstGeom>
          <a:noFill/>
          <a:ln>
            <a:noFill/>
          </a:ln>
        </p:spPr>
        <p:txBody>
          <a:bodyPr spcFirstLastPara="1" wrap="square" lIns="91425" tIns="45700" rIns="91425" bIns="45700" anchor="t" anchorCtr="0">
            <a:normAutofit/>
          </a:bodyPr>
          <a:lstStyle/>
          <a:p>
            <a:pPr marL="228600" lvl="0" indent="-241300" algn="l" rtl="0">
              <a:lnSpc>
                <a:spcPct val="90000"/>
              </a:lnSpc>
              <a:spcBef>
                <a:spcPts val="0"/>
              </a:spcBef>
              <a:spcAft>
                <a:spcPts val="0"/>
              </a:spcAft>
              <a:buClr>
                <a:schemeClr val="dk2"/>
              </a:buClr>
              <a:buSzPts val="2000"/>
              <a:buChar char="•"/>
            </a:pPr>
            <a:r>
              <a:rPr lang="en-US" sz="2000" i="0" u="none" strike="noStrike">
                <a:solidFill>
                  <a:schemeClr val="dk2"/>
                </a:solidFill>
              </a:rPr>
              <a:t>Initiated on 1000mg IV methylprednisolone pulse x 3 days + cyclophosphamide </a:t>
            </a:r>
            <a:r>
              <a:rPr lang="en-US" sz="2000">
                <a:solidFill>
                  <a:schemeClr val="dk2"/>
                </a:solidFill>
              </a:rPr>
              <a:t>for </a:t>
            </a:r>
            <a:r>
              <a:rPr lang="en-US" sz="2000" i="0" u="none" strike="noStrike">
                <a:solidFill>
                  <a:schemeClr val="dk2"/>
                </a:solidFill>
              </a:rPr>
              <a:t>CNS involvement</a:t>
            </a:r>
            <a:r>
              <a:rPr lang="en-US" sz="2000">
                <a:solidFill>
                  <a:schemeClr val="dk2"/>
                </a:solidFill>
              </a:rPr>
              <a:t> concerning for</a:t>
            </a:r>
            <a:r>
              <a:rPr lang="en-US" sz="2000" i="0" u="none" strike="noStrike">
                <a:solidFill>
                  <a:schemeClr val="dk2"/>
                </a:solidFill>
              </a:rPr>
              <a:t> neuropsychiatric </a:t>
            </a:r>
            <a:r>
              <a:rPr lang="en-US" sz="2000">
                <a:solidFill>
                  <a:schemeClr val="dk2"/>
                </a:solidFill>
              </a:rPr>
              <a:t>l</a:t>
            </a:r>
            <a:r>
              <a:rPr lang="en-US" sz="2000" i="0" u="none" strike="noStrike">
                <a:solidFill>
                  <a:schemeClr val="dk2"/>
                </a:solidFill>
              </a:rPr>
              <a:t>upus</a:t>
            </a:r>
            <a:r>
              <a:rPr lang="en-US" sz="2000">
                <a:solidFill>
                  <a:schemeClr val="dk2"/>
                </a:solidFill>
              </a:rPr>
              <a:t>→ noted to have systemic improvement</a:t>
            </a:r>
            <a:endParaRPr sz="2000" i="0">
              <a:solidFill>
                <a:schemeClr val="dk2"/>
              </a:solidFill>
            </a:endParaRPr>
          </a:p>
          <a:p>
            <a:pPr marL="228600" lvl="0" indent="-241300" algn="l" rtl="0">
              <a:lnSpc>
                <a:spcPct val="90000"/>
              </a:lnSpc>
              <a:spcBef>
                <a:spcPts val="1000"/>
              </a:spcBef>
              <a:spcAft>
                <a:spcPts val="0"/>
              </a:spcAft>
              <a:buClr>
                <a:schemeClr val="dk2"/>
              </a:buClr>
              <a:buSzPts val="2000"/>
              <a:buChar char="•"/>
            </a:pPr>
            <a:r>
              <a:rPr lang="en-US" sz="2000">
                <a:solidFill>
                  <a:schemeClr val="dk2"/>
                </a:solidFill>
              </a:rPr>
              <a:t>Initially planned to start voclosporine h</a:t>
            </a:r>
            <a:r>
              <a:rPr lang="en-US" sz="2000" i="0" u="none" strike="noStrike">
                <a:solidFill>
                  <a:schemeClr val="dk2"/>
                </a:solidFill>
              </a:rPr>
              <a:t>owever </a:t>
            </a:r>
            <a:r>
              <a:rPr lang="en-US" sz="2000">
                <a:solidFill>
                  <a:schemeClr val="dk2"/>
                </a:solidFill>
              </a:rPr>
              <a:t>discovery of TMA </a:t>
            </a:r>
            <a:r>
              <a:rPr lang="en-US" sz="2000" i="0" u="none" strike="noStrike">
                <a:solidFill>
                  <a:schemeClr val="dk2"/>
                </a:solidFill>
              </a:rPr>
              <a:t>superimposed on </a:t>
            </a:r>
            <a:r>
              <a:rPr lang="en-US" sz="2000">
                <a:solidFill>
                  <a:schemeClr val="dk2"/>
                </a:solidFill>
              </a:rPr>
              <a:t>l</a:t>
            </a:r>
            <a:r>
              <a:rPr lang="en-US" sz="2000" i="0" u="none" strike="noStrike">
                <a:solidFill>
                  <a:schemeClr val="dk2"/>
                </a:solidFill>
              </a:rPr>
              <a:t>upus nephritis</a:t>
            </a:r>
            <a:r>
              <a:rPr lang="en-US" sz="2000">
                <a:solidFill>
                  <a:schemeClr val="dk2"/>
                </a:solidFill>
              </a:rPr>
              <a:t> raised concern that </a:t>
            </a:r>
            <a:r>
              <a:rPr lang="en-US" sz="2000" i="0" u="none" strike="noStrike">
                <a:solidFill>
                  <a:schemeClr val="dk2"/>
                </a:solidFill>
              </a:rPr>
              <a:t>CNS lesions were</a:t>
            </a:r>
            <a:r>
              <a:rPr lang="en-US" sz="2000">
                <a:solidFill>
                  <a:schemeClr val="dk2"/>
                </a:solidFill>
              </a:rPr>
              <a:t> secondary to</a:t>
            </a:r>
            <a:r>
              <a:rPr lang="en-US" sz="2000" i="0" u="none" strike="noStrike">
                <a:solidFill>
                  <a:schemeClr val="dk2"/>
                </a:solidFill>
              </a:rPr>
              <a:t> limited TM</a:t>
            </a:r>
            <a:r>
              <a:rPr lang="en-US" sz="2000">
                <a:solidFill>
                  <a:schemeClr val="dk2"/>
                </a:solidFill>
              </a:rPr>
              <a:t>A. </a:t>
            </a:r>
            <a:endParaRPr sz="2000">
              <a:solidFill>
                <a:schemeClr val="dk2"/>
              </a:solidFill>
            </a:endParaRPr>
          </a:p>
          <a:p>
            <a:pPr marL="228600" lvl="0" indent="-241300" algn="l" rtl="0">
              <a:lnSpc>
                <a:spcPct val="90000"/>
              </a:lnSpc>
              <a:spcBef>
                <a:spcPts val="1000"/>
              </a:spcBef>
              <a:spcAft>
                <a:spcPts val="0"/>
              </a:spcAft>
              <a:buClr>
                <a:schemeClr val="dk2"/>
              </a:buClr>
              <a:buSzPts val="2000"/>
              <a:buChar char="•"/>
            </a:pPr>
            <a:r>
              <a:rPr lang="en-US" sz="2000" i="0" u="none" strike="noStrike">
                <a:solidFill>
                  <a:schemeClr val="dk2"/>
                </a:solidFill>
              </a:rPr>
              <a:t>After </a:t>
            </a:r>
            <a:r>
              <a:rPr lang="en-US" sz="2000">
                <a:solidFill>
                  <a:schemeClr val="dk2"/>
                </a:solidFill>
              </a:rPr>
              <a:t>multidisciplinary conference with H</a:t>
            </a:r>
            <a:r>
              <a:rPr lang="en-US" sz="2000" i="0" u="none" strike="noStrike">
                <a:solidFill>
                  <a:schemeClr val="dk2"/>
                </a:solidFill>
              </a:rPr>
              <a:t>eme-</a:t>
            </a:r>
            <a:r>
              <a:rPr lang="en-US" sz="2000">
                <a:solidFill>
                  <a:schemeClr val="dk2"/>
                </a:solidFill>
              </a:rPr>
              <a:t>O</a:t>
            </a:r>
            <a:r>
              <a:rPr lang="en-US" sz="2000" i="0" u="none" strike="noStrike">
                <a:solidFill>
                  <a:schemeClr val="dk2"/>
                </a:solidFill>
              </a:rPr>
              <a:t>nc and </a:t>
            </a:r>
            <a:r>
              <a:rPr lang="en-US" sz="2000">
                <a:solidFill>
                  <a:schemeClr val="dk2"/>
                </a:solidFill>
              </a:rPr>
              <a:t>N</a:t>
            </a:r>
            <a:r>
              <a:rPr lang="en-US" sz="2000" i="0" u="none" strike="noStrike">
                <a:solidFill>
                  <a:schemeClr val="dk2"/>
                </a:solidFill>
              </a:rPr>
              <a:t>ephrology, </a:t>
            </a:r>
            <a:r>
              <a:rPr lang="en-US" sz="2000">
                <a:solidFill>
                  <a:schemeClr val="dk2"/>
                </a:solidFill>
              </a:rPr>
              <a:t>opted to start belimumab </a:t>
            </a:r>
            <a:r>
              <a:rPr lang="en-US" sz="2000" i="0" u="none" strike="noStrike">
                <a:solidFill>
                  <a:schemeClr val="dk2"/>
                </a:solidFill>
              </a:rPr>
              <a:t> </a:t>
            </a:r>
            <a:r>
              <a:rPr lang="en-US" sz="2000">
                <a:solidFill>
                  <a:schemeClr val="dk2"/>
                </a:solidFill>
              </a:rPr>
              <a:t>instead due to those extra-renal manifestations.</a:t>
            </a:r>
            <a:endParaRPr sz="2000" i="0">
              <a:solidFill>
                <a:schemeClr val="dk2"/>
              </a:solidFill>
            </a:endParaRPr>
          </a:p>
          <a:p>
            <a:pPr marL="228600" lvl="0" indent="-241300" algn="l" rtl="0">
              <a:lnSpc>
                <a:spcPct val="90000"/>
              </a:lnSpc>
              <a:spcBef>
                <a:spcPts val="1000"/>
              </a:spcBef>
              <a:spcAft>
                <a:spcPts val="1600"/>
              </a:spcAft>
              <a:buClr>
                <a:schemeClr val="dk2"/>
              </a:buClr>
              <a:buSzPts val="2000"/>
              <a:buChar char="•"/>
            </a:pPr>
            <a:r>
              <a:rPr lang="en-US" sz="2000" b="1" i="0" u="none" strike="noStrike">
                <a:solidFill>
                  <a:schemeClr val="dk2"/>
                </a:solidFill>
              </a:rPr>
              <a:t>Started on Eculizumab for complement-mediate</a:t>
            </a:r>
            <a:r>
              <a:rPr lang="en-US" sz="2000" b="1">
                <a:solidFill>
                  <a:schemeClr val="dk2"/>
                </a:solidFill>
              </a:rPr>
              <a:t>d </a:t>
            </a:r>
            <a:r>
              <a:rPr lang="en-US" sz="2000" b="1" i="0" u="none" strike="noStrike">
                <a:solidFill>
                  <a:schemeClr val="dk2"/>
                </a:solidFill>
              </a:rPr>
              <a:t>TMA</a:t>
            </a:r>
            <a:r>
              <a:rPr lang="en-US" sz="2000" b="1" i="0">
                <a:solidFill>
                  <a:schemeClr val="dk2"/>
                </a:solidFill>
              </a:rPr>
              <a:t>​</a:t>
            </a:r>
            <a:endParaRPr sz="2000" b="1" i="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2"/>
          <p:cNvSpPr txBox="1">
            <a:spLocks noGrp="1"/>
          </p:cNvSpPr>
          <p:nvPr>
            <p:ph type="title"/>
          </p:nvPr>
        </p:nvSpPr>
        <p:spPr>
          <a:xfrm>
            <a:off x="970350" y="798375"/>
            <a:ext cx="10251300" cy="71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Patient Course Thus Far</a:t>
            </a:r>
            <a:endParaRPr/>
          </a:p>
        </p:txBody>
      </p:sp>
      <p:sp>
        <p:nvSpPr>
          <p:cNvPr id="212" name="Google Shape;212;p22"/>
          <p:cNvSpPr txBox="1">
            <a:spLocks noGrp="1"/>
          </p:cNvSpPr>
          <p:nvPr>
            <p:ph type="body" idx="4294967295"/>
          </p:nvPr>
        </p:nvSpPr>
        <p:spPr>
          <a:xfrm>
            <a:off x="838200" y="1825500"/>
            <a:ext cx="10515600" cy="4351200"/>
          </a:xfrm>
          <a:prstGeom prst="rect">
            <a:avLst/>
          </a:prstGeom>
          <a:noFill/>
          <a:ln>
            <a:noFill/>
          </a:ln>
        </p:spPr>
        <p:txBody>
          <a:bodyPr spcFirstLastPara="1" wrap="square" lIns="91425" tIns="45700" rIns="91425" bIns="45700" anchor="t" anchorCtr="0">
            <a:normAutofit/>
          </a:bodyPr>
          <a:lstStyle/>
          <a:p>
            <a:pPr marL="228600" lvl="0" indent="-241300" algn="l" rtl="0">
              <a:lnSpc>
                <a:spcPct val="90000"/>
              </a:lnSpc>
              <a:spcBef>
                <a:spcPts val="1000"/>
              </a:spcBef>
              <a:spcAft>
                <a:spcPts val="0"/>
              </a:spcAft>
              <a:buClr>
                <a:schemeClr val="dk2"/>
              </a:buClr>
              <a:buSzPts val="2000"/>
              <a:buChar char="•"/>
            </a:pPr>
            <a:r>
              <a:rPr lang="en-US" sz="2000" i="0" u="none" strike="noStrike" dirty="0">
                <a:solidFill>
                  <a:schemeClr val="dk2"/>
                </a:solidFill>
              </a:rPr>
              <a:t>Meningococcal vaccination with </a:t>
            </a:r>
            <a:r>
              <a:rPr lang="en-US" sz="2000" dirty="0">
                <a:solidFill>
                  <a:schemeClr val="dk2"/>
                </a:solidFill>
              </a:rPr>
              <a:t>Meningococcal conjugate vaccine</a:t>
            </a:r>
            <a:r>
              <a:rPr lang="en-US" sz="2000" i="0" u="none" strike="noStrike" dirty="0">
                <a:solidFill>
                  <a:schemeClr val="dk2"/>
                </a:solidFill>
              </a:rPr>
              <a:t> and </a:t>
            </a:r>
            <a:r>
              <a:rPr lang="en-US" sz="2000" dirty="0">
                <a:solidFill>
                  <a:schemeClr val="dk2"/>
                </a:solidFill>
              </a:rPr>
              <a:t>Meningococcal group B vaccine</a:t>
            </a:r>
            <a:r>
              <a:rPr lang="en-US" sz="2000" i="0" u="none" strike="noStrike" dirty="0">
                <a:solidFill>
                  <a:schemeClr val="dk2"/>
                </a:solidFill>
              </a:rPr>
              <a:t>. Plan to continue penicillin prophylaxis for the duration of eculizumab treatment to reduce the risk for meningococcal disease</a:t>
            </a:r>
            <a:r>
              <a:rPr lang="en-US" sz="2000" i="0" dirty="0">
                <a:solidFill>
                  <a:schemeClr val="dk2"/>
                </a:solidFill>
              </a:rPr>
              <a:t>​</a:t>
            </a:r>
            <a:endParaRPr sz="2000" i="0" dirty="0">
              <a:solidFill>
                <a:schemeClr val="dk2"/>
              </a:solidFill>
            </a:endParaRPr>
          </a:p>
          <a:p>
            <a:pPr marL="228600" lvl="0" indent="-241300" algn="l" rtl="0">
              <a:lnSpc>
                <a:spcPct val="90000"/>
              </a:lnSpc>
              <a:spcBef>
                <a:spcPts val="1000"/>
              </a:spcBef>
              <a:spcAft>
                <a:spcPts val="0"/>
              </a:spcAft>
              <a:buClr>
                <a:schemeClr val="dk2"/>
              </a:buClr>
              <a:buSzPts val="2000"/>
              <a:buChar char="•"/>
            </a:pPr>
            <a:r>
              <a:rPr lang="en-US" sz="2000" i="0" u="none" strike="noStrike" dirty="0">
                <a:solidFill>
                  <a:schemeClr val="dk2"/>
                </a:solidFill>
              </a:rPr>
              <a:t>Significant improvement in his mentation and kidney function with initiation of treatment with Methylprednisolone/prednisone, cyclophosphamide, </a:t>
            </a:r>
            <a:r>
              <a:rPr lang="en-US" sz="2000" dirty="0">
                <a:solidFill>
                  <a:schemeClr val="dk2"/>
                </a:solidFill>
              </a:rPr>
              <a:t>belimumab</a:t>
            </a:r>
            <a:r>
              <a:rPr lang="en-US" sz="2000" i="0" u="none" strike="noStrike" dirty="0">
                <a:solidFill>
                  <a:schemeClr val="dk2"/>
                </a:solidFill>
              </a:rPr>
              <a:t>, and eculizumab</a:t>
            </a:r>
            <a:r>
              <a:rPr lang="en-US" sz="2000" i="0" dirty="0">
                <a:solidFill>
                  <a:schemeClr val="dk2"/>
                </a:solidFill>
              </a:rPr>
              <a:t>​</a:t>
            </a:r>
            <a:endParaRPr sz="2000" i="0" dirty="0">
              <a:solidFill>
                <a:schemeClr val="dk2"/>
              </a:solidFill>
            </a:endParaRPr>
          </a:p>
          <a:p>
            <a:pPr marL="228600" lvl="0" indent="-241300" algn="l" rtl="0">
              <a:lnSpc>
                <a:spcPct val="90000"/>
              </a:lnSpc>
              <a:spcBef>
                <a:spcPts val="1000"/>
              </a:spcBef>
              <a:spcAft>
                <a:spcPts val="0"/>
              </a:spcAft>
              <a:buClr>
                <a:schemeClr val="dk2"/>
              </a:buClr>
              <a:buSzPts val="2000"/>
              <a:buChar char="•"/>
            </a:pPr>
            <a:r>
              <a:rPr lang="en-US" sz="2000" i="0" u="none" strike="noStrike" dirty="0">
                <a:solidFill>
                  <a:schemeClr val="dk2"/>
                </a:solidFill>
              </a:rPr>
              <a:t>Cr improved to 1.6, plan to stop cyclophosphamide and start mycophenolate</a:t>
            </a:r>
            <a:r>
              <a:rPr lang="en-US" sz="2000" i="0" dirty="0">
                <a:solidFill>
                  <a:schemeClr val="dk2"/>
                </a:solidFill>
              </a:rPr>
              <a:t>​</a:t>
            </a:r>
            <a:endParaRPr sz="2000" i="0" dirty="0">
              <a:solidFill>
                <a:schemeClr val="dk2"/>
              </a:solidFill>
            </a:endParaRPr>
          </a:p>
          <a:p>
            <a:pPr marL="228600" lvl="0" indent="-241300" algn="l" rtl="0">
              <a:lnSpc>
                <a:spcPct val="90000"/>
              </a:lnSpc>
              <a:spcBef>
                <a:spcPts val="1000"/>
              </a:spcBef>
              <a:spcAft>
                <a:spcPts val="0"/>
              </a:spcAft>
              <a:buClr>
                <a:schemeClr val="dk2"/>
              </a:buClr>
              <a:buSzPts val="2000"/>
              <a:buChar char="•"/>
            </a:pPr>
            <a:r>
              <a:rPr lang="en-US" sz="2000" i="0" u="none" strike="noStrike" dirty="0">
                <a:solidFill>
                  <a:schemeClr val="dk2"/>
                </a:solidFill>
              </a:rPr>
              <a:t>Close to baseline prior to discharge, mild cognitive dysfunction that is slowly improving</a:t>
            </a:r>
            <a:r>
              <a:rPr lang="en-US" sz="2000" i="0" dirty="0">
                <a:solidFill>
                  <a:schemeClr val="dk2"/>
                </a:solidFill>
              </a:rPr>
              <a:t>​</a:t>
            </a:r>
            <a:endParaRPr sz="2000" i="0" dirty="0">
              <a:solidFill>
                <a:schemeClr val="dk2"/>
              </a:solidFill>
            </a:endParaRPr>
          </a:p>
          <a:p>
            <a:pPr marL="228600" lvl="0" indent="-241300" algn="l" rtl="0">
              <a:lnSpc>
                <a:spcPct val="90000"/>
              </a:lnSpc>
              <a:spcBef>
                <a:spcPts val="1000"/>
              </a:spcBef>
              <a:spcAft>
                <a:spcPts val="0"/>
              </a:spcAft>
              <a:buClr>
                <a:schemeClr val="dk2"/>
              </a:buClr>
              <a:buSzPts val="2000"/>
              <a:buChar char="•"/>
            </a:pPr>
            <a:r>
              <a:rPr lang="en-US" sz="2000" dirty="0">
                <a:solidFill>
                  <a:schemeClr val="dk2"/>
                </a:solidFill>
              </a:rPr>
              <a:t>Updated plan to s</a:t>
            </a:r>
            <a:r>
              <a:rPr lang="en-US" sz="2000" i="0" u="none" strike="noStrike" dirty="0">
                <a:solidFill>
                  <a:schemeClr val="dk2"/>
                </a:solidFill>
              </a:rPr>
              <a:t>top eculizumab and start </a:t>
            </a:r>
            <a:r>
              <a:rPr lang="en-US" sz="2000" i="0" u="none" strike="noStrike" dirty="0" err="1">
                <a:solidFill>
                  <a:schemeClr val="dk2"/>
                </a:solidFill>
              </a:rPr>
              <a:t>ravulizumab</a:t>
            </a:r>
            <a:r>
              <a:rPr lang="en-US" sz="2000" i="0" u="none" strike="noStrike" dirty="0">
                <a:solidFill>
                  <a:schemeClr val="dk2"/>
                </a:solidFill>
              </a:rPr>
              <a:t> (long-acting complement inhibitor)</a:t>
            </a:r>
            <a:r>
              <a:rPr lang="en-US" sz="2000" i="0" dirty="0">
                <a:solidFill>
                  <a:schemeClr val="dk2"/>
                </a:solidFill>
              </a:rPr>
              <a:t>​</a:t>
            </a:r>
            <a:endParaRPr sz="2000" i="0" dirty="0">
              <a:solidFill>
                <a:schemeClr val="dk2"/>
              </a:solidFill>
            </a:endParaRPr>
          </a:p>
          <a:p>
            <a:pPr marL="228600" lvl="0" indent="-50800" algn="l" rtl="0">
              <a:lnSpc>
                <a:spcPct val="90000"/>
              </a:lnSpc>
              <a:spcBef>
                <a:spcPts val="1000"/>
              </a:spcBef>
              <a:spcAft>
                <a:spcPts val="1600"/>
              </a:spcAft>
              <a:buClr>
                <a:schemeClr val="dk1"/>
              </a:buClr>
              <a:buSzPts val="2800"/>
              <a:buNone/>
            </a:pPr>
            <a:endParaRPr sz="2000" dirty="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4d0b80c128_0_782"/>
          <p:cNvSpPr txBox="1">
            <a:spLocks noGrp="1"/>
          </p:cNvSpPr>
          <p:nvPr>
            <p:ph type="title"/>
          </p:nvPr>
        </p:nvSpPr>
        <p:spPr>
          <a:xfrm>
            <a:off x="970350" y="751950"/>
            <a:ext cx="10251300" cy="713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Thrombotic Microangiopathy (TMA)</a:t>
            </a:r>
            <a:endParaRPr/>
          </a:p>
        </p:txBody>
      </p:sp>
      <p:sp>
        <p:nvSpPr>
          <p:cNvPr id="218" name="Google Shape;218;g34d0b80c128_0_782"/>
          <p:cNvSpPr txBox="1">
            <a:spLocks noGrp="1"/>
          </p:cNvSpPr>
          <p:nvPr>
            <p:ph type="body" idx="1"/>
          </p:nvPr>
        </p:nvSpPr>
        <p:spPr>
          <a:xfrm>
            <a:off x="970359" y="1921658"/>
            <a:ext cx="5032500" cy="3014700"/>
          </a:xfrm>
          <a:prstGeom prst="rect">
            <a:avLst/>
          </a:prstGeom>
        </p:spPr>
        <p:txBody>
          <a:bodyPr spcFirstLastPara="1" wrap="square" lIns="121900" tIns="121900" rIns="121900" bIns="121900" anchor="t" anchorCtr="0">
            <a:normAutofit/>
          </a:bodyPr>
          <a:lstStyle/>
          <a:p>
            <a:pPr marL="457200" lvl="0" indent="-355600" algn="l" rtl="0">
              <a:spcBef>
                <a:spcPts val="0"/>
              </a:spcBef>
              <a:spcAft>
                <a:spcPts val="0"/>
              </a:spcAft>
              <a:buClr>
                <a:schemeClr val="dk2"/>
              </a:buClr>
              <a:buSzPts val="2000"/>
              <a:buChar char="●"/>
            </a:pPr>
            <a:r>
              <a:rPr lang="en-US" sz="2000">
                <a:solidFill>
                  <a:schemeClr val="dk2"/>
                </a:solidFill>
              </a:rPr>
              <a:t>Triad of microangiopathic hemolytic anemia, thrombocytopenia and ischemic organ injury</a:t>
            </a:r>
            <a:endParaRPr sz="2000" baseline="30000">
              <a:solidFill>
                <a:schemeClr val="dk2"/>
              </a:solidFill>
            </a:endParaRPr>
          </a:p>
          <a:p>
            <a:pPr marL="457200" lvl="0" indent="-355600" algn="l" rtl="0">
              <a:spcBef>
                <a:spcPts val="0"/>
              </a:spcBef>
              <a:spcAft>
                <a:spcPts val="0"/>
              </a:spcAft>
              <a:buClr>
                <a:schemeClr val="dk2"/>
              </a:buClr>
              <a:buSzPts val="2000"/>
              <a:buChar char="●"/>
            </a:pPr>
            <a:r>
              <a:rPr lang="en-US" sz="2000">
                <a:solidFill>
                  <a:schemeClr val="dk2"/>
                </a:solidFill>
              </a:rPr>
              <a:t>Leads to </a:t>
            </a:r>
            <a:r>
              <a:rPr lang="en-US" sz="2000">
                <a:solidFill>
                  <a:schemeClr val="dk2"/>
                </a:solidFill>
                <a:highlight>
                  <a:srgbClr val="FFFFFF"/>
                </a:highlight>
                <a:latin typeface="Arial"/>
                <a:ea typeface="Arial"/>
                <a:cs typeface="Arial"/>
                <a:sym typeface="Arial"/>
              </a:rPr>
              <a:t>endothelial injury and microvascular thrombi formation</a:t>
            </a:r>
            <a:endParaRPr sz="2000" baseline="30000">
              <a:solidFill>
                <a:schemeClr val="dk2"/>
              </a:solidFill>
            </a:endParaRPr>
          </a:p>
        </p:txBody>
      </p:sp>
      <p:sp>
        <p:nvSpPr>
          <p:cNvPr id="219" name="Google Shape;219;g34d0b80c128_0_782"/>
          <p:cNvSpPr txBox="1">
            <a:spLocks noGrp="1"/>
          </p:cNvSpPr>
          <p:nvPr>
            <p:ph type="body" idx="2"/>
          </p:nvPr>
        </p:nvSpPr>
        <p:spPr>
          <a:xfrm>
            <a:off x="6189146" y="1921658"/>
            <a:ext cx="5032500" cy="3014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000">
                <a:solidFill>
                  <a:schemeClr val="dk2"/>
                </a:solidFill>
              </a:rPr>
              <a:t>Primary: ADAMTS13-deficiency, complement-mediated TMA (atypical HUS), Shiga-toxin-associated TMA</a:t>
            </a:r>
            <a:endParaRPr sz="2000">
              <a:solidFill>
                <a:schemeClr val="dk2"/>
              </a:solidFill>
            </a:endParaRPr>
          </a:p>
          <a:p>
            <a:pPr marL="0" lvl="0" indent="0" algn="l" rtl="0">
              <a:spcBef>
                <a:spcPts val="1600"/>
              </a:spcBef>
              <a:spcAft>
                <a:spcPts val="1600"/>
              </a:spcAft>
              <a:buNone/>
            </a:pPr>
            <a:r>
              <a:rPr lang="en-US" sz="2000">
                <a:solidFill>
                  <a:schemeClr val="dk2"/>
                </a:solidFill>
              </a:rPr>
              <a:t>Secondary: Autoimmune-Associated, Pregnancy-associated TMA, Infection-Associated, Transplant-Associated, Cancer-Associated</a:t>
            </a:r>
            <a:endParaRPr sz="2000">
              <a:solidFill>
                <a:schemeClr val="dk2"/>
              </a:solidFill>
            </a:endParaRPr>
          </a:p>
        </p:txBody>
      </p:sp>
      <p:sp>
        <p:nvSpPr>
          <p:cNvPr id="220" name="Google Shape;220;g34d0b80c128_0_782"/>
          <p:cNvSpPr txBox="1"/>
          <p:nvPr/>
        </p:nvSpPr>
        <p:spPr>
          <a:xfrm>
            <a:off x="10125700" y="6296375"/>
            <a:ext cx="1966500" cy="4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accent1"/>
                </a:solidFill>
                <a:latin typeface="Lato"/>
                <a:ea typeface="Lato"/>
                <a:cs typeface="Lato"/>
                <a:sym typeface="Lato"/>
              </a:rPr>
              <a:t>Genest, et al, 2022</a:t>
            </a:r>
            <a:endParaRPr sz="1200">
              <a:solidFill>
                <a:schemeClr val="accen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34d0b80c128_0_1053"/>
          <p:cNvSpPr txBox="1">
            <a:spLocks noGrp="1"/>
          </p:cNvSpPr>
          <p:nvPr>
            <p:ph type="title"/>
          </p:nvPr>
        </p:nvSpPr>
        <p:spPr>
          <a:xfrm>
            <a:off x="970350" y="767425"/>
            <a:ext cx="10251300" cy="713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TMA in SLE</a:t>
            </a:r>
            <a:endParaRPr/>
          </a:p>
        </p:txBody>
      </p:sp>
      <p:sp>
        <p:nvSpPr>
          <p:cNvPr id="226" name="Google Shape;226;g34d0b80c128_0_1053"/>
          <p:cNvSpPr txBox="1">
            <a:spLocks noGrp="1"/>
          </p:cNvSpPr>
          <p:nvPr>
            <p:ph type="body" idx="1"/>
          </p:nvPr>
        </p:nvSpPr>
        <p:spPr>
          <a:xfrm>
            <a:off x="970359" y="1921658"/>
            <a:ext cx="5032500" cy="3014700"/>
          </a:xfrm>
          <a:prstGeom prst="rect">
            <a:avLst/>
          </a:prstGeom>
        </p:spPr>
        <p:txBody>
          <a:bodyPr spcFirstLastPara="1" wrap="square" lIns="121900" tIns="121900" rIns="121900" bIns="121900" anchor="t" anchorCtr="0">
            <a:normAutofit/>
          </a:bodyPr>
          <a:lstStyle/>
          <a:p>
            <a:pPr marL="457200" lvl="0" indent="-355600" algn="l" rtl="0">
              <a:spcBef>
                <a:spcPts val="0"/>
              </a:spcBef>
              <a:spcAft>
                <a:spcPts val="0"/>
              </a:spcAft>
              <a:buClr>
                <a:schemeClr val="dk2"/>
              </a:buClr>
              <a:buSzPts val="2000"/>
              <a:buChar char="●"/>
            </a:pPr>
            <a:r>
              <a:rPr lang="en-US" sz="2000">
                <a:solidFill>
                  <a:schemeClr val="dk2"/>
                </a:solidFill>
                <a:highlight>
                  <a:srgbClr val="FFFFFF"/>
                </a:highlight>
              </a:rPr>
              <a:t>Immune-complex deposition and complement activation are implicated</a:t>
            </a:r>
            <a:r>
              <a:rPr lang="en-US" sz="2000" baseline="30000">
                <a:solidFill>
                  <a:schemeClr val="dk2"/>
                </a:solidFill>
                <a:highlight>
                  <a:srgbClr val="FFFFFF"/>
                </a:highlight>
              </a:rPr>
              <a:t>8</a:t>
            </a:r>
            <a:r>
              <a:rPr lang="en-US" sz="2000">
                <a:solidFill>
                  <a:schemeClr val="dk2"/>
                </a:solidFill>
                <a:highlight>
                  <a:srgbClr val="FFFFFF"/>
                </a:highlight>
              </a:rPr>
              <a:t>  </a:t>
            </a:r>
            <a:endParaRPr sz="2000">
              <a:solidFill>
                <a:schemeClr val="dk2"/>
              </a:solidFill>
              <a:highlight>
                <a:srgbClr val="FFFFFF"/>
              </a:highlight>
            </a:endParaRPr>
          </a:p>
          <a:p>
            <a:pPr marL="457200" lvl="0" indent="-355600" algn="l" rtl="0">
              <a:spcBef>
                <a:spcPts val="0"/>
              </a:spcBef>
              <a:spcAft>
                <a:spcPts val="0"/>
              </a:spcAft>
              <a:buClr>
                <a:schemeClr val="dk2"/>
              </a:buClr>
              <a:buSzPts val="2000"/>
              <a:buChar char="●"/>
            </a:pPr>
            <a:r>
              <a:rPr lang="en-US" sz="2000">
                <a:solidFill>
                  <a:schemeClr val="dk2"/>
                </a:solidFill>
              </a:rPr>
              <a:t>24% incidence of TMA development in patients with SLE</a:t>
            </a:r>
            <a:r>
              <a:rPr lang="en-US" sz="2000" baseline="30000">
                <a:solidFill>
                  <a:schemeClr val="dk2"/>
                </a:solidFill>
              </a:rPr>
              <a:t>10</a:t>
            </a:r>
            <a:endParaRPr sz="2000" baseline="30000">
              <a:solidFill>
                <a:schemeClr val="dk2"/>
              </a:solidFill>
            </a:endParaRPr>
          </a:p>
          <a:p>
            <a:pPr marL="457200" lvl="0" indent="-355600" algn="l" rtl="0">
              <a:spcBef>
                <a:spcPts val="0"/>
              </a:spcBef>
              <a:spcAft>
                <a:spcPts val="0"/>
              </a:spcAft>
              <a:buClr>
                <a:schemeClr val="dk2"/>
              </a:buClr>
              <a:buSzPts val="2000"/>
              <a:buChar char="●"/>
            </a:pPr>
            <a:r>
              <a:rPr lang="en-US" sz="2000">
                <a:solidFill>
                  <a:schemeClr val="dk2"/>
                </a:solidFill>
              </a:rPr>
              <a:t>TMA is an independent prognostic factor resulting in higher mortality and higher risk of developing End Stage Renal Disease</a:t>
            </a:r>
            <a:r>
              <a:rPr lang="en-US" sz="2000" baseline="30000">
                <a:solidFill>
                  <a:schemeClr val="dk2"/>
                </a:solidFill>
              </a:rPr>
              <a:t>11</a:t>
            </a:r>
            <a:endParaRPr sz="2000" baseline="30000">
              <a:solidFill>
                <a:schemeClr val="dk2"/>
              </a:solidFill>
            </a:endParaRPr>
          </a:p>
        </p:txBody>
      </p:sp>
      <p:sp>
        <p:nvSpPr>
          <p:cNvPr id="227" name="Google Shape;227;g34d0b80c128_0_1053"/>
          <p:cNvSpPr txBox="1">
            <a:spLocks noGrp="1"/>
          </p:cNvSpPr>
          <p:nvPr>
            <p:ph type="body" idx="2"/>
          </p:nvPr>
        </p:nvSpPr>
        <p:spPr>
          <a:xfrm>
            <a:off x="6189146" y="1921658"/>
            <a:ext cx="5032500" cy="3014700"/>
          </a:xfrm>
          <a:prstGeom prst="rect">
            <a:avLst/>
          </a:prstGeom>
        </p:spPr>
        <p:txBody>
          <a:bodyPr spcFirstLastPara="1" wrap="square" lIns="121900" tIns="121900" rIns="121900" bIns="121900" anchor="t" anchorCtr="0">
            <a:normAutofit lnSpcReduction="10000"/>
          </a:bodyPr>
          <a:lstStyle/>
          <a:p>
            <a:pPr marL="0" lvl="0" indent="0" algn="l" rtl="0">
              <a:spcBef>
                <a:spcPts val="0"/>
              </a:spcBef>
              <a:spcAft>
                <a:spcPts val="0"/>
              </a:spcAft>
              <a:buNone/>
            </a:pPr>
            <a:r>
              <a:rPr lang="en-US" sz="2000">
                <a:solidFill>
                  <a:schemeClr val="dk2"/>
                </a:solidFill>
              </a:rPr>
              <a:t>Treatment options include:</a:t>
            </a:r>
            <a:endParaRPr sz="2000">
              <a:solidFill>
                <a:schemeClr val="dk2"/>
              </a:solidFill>
            </a:endParaRPr>
          </a:p>
          <a:p>
            <a:pPr marL="457200" lvl="0" indent="-355600" algn="l" rtl="0">
              <a:spcBef>
                <a:spcPts val="1600"/>
              </a:spcBef>
              <a:spcAft>
                <a:spcPts val="0"/>
              </a:spcAft>
              <a:buClr>
                <a:schemeClr val="dk2"/>
              </a:buClr>
              <a:buSzPts val="2000"/>
              <a:buChar char="●"/>
            </a:pPr>
            <a:r>
              <a:rPr lang="en-US" sz="2000">
                <a:solidFill>
                  <a:schemeClr val="dk2"/>
                </a:solidFill>
              </a:rPr>
              <a:t>Immunosuppression</a:t>
            </a:r>
            <a:endParaRPr sz="2000">
              <a:solidFill>
                <a:schemeClr val="dk2"/>
              </a:solidFill>
            </a:endParaRPr>
          </a:p>
          <a:p>
            <a:pPr marL="457200" lvl="0" indent="-355600" algn="l" rtl="0">
              <a:spcBef>
                <a:spcPts val="0"/>
              </a:spcBef>
              <a:spcAft>
                <a:spcPts val="0"/>
              </a:spcAft>
              <a:buClr>
                <a:schemeClr val="dk2"/>
              </a:buClr>
              <a:buSzPts val="2000"/>
              <a:buChar char="●"/>
            </a:pPr>
            <a:r>
              <a:rPr lang="en-US" sz="2000">
                <a:solidFill>
                  <a:schemeClr val="dk2"/>
                </a:solidFill>
              </a:rPr>
              <a:t>Plasma exchange, double filtration plasmapheresis </a:t>
            </a:r>
            <a:endParaRPr sz="2000">
              <a:solidFill>
                <a:schemeClr val="dk2"/>
              </a:solidFill>
            </a:endParaRPr>
          </a:p>
          <a:p>
            <a:pPr marL="457200" lvl="0" indent="-355600" algn="l" rtl="0">
              <a:spcBef>
                <a:spcPts val="0"/>
              </a:spcBef>
              <a:spcAft>
                <a:spcPts val="0"/>
              </a:spcAft>
              <a:buClr>
                <a:schemeClr val="dk2"/>
              </a:buClr>
              <a:buSzPts val="2000"/>
              <a:buChar char="●"/>
            </a:pPr>
            <a:r>
              <a:rPr lang="en-US" sz="2000" b="1">
                <a:solidFill>
                  <a:schemeClr val="dk2"/>
                </a:solidFill>
              </a:rPr>
              <a:t>Eculizumab for complement-mediated TMA</a:t>
            </a:r>
            <a:endParaRPr sz="2000" b="1">
              <a:solidFill>
                <a:schemeClr val="dk2"/>
              </a:solidFill>
            </a:endParaRPr>
          </a:p>
          <a:p>
            <a:pPr marL="457200" lvl="0" indent="-355600" algn="l" rtl="0">
              <a:spcBef>
                <a:spcPts val="0"/>
              </a:spcBef>
              <a:spcAft>
                <a:spcPts val="0"/>
              </a:spcAft>
              <a:buClr>
                <a:schemeClr val="dk2"/>
              </a:buClr>
              <a:buSzPts val="2000"/>
              <a:buChar char="●"/>
            </a:pPr>
            <a:r>
              <a:rPr lang="en-US" sz="2000">
                <a:solidFill>
                  <a:schemeClr val="dk2"/>
                </a:solidFill>
              </a:rPr>
              <a:t>Belimumab</a:t>
            </a:r>
            <a:endParaRPr sz="2000">
              <a:solidFill>
                <a:schemeClr val="dk2"/>
              </a:solidFill>
            </a:endParaRPr>
          </a:p>
          <a:p>
            <a:pPr marL="457200" lvl="0" indent="-355600" algn="l" rtl="0">
              <a:spcBef>
                <a:spcPts val="0"/>
              </a:spcBef>
              <a:spcAft>
                <a:spcPts val="0"/>
              </a:spcAft>
              <a:buClr>
                <a:schemeClr val="dk2"/>
              </a:buClr>
              <a:buSzPts val="2000"/>
              <a:buChar char="●"/>
            </a:pPr>
            <a:r>
              <a:rPr lang="en-US" sz="2000">
                <a:solidFill>
                  <a:schemeClr val="dk2"/>
                </a:solidFill>
              </a:rPr>
              <a:t>Rituximab </a:t>
            </a:r>
            <a:endParaRPr sz="20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4dab776007_0_0"/>
          <p:cNvSpPr txBox="1">
            <a:spLocks noGrp="1"/>
          </p:cNvSpPr>
          <p:nvPr>
            <p:ph type="title"/>
          </p:nvPr>
        </p:nvSpPr>
        <p:spPr>
          <a:xfrm>
            <a:off x="970350" y="767450"/>
            <a:ext cx="10251300" cy="713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Financial Disclosures and Acknowledgements</a:t>
            </a:r>
            <a:endParaRPr/>
          </a:p>
        </p:txBody>
      </p:sp>
      <p:sp>
        <p:nvSpPr>
          <p:cNvPr id="99" name="Google Shape;99;g34dab776007_0_0"/>
          <p:cNvSpPr txBox="1"/>
          <p:nvPr/>
        </p:nvSpPr>
        <p:spPr>
          <a:xfrm>
            <a:off x="970350" y="1888650"/>
            <a:ext cx="10000500" cy="30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2"/>
                </a:solidFill>
                <a:latin typeface="Lato"/>
                <a:ea typeface="Lato"/>
                <a:cs typeface="Lato"/>
                <a:sym typeface="Lato"/>
              </a:rPr>
              <a:t>No financial disclosures to disclose</a:t>
            </a:r>
            <a:endParaRPr sz="2000">
              <a:solidFill>
                <a:schemeClr val="dk2"/>
              </a:solidFill>
              <a:latin typeface="Lato"/>
              <a:ea typeface="Lato"/>
              <a:cs typeface="Lato"/>
              <a:sym typeface="Lato"/>
            </a:endParaRPr>
          </a:p>
          <a:p>
            <a:pPr marL="0" lvl="0" indent="0" algn="l" rtl="0">
              <a:spcBef>
                <a:spcPts val="0"/>
              </a:spcBef>
              <a:spcAft>
                <a:spcPts val="0"/>
              </a:spcAft>
              <a:buNone/>
            </a:pPr>
            <a:endParaRPr sz="2000">
              <a:solidFill>
                <a:schemeClr val="dk2"/>
              </a:solidFill>
              <a:latin typeface="Lato"/>
              <a:ea typeface="Lato"/>
              <a:cs typeface="Lato"/>
              <a:sym typeface="Lato"/>
            </a:endParaRPr>
          </a:p>
          <a:p>
            <a:pPr marL="0" lvl="0" indent="0" algn="l" rtl="0">
              <a:spcBef>
                <a:spcPts val="0"/>
              </a:spcBef>
              <a:spcAft>
                <a:spcPts val="0"/>
              </a:spcAft>
              <a:buNone/>
            </a:pPr>
            <a:r>
              <a:rPr lang="en-US" sz="2000">
                <a:solidFill>
                  <a:schemeClr val="dk2"/>
                </a:solidFill>
                <a:latin typeface="Lato"/>
                <a:ea typeface="Lato"/>
                <a:cs typeface="Lato"/>
                <a:sym typeface="Lato"/>
              </a:rPr>
              <a:t>Thank you Sanket Shah, DO for contributions to the presentation </a:t>
            </a:r>
            <a:endParaRPr sz="2000">
              <a:solidFill>
                <a:schemeClr val="dk2"/>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4d0b80c128_0_1060"/>
          <p:cNvSpPr txBox="1">
            <a:spLocks noGrp="1"/>
          </p:cNvSpPr>
          <p:nvPr>
            <p:ph type="title"/>
          </p:nvPr>
        </p:nvSpPr>
        <p:spPr>
          <a:xfrm>
            <a:off x="972425" y="767425"/>
            <a:ext cx="10251300" cy="713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Guidance for Management of TMA in SLE</a:t>
            </a:r>
            <a:endParaRPr/>
          </a:p>
        </p:txBody>
      </p:sp>
      <p:sp>
        <p:nvSpPr>
          <p:cNvPr id="233" name="Google Shape;233;g34d0b80c128_0_1060"/>
          <p:cNvSpPr txBox="1">
            <a:spLocks noGrp="1"/>
          </p:cNvSpPr>
          <p:nvPr>
            <p:ph type="body" idx="1"/>
          </p:nvPr>
        </p:nvSpPr>
        <p:spPr>
          <a:xfrm>
            <a:off x="972416" y="1921650"/>
            <a:ext cx="10251300" cy="3014700"/>
          </a:xfrm>
          <a:prstGeom prst="rect">
            <a:avLst/>
          </a:prstGeom>
        </p:spPr>
        <p:txBody>
          <a:bodyPr spcFirstLastPara="1" wrap="square" lIns="121900" tIns="121900" rIns="121900" bIns="121900" anchor="t" anchorCtr="0">
            <a:normAutofit/>
          </a:bodyPr>
          <a:lstStyle/>
          <a:p>
            <a:pPr marL="457200" lvl="0" indent="-355600" algn="l" rtl="0">
              <a:spcBef>
                <a:spcPts val="0"/>
              </a:spcBef>
              <a:spcAft>
                <a:spcPts val="0"/>
              </a:spcAft>
              <a:buClr>
                <a:schemeClr val="dk2"/>
              </a:buClr>
              <a:buSzPts val="2000"/>
              <a:buChar char="●"/>
            </a:pPr>
            <a:r>
              <a:rPr lang="en-US" sz="2000">
                <a:solidFill>
                  <a:schemeClr val="dk2"/>
                </a:solidFill>
              </a:rPr>
              <a:t>Early recognition is key; co-management with Hematology is recommended</a:t>
            </a:r>
            <a:r>
              <a:rPr lang="en-US" sz="2000" baseline="30000">
                <a:solidFill>
                  <a:schemeClr val="dk2"/>
                </a:solidFill>
              </a:rPr>
              <a:t>2</a:t>
            </a:r>
            <a:endParaRPr sz="2000" baseline="30000">
              <a:solidFill>
                <a:schemeClr val="dk2"/>
              </a:solidFill>
            </a:endParaRPr>
          </a:p>
          <a:p>
            <a:pPr marL="457200" lvl="0" indent="-355600" algn="l" rtl="0">
              <a:spcBef>
                <a:spcPts val="0"/>
              </a:spcBef>
              <a:spcAft>
                <a:spcPts val="0"/>
              </a:spcAft>
              <a:buClr>
                <a:schemeClr val="dk2"/>
              </a:buClr>
              <a:buSzPts val="2000"/>
              <a:buChar char="●"/>
            </a:pPr>
            <a:r>
              <a:rPr lang="en-US" sz="2000">
                <a:solidFill>
                  <a:schemeClr val="dk2"/>
                </a:solidFill>
              </a:rPr>
              <a:t>Thus far, there have been a few case series,</a:t>
            </a:r>
            <a:r>
              <a:rPr lang="en-US" sz="2000" baseline="30000">
                <a:solidFill>
                  <a:schemeClr val="dk2"/>
                </a:solidFill>
              </a:rPr>
              <a:t>1,2,3,5,6</a:t>
            </a:r>
            <a:r>
              <a:rPr lang="en-US" sz="2000">
                <a:solidFill>
                  <a:schemeClr val="dk2"/>
                </a:solidFill>
              </a:rPr>
              <a:t> recommendations from the KDIGO 2024 Guidelines, and a 2013 systematic review</a:t>
            </a:r>
            <a:r>
              <a:rPr lang="en-US" sz="2000" baseline="30000">
                <a:solidFill>
                  <a:schemeClr val="dk2"/>
                </a:solidFill>
              </a:rPr>
              <a:t>9 </a:t>
            </a:r>
            <a:r>
              <a:rPr lang="en-US" sz="2000">
                <a:solidFill>
                  <a:schemeClr val="dk2"/>
                </a:solidFill>
              </a:rPr>
              <a:t>to recommend management with eculizumab for TMA in SLE for adjunctive therapy</a:t>
            </a:r>
            <a:endParaRPr sz="2000">
              <a:solidFill>
                <a:schemeClr val="dk2"/>
              </a:solidFill>
            </a:endParaRPr>
          </a:p>
          <a:p>
            <a:pPr marL="457200" lvl="0" indent="-355600" algn="l" rtl="0">
              <a:spcBef>
                <a:spcPts val="0"/>
              </a:spcBef>
              <a:spcAft>
                <a:spcPts val="0"/>
              </a:spcAft>
              <a:buClr>
                <a:schemeClr val="dk2"/>
              </a:buClr>
              <a:buSzPts val="2000"/>
              <a:buChar char="●"/>
            </a:pPr>
            <a:r>
              <a:rPr lang="en-US" sz="2000">
                <a:solidFill>
                  <a:schemeClr val="dk2"/>
                </a:solidFill>
              </a:rPr>
              <a:t>Data on eculizumab has been extrapolated after treatment in aHUS groups and APS</a:t>
            </a:r>
            <a:r>
              <a:rPr lang="en-US" sz="2000" baseline="30000">
                <a:solidFill>
                  <a:schemeClr val="dk2"/>
                </a:solidFill>
              </a:rPr>
              <a:t>3,5</a:t>
            </a:r>
            <a:endParaRPr sz="2000" baseline="30000">
              <a:solidFill>
                <a:schemeClr val="dk2"/>
              </a:solidFill>
            </a:endParaRPr>
          </a:p>
          <a:p>
            <a:pPr marL="457200" lvl="0" indent="-355600" algn="l" rtl="0">
              <a:spcBef>
                <a:spcPts val="0"/>
              </a:spcBef>
              <a:spcAft>
                <a:spcPts val="0"/>
              </a:spcAft>
              <a:buClr>
                <a:schemeClr val="dk2"/>
              </a:buClr>
              <a:buSzPts val="2000"/>
              <a:buChar char="●"/>
            </a:pPr>
            <a:r>
              <a:rPr lang="en-US" sz="2000">
                <a:solidFill>
                  <a:schemeClr val="dk2"/>
                </a:solidFill>
              </a:rPr>
              <a:t>Duration of treatment has also varied based on clinical response</a:t>
            </a:r>
            <a:r>
              <a:rPr lang="en-US" sz="2000" baseline="30000">
                <a:solidFill>
                  <a:schemeClr val="dk2"/>
                </a:solidFill>
              </a:rPr>
              <a:t>6</a:t>
            </a:r>
            <a:endParaRPr sz="2000" baseline="30000">
              <a:solidFill>
                <a:schemeClr val="dk2"/>
              </a:solidFill>
            </a:endParaRPr>
          </a:p>
          <a:p>
            <a:pPr marL="457200" lvl="0" indent="-355600" algn="l" rtl="0">
              <a:spcBef>
                <a:spcPts val="0"/>
              </a:spcBef>
              <a:spcAft>
                <a:spcPts val="0"/>
              </a:spcAft>
              <a:buClr>
                <a:schemeClr val="dk2"/>
              </a:buClr>
              <a:buSzPts val="2000"/>
              <a:buChar char="●"/>
            </a:pPr>
            <a:r>
              <a:rPr lang="en-US" sz="2000" i="1">
                <a:solidFill>
                  <a:schemeClr val="dk2"/>
                </a:solidFill>
              </a:rPr>
              <a:t>Next Steps: complete randomized control trial to determine minimal treatment duration, evaluate role of eculizumab in refractory lupus nephritis with TMA</a:t>
            </a:r>
            <a:endParaRPr sz="2000" i="1">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4"/>
          <p:cNvSpPr txBox="1">
            <a:spLocks noGrp="1"/>
          </p:cNvSpPr>
          <p:nvPr>
            <p:ph type="title"/>
          </p:nvPr>
        </p:nvSpPr>
        <p:spPr>
          <a:xfrm>
            <a:off x="970200" y="782900"/>
            <a:ext cx="10251600" cy="71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Conclusions</a:t>
            </a:r>
            <a:endParaRPr/>
          </a:p>
        </p:txBody>
      </p:sp>
      <p:sp>
        <p:nvSpPr>
          <p:cNvPr id="239" name="Google Shape;239;p24"/>
          <p:cNvSpPr txBox="1">
            <a:spLocks noGrp="1"/>
          </p:cNvSpPr>
          <p:nvPr>
            <p:ph type="body" idx="1"/>
          </p:nvPr>
        </p:nvSpPr>
        <p:spPr>
          <a:xfrm>
            <a:off x="970200" y="1921647"/>
            <a:ext cx="10251600" cy="4273800"/>
          </a:xfrm>
          <a:prstGeom prst="rect">
            <a:avLst/>
          </a:prstGeom>
          <a:noFill/>
          <a:ln>
            <a:noFill/>
          </a:ln>
        </p:spPr>
        <p:txBody>
          <a:bodyPr spcFirstLastPara="1" wrap="square" lIns="91425" tIns="45700" rIns="91425" bIns="45700" anchor="t" anchorCtr="0">
            <a:noAutofit/>
          </a:bodyPr>
          <a:lstStyle/>
          <a:p>
            <a:pPr marL="228600" lvl="0" indent="-177800" algn="l" rtl="0">
              <a:lnSpc>
                <a:spcPct val="80000"/>
              </a:lnSpc>
              <a:spcBef>
                <a:spcPts val="0"/>
              </a:spcBef>
              <a:spcAft>
                <a:spcPts val="0"/>
              </a:spcAft>
              <a:buClr>
                <a:schemeClr val="dk2"/>
              </a:buClr>
              <a:buSzPts val="2000"/>
              <a:buFont typeface="Arial"/>
              <a:buChar char="•"/>
            </a:pPr>
            <a:r>
              <a:rPr lang="en-US" sz="2000" i="0">
                <a:solidFill>
                  <a:schemeClr val="dk2"/>
                </a:solidFill>
              </a:rPr>
              <a:t>  </a:t>
            </a:r>
            <a:r>
              <a:rPr lang="en-US" sz="2000" i="0" u="none" strike="noStrike">
                <a:solidFill>
                  <a:schemeClr val="dk2"/>
                </a:solidFill>
              </a:rPr>
              <a:t>Complement-mediated thrombotic microangiopathy (TMA) in lupus, particularly in the context of lupus nephritis (LN) is a severe and challenging condition to manage </a:t>
            </a:r>
            <a:r>
              <a:rPr lang="en-US" sz="2000" i="0">
                <a:solidFill>
                  <a:schemeClr val="dk2"/>
                </a:solidFill>
              </a:rPr>
              <a:t>​</a:t>
            </a:r>
            <a:endParaRPr sz="2000" i="0">
              <a:solidFill>
                <a:schemeClr val="dk2"/>
              </a:solidFill>
            </a:endParaRPr>
          </a:p>
          <a:p>
            <a:pPr marL="228600" lvl="0" indent="-241300" algn="l" rtl="0">
              <a:lnSpc>
                <a:spcPct val="80000"/>
              </a:lnSpc>
              <a:spcBef>
                <a:spcPts val="1000"/>
              </a:spcBef>
              <a:spcAft>
                <a:spcPts val="0"/>
              </a:spcAft>
              <a:buClr>
                <a:schemeClr val="dk2"/>
              </a:buClr>
              <a:buSzPts val="2000"/>
              <a:buChar char="•"/>
            </a:pPr>
            <a:r>
              <a:rPr lang="en-US" sz="2000" i="0" u="none" strike="noStrike">
                <a:solidFill>
                  <a:schemeClr val="dk2"/>
                </a:solidFill>
              </a:rPr>
              <a:t>Complement-mediated TMA should be suspected in LN patients with TMA features, such as thrombocytopenia, microangiopathic hemolytic anemia, and acute kidney injury, especially when ADAMTS13 activity is &gt;10% and antiphospholipid antibodies are negative.</a:t>
            </a:r>
            <a:endParaRPr sz="2000" i="0">
              <a:solidFill>
                <a:schemeClr val="dk2"/>
              </a:solidFill>
            </a:endParaRPr>
          </a:p>
          <a:p>
            <a:pPr marL="228600" lvl="0" indent="-241300" algn="l" rtl="0">
              <a:lnSpc>
                <a:spcPct val="80000"/>
              </a:lnSpc>
              <a:spcBef>
                <a:spcPts val="1000"/>
              </a:spcBef>
              <a:spcAft>
                <a:spcPts val="0"/>
              </a:spcAft>
              <a:buClr>
                <a:schemeClr val="dk2"/>
              </a:buClr>
              <a:buSzPts val="2000"/>
              <a:buChar char="•"/>
            </a:pPr>
            <a:r>
              <a:rPr lang="en-US" sz="2000" i="0" u="none" strike="noStrike">
                <a:solidFill>
                  <a:schemeClr val="dk2"/>
                </a:solidFill>
              </a:rPr>
              <a:t>The Kidney Disease: Improving Global Outcomes (KDIGO) 2024 guidelines recommend the use of eculizumab, a complement inhibitor, as the primary treatment for complement-mediated TMA in LN. </a:t>
            </a:r>
            <a:endParaRPr sz="2000" i="0">
              <a:solidFill>
                <a:schemeClr val="dk2"/>
              </a:solidFill>
            </a:endParaRPr>
          </a:p>
          <a:p>
            <a:pPr marL="228600" lvl="0" indent="-241300" algn="l" rtl="0">
              <a:lnSpc>
                <a:spcPct val="80000"/>
              </a:lnSpc>
              <a:spcBef>
                <a:spcPts val="1000"/>
              </a:spcBef>
              <a:spcAft>
                <a:spcPts val="0"/>
              </a:spcAft>
              <a:buClr>
                <a:schemeClr val="dk2"/>
              </a:buClr>
              <a:buSzPts val="2000"/>
              <a:buChar char="•"/>
            </a:pPr>
            <a:r>
              <a:rPr lang="en-US" sz="2000" i="0" u="none" strike="noStrike">
                <a:solidFill>
                  <a:schemeClr val="dk2"/>
                </a:solidFill>
              </a:rPr>
              <a:t>The optimal dose and duration of eculizumab therapy remain controversial. Regular monitoring of hematologic and renal parameters is essential to guide treatment adjustments.</a:t>
            </a:r>
            <a:endParaRPr sz="20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4d0b80c128_0_1066"/>
          <p:cNvSpPr txBox="1">
            <a:spLocks noGrp="1"/>
          </p:cNvSpPr>
          <p:nvPr>
            <p:ph type="title"/>
          </p:nvPr>
        </p:nvSpPr>
        <p:spPr>
          <a:xfrm>
            <a:off x="970350" y="705525"/>
            <a:ext cx="10251300" cy="713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References</a:t>
            </a:r>
            <a:endParaRPr/>
          </a:p>
        </p:txBody>
      </p:sp>
      <p:sp>
        <p:nvSpPr>
          <p:cNvPr id="245" name="Google Shape;245;g34d0b80c128_0_1066"/>
          <p:cNvSpPr txBox="1">
            <a:spLocks noGrp="1"/>
          </p:cNvSpPr>
          <p:nvPr>
            <p:ph type="body" idx="4294967295"/>
          </p:nvPr>
        </p:nvSpPr>
        <p:spPr>
          <a:xfrm>
            <a:off x="838200" y="1810125"/>
            <a:ext cx="10515600" cy="4849800"/>
          </a:xfrm>
          <a:prstGeom prst="rect">
            <a:avLst/>
          </a:prstGeom>
        </p:spPr>
        <p:txBody>
          <a:bodyPr spcFirstLastPara="1" wrap="square" lIns="121900" tIns="121900" rIns="121900" bIns="121900" anchor="t" anchorCtr="0">
            <a:noAutofit/>
          </a:bodyPr>
          <a:lstStyle/>
          <a:p>
            <a:pPr marL="457200" lvl="0" indent="-311150" algn="l" rtl="0">
              <a:lnSpc>
                <a:spcPct val="80000"/>
              </a:lnSpc>
              <a:spcBef>
                <a:spcPts val="0"/>
              </a:spcBef>
              <a:spcAft>
                <a:spcPts val="0"/>
              </a:spcAft>
              <a:buClr>
                <a:schemeClr val="dk2"/>
              </a:buClr>
              <a:buSzPts val="1300"/>
              <a:buAutoNum type="arabicPeriod"/>
            </a:pPr>
            <a:r>
              <a:rPr lang="en-US" sz="1300">
                <a:solidFill>
                  <a:srgbClr val="000000"/>
                </a:solidFill>
              </a:rPr>
              <a:t>Cao M, Leite BN, Ferreiro T, et al. Eculizumab modifies outcomes in adults with atypical hemolytic uremic syndrome with acute kidney injury. Am J Nephrol. 2018;48:225–233. </a:t>
            </a:r>
            <a:endParaRPr sz="1300">
              <a:solidFill>
                <a:srgbClr val="000000"/>
              </a:solidFill>
            </a:endParaRPr>
          </a:p>
          <a:p>
            <a:pPr marL="457200" lvl="0" indent="-311150" algn="l" rtl="0">
              <a:lnSpc>
                <a:spcPct val="80000"/>
              </a:lnSpc>
              <a:spcBef>
                <a:spcPts val="0"/>
              </a:spcBef>
              <a:spcAft>
                <a:spcPts val="0"/>
              </a:spcAft>
              <a:buClr>
                <a:srgbClr val="000000"/>
              </a:buClr>
              <a:buSzPts val="1300"/>
              <a:buAutoNum type="arabicPeriod"/>
            </a:pPr>
            <a:r>
              <a:rPr lang="en-US" sz="1300">
                <a:solidFill>
                  <a:srgbClr val="000000"/>
                </a:solidFill>
              </a:rPr>
              <a:t>Cavero T, Rabasco C, Lopez A, et al. Eculizumab in secondary atypical haemolytic uraemic syndrome. Nephrol Dial Transplant. 2017;32:466– 474. </a:t>
            </a:r>
            <a:endParaRPr sz="1300">
              <a:solidFill>
                <a:srgbClr val="000000"/>
              </a:solidFill>
            </a:endParaRPr>
          </a:p>
          <a:p>
            <a:pPr marL="457200" lvl="0" indent="-311150" algn="l" rtl="0">
              <a:lnSpc>
                <a:spcPct val="80000"/>
              </a:lnSpc>
              <a:spcBef>
                <a:spcPts val="0"/>
              </a:spcBef>
              <a:spcAft>
                <a:spcPts val="0"/>
              </a:spcAft>
              <a:buClr>
                <a:srgbClr val="000000"/>
              </a:buClr>
              <a:buSzPts val="1300"/>
              <a:buAutoNum type="arabicPeriod"/>
            </a:pPr>
            <a:r>
              <a:rPr lang="en-US" sz="1300">
                <a:solidFill>
                  <a:srgbClr val="000000"/>
                </a:solidFill>
              </a:rPr>
              <a:t>de Holanda MI, Porto LC, Wagner T, et al. Use of eculizumab in a systemic lupus erythemathosus patient presenting thrombotic microangiopathy and heterozygous deletion in CFHR1-CFHR3. A case report and systematic review. Clin Rheumatol. 2017;36:2859–2867. </a:t>
            </a:r>
            <a:endParaRPr sz="1300">
              <a:solidFill>
                <a:srgbClr val="000000"/>
              </a:solidFill>
            </a:endParaRPr>
          </a:p>
          <a:p>
            <a:pPr marL="457200" lvl="0" indent="-311150" algn="l" rtl="0">
              <a:lnSpc>
                <a:spcPct val="80000"/>
              </a:lnSpc>
              <a:spcBef>
                <a:spcPts val="0"/>
              </a:spcBef>
              <a:spcAft>
                <a:spcPts val="0"/>
              </a:spcAft>
              <a:buClr>
                <a:schemeClr val="dk2"/>
              </a:buClr>
              <a:buSzPts val="1300"/>
              <a:buAutoNum type="arabicPeriod"/>
            </a:pPr>
            <a:r>
              <a:rPr lang="en-US" sz="1300">
                <a:solidFill>
                  <a:schemeClr val="dk2"/>
                </a:solidFill>
                <a:highlight>
                  <a:srgbClr val="FFFFFF"/>
                </a:highlight>
              </a:rPr>
              <a:t>Genest DS, Patriquin CJ, Licht C, John R, Reich HN. Renal Thrombotic Microangiopathy: A Review. Am J Kidney Dis. 2023 May;81(5):591-605. doi: 10.1053/j.ajkd.2022.10.014. Epub 2022 Dec 10. PMID: 36509342.</a:t>
            </a:r>
            <a:endParaRPr sz="1300">
              <a:solidFill>
                <a:schemeClr val="dk2"/>
              </a:solidFill>
              <a:highlight>
                <a:srgbClr val="FFFFFF"/>
              </a:highlight>
            </a:endParaRPr>
          </a:p>
          <a:p>
            <a:pPr marL="457200" lvl="0" indent="-311150" algn="l" rtl="0">
              <a:lnSpc>
                <a:spcPct val="80000"/>
              </a:lnSpc>
              <a:spcBef>
                <a:spcPts val="0"/>
              </a:spcBef>
              <a:spcAft>
                <a:spcPts val="0"/>
              </a:spcAft>
              <a:buClr>
                <a:schemeClr val="dk2"/>
              </a:buClr>
              <a:buSzPts val="1300"/>
              <a:buAutoNum type="arabicPeriod"/>
            </a:pPr>
            <a:r>
              <a:rPr lang="en-US" sz="1300">
                <a:solidFill>
                  <a:srgbClr val="000000"/>
                </a:solidFill>
              </a:rPr>
              <a:t>Kello N, Khoury LE, Marder G, et al. Secondary thrombotic microangiopathy in systemic lupus erythematosus and antiphospholipid syndrome, the role of complement and use of eculizumab: case series and review of literature. Semin Arthritis Rheum. 2019;49:74–83.</a:t>
            </a:r>
            <a:endParaRPr sz="1300">
              <a:solidFill>
                <a:schemeClr val="dk2"/>
              </a:solidFill>
              <a:highlight>
                <a:srgbClr val="FFFFFF"/>
              </a:highlight>
            </a:endParaRPr>
          </a:p>
          <a:p>
            <a:pPr marL="457200" lvl="0" indent="-311150" algn="l" rtl="0">
              <a:lnSpc>
                <a:spcPct val="80000"/>
              </a:lnSpc>
              <a:spcBef>
                <a:spcPts val="0"/>
              </a:spcBef>
              <a:spcAft>
                <a:spcPts val="0"/>
              </a:spcAft>
              <a:buClr>
                <a:schemeClr val="dk2"/>
              </a:buClr>
              <a:buSzPts val="1300"/>
              <a:buAutoNum type="arabicPeriod"/>
            </a:pPr>
            <a:r>
              <a:rPr lang="en-US" sz="1300">
                <a:solidFill>
                  <a:schemeClr val="dk2"/>
                </a:solidFill>
              </a:rPr>
              <a:t>Lupus Nephritis (2024), Kidney Disease: Improving Global Outcomes (KDIGO) Lupus Nephritis Work Group. KDIGO 2024 Clinical Practice Guideline for the Management of Lupus Nephritis. Kidney Int. 2024;105(1S):S1–S69. </a:t>
            </a:r>
            <a:r>
              <a:rPr lang="en-US" sz="1300" u="sng">
                <a:solidFill>
                  <a:schemeClr val="dk2"/>
                </a:solidFill>
                <a:hlinkClick r:id="rId3">
                  <a:extLst>
                    <a:ext uri="{A12FA001-AC4F-418D-AE19-62706E023703}">
                      <ahyp:hlinkClr xmlns:ahyp="http://schemas.microsoft.com/office/drawing/2018/hyperlinkcolor" val="tx"/>
                    </a:ext>
                  </a:extLst>
                </a:hlinkClick>
              </a:rPr>
              <a:t>PMID: 38182286</a:t>
            </a:r>
            <a:endParaRPr sz="1300">
              <a:solidFill>
                <a:schemeClr val="dk2"/>
              </a:solidFill>
              <a:highlight>
                <a:srgbClr val="FFFFFF"/>
              </a:highlight>
            </a:endParaRPr>
          </a:p>
          <a:p>
            <a:pPr marL="457200" lvl="0" indent="-311150" algn="l" rtl="0">
              <a:lnSpc>
                <a:spcPct val="80000"/>
              </a:lnSpc>
              <a:spcBef>
                <a:spcPts val="0"/>
              </a:spcBef>
              <a:spcAft>
                <a:spcPts val="0"/>
              </a:spcAft>
              <a:buClr>
                <a:schemeClr val="dk2"/>
              </a:buClr>
              <a:buSzPts val="1300"/>
              <a:buAutoNum type="arabicPeriod"/>
            </a:pPr>
            <a:r>
              <a:rPr lang="en-US" sz="1300">
                <a:solidFill>
                  <a:schemeClr val="dk2"/>
                </a:solidFill>
                <a:highlight>
                  <a:srgbClr val="FFFFFF"/>
                </a:highlight>
              </a:rPr>
              <a:t>Li QY, Yu F, Zhou FD, Zhao MH. Plasmapheresis Is Associated With Better Renal Outcomes in Lupus Nephritis Patients With Thrombotic Microangiopathy: A Case Series Study. Medicine (Baltimore). 2016 May;95(18):e3595. doi: 10.1097/MD.0000000000003595. PMID: 27149490; PMCID: PMC4863807.</a:t>
            </a:r>
            <a:endParaRPr sz="1300">
              <a:solidFill>
                <a:schemeClr val="dk2"/>
              </a:solidFill>
              <a:highlight>
                <a:srgbClr val="FFFFFF"/>
              </a:highlight>
            </a:endParaRPr>
          </a:p>
          <a:p>
            <a:pPr marL="457200" lvl="0" indent="-311150" algn="l" rtl="0">
              <a:lnSpc>
                <a:spcPct val="80000"/>
              </a:lnSpc>
              <a:spcBef>
                <a:spcPts val="0"/>
              </a:spcBef>
              <a:spcAft>
                <a:spcPts val="0"/>
              </a:spcAft>
              <a:buClr>
                <a:schemeClr val="dk2"/>
              </a:buClr>
              <a:buSzPts val="1300"/>
              <a:buAutoNum type="arabicPeriod"/>
            </a:pPr>
            <a:r>
              <a:rPr lang="en-US" sz="1300">
                <a:solidFill>
                  <a:schemeClr val="dk2"/>
                </a:solidFill>
                <a:highlight>
                  <a:srgbClr val="FFFFFF"/>
                </a:highlight>
              </a:rPr>
              <a:t>Song D, Wu LH, Wang FM, Yang XW, Zhu D, Chen M, Yu F, Liu G, Zhao MH. The spectrum of renal thrombotic microangiopathy in lupus nephritis. Arthritis Res Ther. 2013 Jan 15;15(1):R12. doi: 10.1186/ar4142. PMID: 23320601; PMCID: PMC3672792.</a:t>
            </a:r>
            <a:endParaRPr sz="1300">
              <a:solidFill>
                <a:schemeClr val="dk2"/>
              </a:solidFill>
              <a:highlight>
                <a:srgbClr val="FFFFFF"/>
              </a:highlight>
            </a:endParaRPr>
          </a:p>
          <a:p>
            <a:pPr marL="457200" lvl="0" indent="-311150" algn="l" rtl="0">
              <a:lnSpc>
                <a:spcPct val="80000"/>
              </a:lnSpc>
              <a:spcBef>
                <a:spcPts val="0"/>
              </a:spcBef>
              <a:spcAft>
                <a:spcPts val="0"/>
              </a:spcAft>
              <a:buClr>
                <a:schemeClr val="dk2"/>
              </a:buClr>
              <a:buSzPts val="1300"/>
              <a:buAutoNum type="arabicPeriod"/>
            </a:pPr>
            <a:r>
              <a:rPr lang="en-US" sz="1300">
                <a:solidFill>
                  <a:schemeClr val="dk2"/>
                </a:solidFill>
                <a:highlight>
                  <a:srgbClr val="FFFFFF"/>
                </a:highlight>
              </a:rPr>
              <a:t>Wright RD, Bannerman F, Beresford MW, Oni L. A systematic review of the role of eculizumab in systemic lupus erythematosus-associated thrombotic microangiopathy. BMC Nephrol. 2020 Jun 30;21(1):245. doi: 10.1186/s12882-020-01888-5. PMID: 32605540; PMCID: PMC7329551.</a:t>
            </a:r>
            <a:endParaRPr sz="1300">
              <a:solidFill>
                <a:schemeClr val="dk2"/>
              </a:solidFill>
              <a:highlight>
                <a:srgbClr val="FFFFFF"/>
              </a:highlight>
            </a:endParaRPr>
          </a:p>
          <a:p>
            <a:pPr marL="457200" lvl="0" indent="-311150" algn="l" rtl="0">
              <a:lnSpc>
                <a:spcPct val="80000"/>
              </a:lnSpc>
              <a:spcBef>
                <a:spcPts val="0"/>
              </a:spcBef>
              <a:spcAft>
                <a:spcPts val="0"/>
              </a:spcAft>
              <a:buClr>
                <a:schemeClr val="dk2"/>
              </a:buClr>
              <a:buSzPts val="1300"/>
              <a:buAutoNum type="arabicPeriod"/>
            </a:pPr>
            <a:r>
              <a:rPr lang="en-US" sz="1300">
                <a:solidFill>
                  <a:schemeClr val="dk2"/>
                </a:solidFill>
                <a:highlight>
                  <a:srgbClr val="FFFFFF"/>
                </a:highlight>
              </a:rPr>
              <a:t>Yue C, Su J, Gao R, Wen Y, Li C, Chen G, Zhang X, Li X. Characteristics and Outcomes of Patients with Systemic Lupus Erythematosus-associated Thrombotic Microangiopathy, and Their Acquired ADAMTS13 Inhibitor Profiles. J Rheumatol. 2018 Nov;45(11):1549-1556. doi: 10.3899/jrheum.170811. Epub 2018 Jul 15. PMID: 30008460.</a:t>
            </a:r>
            <a:endParaRPr sz="1300">
              <a:solidFill>
                <a:schemeClr val="dk2"/>
              </a:solidFill>
              <a:highlight>
                <a:srgbClr val="FFFFFF"/>
              </a:highlight>
            </a:endParaRPr>
          </a:p>
          <a:p>
            <a:pPr marL="457200" lvl="0" indent="-311150" algn="l" rtl="0">
              <a:lnSpc>
                <a:spcPct val="80000"/>
              </a:lnSpc>
              <a:spcBef>
                <a:spcPts val="0"/>
              </a:spcBef>
              <a:spcAft>
                <a:spcPts val="0"/>
              </a:spcAft>
              <a:buClr>
                <a:schemeClr val="dk2"/>
              </a:buClr>
              <a:buSzPts val="1300"/>
              <a:buAutoNum type="arabicPeriod"/>
            </a:pPr>
            <a:r>
              <a:rPr lang="en-US" sz="1300">
                <a:solidFill>
                  <a:schemeClr val="dk2"/>
                </a:solidFill>
                <a:highlight>
                  <a:srgbClr val="FFFFFF"/>
                </a:highlight>
              </a:rPr>
              <a:t>Zhang Y, Jiang N, Chen Z, Duan X, Shi X, Li H, Jiang Z, Wang Y, Wang Y, Zhao J, Wang Q, Tian X, Li M, Zeng X. Clinical features and prognostic factors of systemic lupus erythematosus related thrombotic microangiopathy: A retrospective study based on Chinese SLE Treatment and Research Group (CSTAR) registry. Chin Med J (Engl). 2024 Dec 31;138(5):613–5. doi: 10.1097/CM9.0000000000003388. Epub ahead of print. PMID: 39787386; PMCID: PMC11882265.</a:t>
            </a:r>
            <a:endParaRPr sz="180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34d14133256_0_5"/>
          <p:cNvSpPr txBox="1">
            <a:spLocks noGrp="1"/>
          </p:cNvSpPr>
          <p:nvPr>
            <p:ph type="title"/>
          </p:nvPr>
        </p:nvSpPr>
        <p:spPr>
          <a:xfrm>
            <a:off x="970350" y="782900"/>
            <a:ext cx="10251300" cy="713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Questions?</a:t>
            </a:r>
            <a:endParaRPr/>
          </a:p>
        </p:txBody>
      </p:sp>
      <p:pic>
        <p:nvPicPr>
          <p:cNvPr id="251" name="Google Shape;251;g34d14133256_0_5" title="IMG_8932.jpg"/>
          <p:cNvPicPr preferRelativeResize="0"/>
          <p:nvPr/>
        </p:nvPicPr>
        <p:blipFill rotWithShape="1">
          <a:blip r:embed="rId3">
            <a:alphaModFix/>
          </a:blip>
          <a:srcRect b="26432"/>
          <a:stretch/>
        </p:blipFill>
        <p:spPr>
          <a:xfrm>
            <a:off x="5868791" y="655550"/>
            <a:ext cx="6323209" cy="6202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4d0b80c128_0_420"/>
          <p:cNvSpPr txBox="1">
            <a:spLocks noGrp="1"/>
          </p:cNvSpPr>
          <p:nvPr>
            <p:ph type="title"/>
          </p:nvPr>
        </p:nvSpPr>
        <p:spPr>
          <a:xfrm>
            <a:off x="970350" y="767425"/>
            <a:ext cx="10251300" cy="713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Case Presentation Overview</a:t>
            </a:r>
            <a:endParaRPr/>
          </a:p>
        </p:txBody>
      </p:sp>
      <p:grpSp>
        <p:nvGrpSpPr>
          <p:cNvPr id="105" name="Google Shape;105;g34d0b80c128_0_420"/>
          <p:cNvGrpSpPr/>
          <p:nvPr/>
        </p:nvGrpSpPr>
        <p:grpSpPr>
          <a:xfrm>
            <a:off x="843077" y="3433410"/>
            <a:ext cx="10505927" cy="1135800"/>
            <a:chOff x="4877" y="1607785"/>
            <a:chExt cx="10505927" cy="1135800"/>
          </a:xfrm>
        </p:grpSpPr>
        <p:sp>
          <p:nvSpPr>
            <p:cNvPr id="106" name="Google Shape;106;g34d0b80c128_0_420"/>
            <p:cNvSpPr/>
            <p:nvPr/>
          </p:nvSpPr>
          <p:spPr>
            <a:xfrm>
              <a:off x="4877" y="1607785"/>
              <a:ext cx="2839500" cy="1135800"/>
            </a:xfrm>
            <a:prstGeom prst="chevron">
              <a:avLst>
                <a:gd name="adj" fmla="val 50000"/>
              </a:avLst>
            </a:prstGeom>
            <a:solidFill>
              <a:srgbClr val="B45F0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g34d0b80c128_0_420"/>
            <p:cNvSpPr txBox="1"/>
            <p:nvPr/>
          </p:nvSpPr>
          <p:spPr>
            <a:xfrm>
              <a:off x="572760" y="1607785"/>
              <a:ext cx="1703700" cy="1135800"/>
            </a:xfrm>
            <a:prstGeom prst="rect">
              <a:avLst/>
            </a:prstGeom>
            <a:solidFill>
              <a:srgbClr val="B45F06"/>
            </a:solid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Outpatient </a:t>
              </a:r>
              <a:endParaRPr/>
            </a:p>
          </p:txBody>
        </p:sp>
        <p:sp>
          <p:nvSpPr>
            <p:cNvPr id="108" name="Google Shape;108;g34d0b80c128_0_420"/>
            <p:cNvSpPr/>
            <p:nvPr/>
          </p:nvSpPr>
          <p:spPr>
            <a:xfrm>
              <a:off x="2560353" y="1607785"/>
              <a:ext cx="2839500" cy="1135800"/>
            </a:xfrm>
            <a:prstGeom prst="chevron">
              <a:avLst>
                <a:gd name="adj" fmla="val 50000"/>
              </a:avLst>
            </a:prstGeom>
            <a:solidFill>
              <a:srgbClr val="B45F0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g34d0b80c128_0_420"/>
            <p:cNvSpPr txBox="1"/>
            <p:nvPr/>
          </p:nvSpPr>
          <p:spPr>
            <a:xfrm>
              <a:off x="3128236" y="1607785"/>
              <a:ext cx="1703700" cy="1135800"/>
            </a:xfrm>
            <a:prstGeom prst="rect">
              <a:avLst/>
            </a:prstGeom>
            <a:solidFill>
              <a:srgbClr val="B45F06"/>
            </a:solid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Hospitalization </a:t>
              </a:r>
              <a:endParaRPr/>
            </a:p>
          </p:txBody>
        </p:sp>
        <p:sp>
          <p:nvSpPr>
            <p:cNvPr id="110" name="Google Shape;110;g34d0b80c128_0_420"/>
            <p:cNvSpPr/>
            <p:nvPr/>
          </p:nvSpPr>
          <p:spPr>
            <a:xfrm>
              <a:off x="5115829" y="1607785"/>
              <a:ext cx="2839500" cy="1135800"/>
            </a:xfrm>
            <a:prstGeom prst="chevron">
              <a:avLst>
                <a:gd name="adj" fmla="val 50000"/>
              </a:avLst>
            </a:prstGeom>
            <a:solidFill>
              <a:srgbClr val="B45F0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g34d0b80c128_0_420"/>
            <p:cNvSpPr txBox="1"/>
            <p:nvPr/>
          </p:nvSpPr>
          <p:spPr>
            <a:xfrm>
              <a:off x="5683712" y="1607785"/>
              <a:ext cx="1703700" cy="1135800"/>
            </a:xfrm>
            <a:prstGeom prst="rect">
              <a:avLst/>
            </a:prstGeom>
            <a:solidFill>
              <a:srgbClr val="B45F06"/>
            </a:solid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Treatment </a:t>
              </a:r>
              <a:endParaRPr/>
            </a:p>
          </p:txBody>
        </p:sp>
        <p:sp>
          <p:nvSpPr>
            <p:cNvPr id="112" name="Google Shape;112;g34d0b80c128_0_420"/>
            <p:cNvSpPr/>
            <p:nvPr/>
          </p:nvSpPr>
          <p:spPr>
            <a:xfrm>
              <a:off x="7671304" y="1607785"/>
              <a:ext cx="2839500" cy="1135800"/>
            </a:xfrm>
            <a:prstGeom prst="chevron">
              <a:avLst>
                <a:gd name="adj" fmla="val 50000"/>
              </a:avLst>
            </a:prstGeom>
            <a:solidFill>
              <a:srgbClr val="B45F0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g34d0b80c128_0_420"/>
            <p:cNvSpPr txBox="1"/>
            <p:nvPr/>
          </p:nvSpPr>
          <p:spPr>
            <a:xfrm>
              <a:off x="8239187" y="1607785"/>
              <a:ext cx="1703700" cy="1135800"/>
            </a:xfrm>
            <a:prstGeom prst="rect">
              <a:avLst/>
            </a:prstGeom>
            <a:solidFill>
              <a:srgbClr val="B45F06"/>
            </a:solid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Discussion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34d0b80c128_0_690"/>
          <p:cNvSpPr txBox="1">
            <a:spLocks noGrp="1"/>
          </p:cNvSpPr>
          <p:nvPr>
            <p:ph type="title"/>
          </p:nvPr>
        </p:nvSpPr>
        <p:spPr>
          <a:xfrm>
            <a:off x="970200" y="782925"/>
            <a:ext cx="10251600" cy="713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Case </a:t>
            </a:r>
            <a:endParaRPr/>
          </a:p>
        </p:txBody>
      </p:sp>
      <p:sp>
        <p:nvSpPr>
          <p:cNvPr id="119" name="Google Shape;119;g34d0b80c128_0_690"/>
          <p:cNvSpPr txBox="1">
            <a:spLocks noGrp="1"/>
          </p:cNvSpPr>
          <p:nvPr>
            <p:ph type="body" idx="1"/>
          </p:nvPr>
        </p:nvSpPr>
        <p:spPr>
          <a:xfrm>
            <a:off x="970200" y="1921650"/>
            <a:ext cx="8085600" cy="3014700"/>
          </a:xfrm>
          <a:prstGeom prst="rect">
            <a:avLst/>
          </a:prstGeom>
        </p:spPr>
        <p:txBody>
          <a:bodyPr spcFirstLastPara="1" wrap="square" lIns="121900" tIns="121900" rIns="121900" bIns="121900" anchor="t" anchorCtr="0">
            <a:noAutofit/>
          </a:bodyPr>
          <a:lstStyle/>
          <a:p>
            <a:pPr marL="457200" lvl="0" indent="-355600" algn="l" rtl="0">
              <a:spcBef>
                <a:spcPts val="0"/>
              </a:spcBef>
              <a:spcAft>
                <a:spcPts val="0"/>
              </a:spcAft>
              <a:buClr>
                <a:schemeClr val="dk2"/>
              </a:buClr>
              <a:buSzPts val="2000"/>
              <a:buChar char="●"/>
            </a:pPr>
            <a:r>
              <a:rPr lang="en-US" sz="2000">
                <a:solidFill>
                  <a:schemeClr val="dk2"/>
                </a:solidFill>
              </a:rPr>
              <a:t>11/2024: PCP Visit</a:t>
            </a:r>
            <a:endParaRPr sz="2000">
              <a:solidFill>
                <a:schemeClr val="dk2"/>
              </a:solidFill>
            </a:endParaRPr>
          </a:p>
          <a:p>
            <a:pPr marL="914400" lvl="1" indent="-342900" algn="l" rtl="0">
              <a:spcBef>
                <a:spcPts val="0"/>
              </a:spcBef>
              <a:spcAft>
                <a:spcPts val="0"/>
              </a:spcAft>
              <a:buClr>
                <a:schemeClr val="dk2"/>
              </a:buClr>
              <a:buSzPts val="1800"/>
              <a:buChar char="○"/>
            </a:pPr>
            <a:r>
              <a:rPr lang="en-US" sz="2000">
                <a:solidFill>
                  <a:schemeClr val="dk2"/>
                </a:solidFill>
                <a:latin typeface="Calibri"/>
                <a:ea typeface="Calibri"/>
                <a:cs typeface="Calibri"/>
                <a:sym typeface="Calibri"/>
              </a:rPr>
              <a:t>24 yo M presents w intermittent facial swelling, arthralgias, stiffness</a:t>
            </a:r>
            <a:endParaRPr sz="2000">
              <a:solidFill>
                <a:schemeClr val="dk2"/>
              </a:solidFill>
              <a:latin typeface="Calibri"/>
              <a:ea typeface="Calibri"/>
              <a:cs typeface="Calibri"/>
              <a:sym typeface="Calibri"/>
            </a:endParaRPr>
          </a:p>
          <a:p>
            <a:pPr marL="914400" lvl="1" indent="-355600" algn="l" rtl="0">
              <a:spcBef>
                <a:spcPts val="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No known past medical history</a:t>
            </a:r>
            <a:endParaRPr sz="2000">
              <a:solidFill>
                <a:schemeClr val="dk2"/>
              </a:solidFill>
              <a:latin typeface="Calibri"/>
              <a:ea typeface="Calibri"/>
              <a:cs typeface="Calibri"/>
              <a:sym typeface="Calibri"/>
            </a:endParaRPr>
          </a:p>
          <a:p>
            <a:pPr marL="914400" lvl="1" indent="-355600" algn="l" rtl="0">
              <a:spcBef>
                <a:spcPts val="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Father and paternal grandmother with history of Rheumatoid Arthritis</a:t>
            </a:r>
            <a:endParaRPr sz="2000">
              <a:solidFill>
                <a:schemeClr val="dk2"/>
              </a:solidFill>
              <a:latin typeface="Calibri"/>
              <a:ea typeface="Calibri"/>
              <a:cs typeface="Calibri"/>
              <a:sym typeface="Calibri"/>
            </a:endParaRPr>
          </a:p>
          <a:p>
            <a:pPr marL="914400" lvl="1" indent="-355600" algn="l" rtl="0">
              <a:spcBef>
                <a:spcPts val="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Social history notable for cannabis use. No tobacco or alcohol use. Works at a cannabis dispensary </a:t>
            </a:r>
            <a:endParaRPr sz="2000">
              <a:solidFill>
                <a:schemeClr val="dk2"/>
              </a:solidFill>
              <a:latin typeface="Calibri"/>
              <a:ea typeface="Calibri"/>
              <a:cs typeface="Calibri"/>
              <a:sym typeface="Calibri"/>
            </a:endParaRPr>
          </a:p>
          <a:p>
            <a:pPr marL="914400" lvl="0" indent="0" algn="l" rtl="0">
              <a:spcBef>
                <a:spcPts val="1600"/>
              </a:spcBef>
              <a:spcAft>
                <a:spcPts val="1600"/>
              </a:spcAft>
              <a:buNone/>
            </a:pPr>
            <a:endParaRPr sz="2000">
              <a:solidFill>
                <a:schemeClr val="dk2"/>
              </a:solidFill>
            </a:endParaRPr>
          </a:p>
        </p:txBody>
      </p:sp>
      <p:pic>
        <p:nvPicPr>
          <p:cNvPr id="120" name="Google Shape;120;g34d0b80c128_0_690" title="Screen Shot 2025-04-16 at 6.32.56 PM.png"/>
          <p:cNvPicPr preferRelativeResize="0"/>
          <p:nvPr/>
        </p:nvPicPr>
        <p:blipFill>
          <a:blip r:embed="rId3">
            <a:alphaModFix/>
          </a:blip>
          <a:stretch>
            <a:fillRect/>
          </a:stretch>
        </p:blipFill>
        <p:spPr>
          <a:xfrm>
            <a:off x="9280000" y="2650688"/>
            <a:ext cx="2707924" cy="24526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34d0b80c128_0_705" title="Screen Shot 2025-04-16 at 6.36.29 PM.png"/>
          <p:cNvPicPr preferRelativeResize="0"/>
          <p:nvPr/>
        </p:nvPicPr>
        <p:blipFill>
          <a:blip r:embed="rId3">
            <a:alphaModFix/>
          </a:blip>
          <a:stretch>
            <a:fillRect/>
          </a:stretch>
        </p:blipFill>
        <p:spPr>
          <a:xfrm>
            <a:off x="9055913" y="2062425"/>
            <a:ext cx="3228975" cy="3295650"/>
          </a:xfrm>
          <a:prstGeom prst="rect">
            <a:avLst/>
          </a:prstGeom>
          <a:noFill/>
          <a:ln>
            <a:noFill/>
          </a:ln>
        </p:spPr>
      </p:pic>
      <p:sp>
        <p:nvSpPr>
          <p:cNvPr id="126" name="Google Shape;126;g34d0b80c128_0_705"/>
          <p:cNvSpPr txBox="1">
            <a:spLocks noGrp="1"/>
          </p:cNvSpPr>
          <p:nvPr>
            <p:ph type="title"/>
          </p:nvPr>
        </p:nvSpPr>
        <p:spPr>
          <a:xfrm>
            <a:off x="972600" y="751950"/>
            <a:ext cx="10251600" cy="713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Outpatient Workup</a:t>
            </a:r>
            <a:endParaRPr/>
          </a:p>
        </p:txBody>
      </p:sp>
      <p:sp>
        <p:nvSpPr>
          <p:cNvPr id="127" name="Google Shape;127;g34d0b80c128_0_705"/>
          <p:cNvSpPr txBox="1">
            <a:spLocks noGrp="1"/>
          </p:cNvSpPr>
          <p:nvPr>
            <p:ph type="body" idx="1"/>
          </p:nvPr>
        </p:nvSpPr>
        <p:spPr>
          <a:xfrm>
            <a:off x="972600" y="1921650"/>
            <a:ext cx="8890200" cy="3577200"/>
          </a:xfrm>
          <a:prstGeom prst="rect">
            <a:avLst/>
          </a:prstGeom>
        </p:spPr>
        <p:txBody>
          <a:bodyPr spcFirstLastPara="1" wrap="square" lIns="121900" tIns="121900" rIns="121900" bIns="121900" anchor="t" anchorCtr="0">
            <a:normAutofit lnSpcReduction="10000"/>
          </a:bodyPr>
          <a:lstStyle/>
          <a:p>
            <a:pPr marL="457200" lvl="0" indent="-355600" algn="l" rtl="0">
              <a:spcBef>
                <a:spcPts val="0"/>
              </a:spcBef>
              <a:spcAft>
                <a:spcPts val="0"/>
              </a:spcAft>
              <a:buClr>
                <a:schemeClr val="dk2"/>
              </a:buClr>
              <a:buSzPts val="2000"/>
              <a:buChar char="●"/>
            </a:pPr>
            <a:r>
              <a:rPr lang="en-US" sz="2000" dirty="0">
                <a:solidFill>
                  <a:schemeClr val="dk2"/>
                </a:solidFill>
              </a:rPr>
              <a:t>Labs showed elevated CRP, leukopenia with absolute lymphopenia, anemia </a:t>
            </a:r>
            <a:endParaRPr sz="2000" dirty="0">
              <a:solidFill>
                <a:schemeClr val="dk2"/>
              </a:solidFill>
            </a:endParaRPr>
          </a:p>
          <a:p>
            <a:pPr marL="457200" lvl="0" indent="-355600" algn="l" rtl="0">
              <a:spcBef>
                <a:spcPts val="0"/>
              </a:spcBef>
              <a:spcAft>
                <a:spcPts val="0"/>
              </a:spcAft>
              <a:buClr>
                <a:schemeClr val="dk2"/>
              </a:buClr>
              <a:buSzPts val="2000"/>
              <a:buChar char="●"/>
            </a:pPr>
            <a:r>
              <a:rPr lang="en-US" sz="2000" dirty="0">
                <a:solidFill>
                  <a:schemeClr val="dk2"/>
                </a:solidFill>
              </a:rPr>
              <a:t>ANA 1:1280, multiple strong positive ENA (strong positive anti-dsDNA, RNP, Smith, Smith/RNP, antichromatin)</a:t>
            </a:r>
            <a:endParaRPr sz="2000" dirty="0">
              <a:solidFill>
                <a:schemeClr val="dk2"/>
              </a:solidFill>
            </a:endParaRPr>
          </a:p>
          <a:p>
            <a:pPr marL="457200" lvl="0" indent="-355600" algn="l" rtl="0">
              <a:spcBef>
                <a:spcPts val="0"/>
              </a:spcBef>
              <a:spcAft>
                <a:spcPts val="0"/>
              </a:spcAft>
              <a:buClr>
                <a:schemeClr val="dk2"/>
              </a:buClr>
              <a:buSzPts val="2000"/>
              <a:buChar char="●"/>
            </a:pPr>
            <a:r>
              <a:rPr lang="en-US" sz="2000" dirty="0">
                <a:solidFill>
                  <a:schemeClr val="dk2"/>
                </a:solidFill>
              </a:rPr>
              <a:t>Urine studies with casts, WBC, RBCs. </a:t>
            </a:r>
            <a:r>
              <a:rPr lang="en-US" sz="2000" dirty="0" err="1">
                <a:solidFill>
                  <a:schemeClr val="dk2"/>
                </a:solidFill>
              </a:rPr>
              <a:t>Protein:Creatinine</a:t>
            </a:r>
            <a:r>
              <a:rPr lang="en-US" sz="2000" dirty="0">
                <a:solidFill>
                  <a:schemeClr val="dk2"/>
                </a:solidFill>
              </a:rPr>
              <a:t> 4.51g/day </a:t>
            </a:r>
            <a:endParaRPr sz="2000" dirty="0">
              <a:solidFill>
                <a:schemeClr val="dk2"/>
              </a:solidFill>
            </a:endParaRPr>
          </a:p>
          <a:p>
            <a:pPr marL="457200" lvl="0" indent="-355600" algn="l" rtl="0">
              <a:spcBef>
                <a:spcPts val="0"/>
              </a:spcBef>
              <a:spcAft>
                <a:spcPts val="0"/>
              </a:spcAft>
              <a:buClr>
                <a:schemeClr val="dk2"/>
              </a:buClr>
              <a:buSzPts val="2000"/>
              <a:buChar char="●"/>
            </a:pPr>
            <a:r>
              <a:rPr lang="en-US" sz="2000" b="1" dirty="0">
                <a:solidFill>
                  <a:schemeClr val="dk2"/>
                </a:solidFill>
              </a:rPr>
              <a:t>Concern for Lupus Nephritis</a:t>
            </a:r>
            <a:endParaRPr sz="2000" b="1" dirty="0">
              <a:solidFill>
                <a:schemeClr val="dk2"/>
              </a:solidFill>
            </a:endParaRPr>
          </a:p>
          <a:p>
            <a:pPr marL="457200" lvl="0" indent="-355600" algn="l" rtl="0">
              <a:spcBef>
                <a:spcPts val="0"/>
              </a:spcBef>
              <a:spcAft>
                <a:spcPts val="0"/>
              </a:spcAft>
              <a:buClr>
                <a:schemeClr val="dk2"/>
              </a:buClr>
              <a:buSzPts val="2000"/>
              <a:buChar char="●"/>
            </a:pPr>
            <a:r>
              <a:rPr lang="en-US" sz="2000" dirty="0">
                <a:solidFill>
                  <a:schemeClr val="dk2"/>
                </a:solidFill>
              </a:rPr>
              <a:t>Referred to Nephrology for suspected Class 3 vs 4 Lupus Nephritis on 12/20/2024</a:t>
            </a:r>
            <a:endParaRPr sz="2000" dirty="0">
              <a:solidFill>
                <a:schemeClr val="dk2"/>
              </a:solidFill>
            </a:endParaRPr>
          </a:p>
          <a:p>
            <a:pPr marL="457200" lvl="0" indent="-355600" algn="l" rtl="0">
              <a:spcBef>
                <a:spcPts val="0"/>
              </a:spcBef>
              <a:spcAft>
                <a:spcPts val="0"/>
              </a:spcAft>
              <a:buClr>
                <a:schemeClr val="dk2"/>
              </a:buClr>
              <a:buSzPts val="2000"/>
              <a:buChar char="●"/>
            </a:pPr>
            <a:r>
              <a:rPr lang="en-US" sz="2000" dirty="0">
                <a:solidFill>
                  <a:schemeClr val="dk2"/>
                </a:solidFill>
              </a:rPr>
              <a:t>Initiated on hydroxychloroquine 200mg BID, lisinopril 5mg</a:t>
            </a:r>
            <a:endParaRPr sz="2000" dirty="0">
              <a:solidFill>
                <a:schemeClr val="dk2"/>
              </a:solidFill>
            </a:endParaRPr>
          </a:p>
          <a:p>
            <a:pPr marL="457200" lvl="0" indent="-355600" algn="l" rtl="0">
              <a:spcBef>
                <a:spcPts val="0"/>
              </a:spcBef>
              <a:spcAft>
                <a:spcPts val="0"/>
              </a:spcAft>
              <a:buClr>
                <a:schemeClr val="dk2"/>
              </a:buClr>
              <a:buSzPts val="2000"/>
              <a:buChar char="●"/>
            </a:pPr>
            <a:r>
              <a:rPr lang="en-US" sz="2000" dirty="0">
                <a:solidFill>
                  <a:schemeClr val="dk2"/>
                </a:solidFill>
              </a:rPr>
              <a:t>Referred to Rheumatology and plan for renal biopsy </a:t>
            </a:r>
            <a:endParaRPr sz="2000" dirty="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34d0b80c128_0_676"/>
          <p:cNvSpPr txBox="1">
            <a:spLocks noGrp="1"/>
          </p:cNvSpPr>
          <p:nvPr>
            <p:ph type="title"/>
          </p:nvPr>
        </p:nvSpPr>
        <p:spPr>
          <a:xfrm>
            <a:off x="970350" y="736475"/>
            <a:ext cx="10251300" cy="713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12/31/2024: Course Complicated by hospitalization </a:t>
            </a:r>
            <a:endParaRPr/>
          </a:p>
        </p:txBody>
      </p:sp>
      <p:sp>
        <p:nvSpPr>
          <p:cNvPr id="133" name="Google Shape;133;g34d0b80c128_0_676"/>
          <p:cNvSpPr txBox="1">
            <a:spLocks noGrp="1"/>
          </p:cNvSpPr>
          <p:nvPr>
            <p:ph type="body" idx="1"/>
          </p:nvPr>
        </p:nvSpPr>
        <p:spPr>
          <a:xfrm>
            <a:off x="970359" y="1921658"/>
            <a:ext cx="5032500" cy="3014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000">
                <a:solidFill>
                  <a:schemeClr val="dk2"/>
                </a:solidFill>
              </a:rPr>
              <a:t>Developed inattention, impaired coordination, reduced po intake, epigastric pain and malaise→ ED visit</a:t>
            </a:r>
            <a:endParaRPr sz="2000">
              <a:solidFill>
                <a:schemeClr val="dk2"/>
              </a:solidFill>
            </a:endParaRPr>
          </a:p>
          <a:p>
            <a:pPr marL="0" lvl="0" indent="0" algn="l" rtl="0">
              <a:spcBef>
                <a:spcPts val="1600"/>
              </a:spcBef>
              <a:spcAft>
                <a:spcPts val="0"/>
              </a:spcAft>
              <a:buNone/>
            </a:pPr>
            <a:endParaRPr sz="2000">
              <a:solidFill>
                <a:schemeClr val="dk2"/>
              </a:solidFill>
            </a:endParaRPr>
          </a:p>
          <a:p>
            <a:pPr marL="0" lvl="0" indent="0" algn="l" rtl="0">
              <a:spcBef>
                <a:spcPts val="1600"/>
              </a:spcBef>
              <a:spcAft>
                <a:spcPts val="1600"/>
              </a:spcAft>
              <a:buNone/>
            </a:pPr>
            <a:endParaRPr sz="2000">
              <a:solidFill>
                <a:schemeClr val="dk2"/>
              </a:solidFill>
            </a:endParaRPr>
          </a:p>
        </p:txBody>
      </p:sp>
      <p:sp>
        <p:nvSpPr>
          <p:cNvPr id="134" name="Google Shape;134;g34d0b80c128_0_676"/>
          <p:cNvSpPr txBox="1">
            <a:spLocks noGrp="1"/>
          </p:cNvSpPr>
          <p:nvPr>
            <p:ph type="body" idx="2"/>
          </p:nvPr>
        </p:nvSpPr>
        <p:spPr>
          <a:xfrm>
            <a:off x="6189146" y="1921658"/>
            <a:ext cx="5032500" cy="3014700"/>
          </a:xfrm>
          <a:prstGeom prst="rect">
            <a:avLst/>
          </a:prstGeom>
        </p:spPr>
        <p:txBody>
          <a:bodyPr spcFirstLastPara="1" wrap="square" lIns="121900" tIns="121900" rIns="121900" bIns="121900" anchor="t" anchorCtr="0">
            <a:noAutofit/>
          </a:bodyPr>
          <a:lstStyle/>
          <a:p>
            <a:pPr marL="228600" lvl="0" indent="-215900" algn="l" rtl="0">
              <a:lnSpc>
                <a:spcPct val="80000"/>
              </a:lnSpc>
              <a:spcBef>
                <a:spcPts val="1000"/>
              </a:spcBef>
              <a:spcAft>
                <a:spcPts val="0"/>
              </a:spcAft>
              <a:buClr>
                <a:schemeClr val="dk2"/>
              </a:buClr>
              <a:buSzPts val="1800"/>
              <a:buChar char="●"/>
            </a:pPr>
            <a:r>
              <a:rPr lang="en-US" sz="1800">
                <a:solidFill>
                  <a:schemeClr val="dk2"/>
                </a:solidFill>
                <a:latin typeface="Arial"/>
                <a:ea typeface="Arial"/>
                <a:cs typeface="Arial"/>
                <a:sym typeface="Arial"/>
              </a:rPr>
              <a:t>LABS:</a:t>
            </a:r>
            <a:endParaRPr sz="1800">
              <a:solidFill>
                <a:schemeClr val="dk2"/>
              </a:solidFill>
              <a:latin typeface="Arial"/>
              <a:ea typeface="Arial"/>
              <a:cs typeface="Arial"/>
              <a:sym typeface="Arial"/>
            </a:endParaRPr>
          </a:p>
          <a:p>
            <a:pPr marL="228600" lvl="0" indent="-215900" algn="l" rtl="0">
              <a:lnSpc>
                <a:spcPct val="80000"/>
              </a:lnSpc>
              <a:spcBef>
                <a:spcPts val="1000"/>
              </a:spcBef>
              <a:spcAft>
                <a:spcPts val="0"/>
              </a:spcAft>
              <a:buClr>
                <a:schemeClr val="dk2"/>
              </a:buClr>
              <a:buSzPts val="1800"/>
              <a:buChar char="●"/>
            </a:pPr>
            <a:r>
              <a:rPr lang="en-US" sz="1800">
                <a:solidFill>
                  <a:schemeClr val="dk2"/>
                </a:solidFill>
                <a:latin typeface="Arial"/>
                <a:ea typeface="Arial"/>
                <a:cs typeface="Arial"/>
                <a:sym typeface="Arial"/>
              </a:rPr>
              <a:t>CBC - WBC 4.9 with </a:t>
            </a:r>
            <a:r>
              <a:rPr lang="en-US" sz="1800" b="1">
                <a:solidFill>
                  <a:schemeClr val="dk2"/>
                </a:solidFill>
                <a:latin typeface="Arial"/>
                <a:ea typeface="Arial"/>
                <a:cs typeface="Arial"/>
                <a:sym typeface="Arial"/>
              </a:rPr>
              <a:t>absolute lymphopenia 310, Hgb 8.7,</a:t>
            </a:r>
            <a:r>
              <a:rPr lang="en-US" sz="1800">
                <a:solidFill>
                  <a:schemeClr val="dk2"/>
                </a:solidFill>
                <a:latin typeface="Arial"/>
                <a:ea typeface="Arial"/>
                <a:cs typeface="Arial"/>
                <a:sym typeface="Arial"/>
              </a:rPr>
              <a:t> MCV 74, Plt 217</a:t>
            </a:r>
            <a:endParaRPr sz="1800">
              <a:solidFill>
                <a:schemeClr val="dk2"/>
              </a:solidFill>
            </a:endParaRPr>
          </a:p>
          <a:p>
            <a:pPr marL="228600" lvl="0" indent="-215900" algn="l" rtl="0">
              <a:lnSpc>
                <a:spcPct val="80000"/>
              </a:lnSpc>
              <a:spcBef>
                <a:spcPts val="1000"/>
              </a:spcBef>
              <a:spcAft>
                <a:spcPts val="0"/>
              </a:spcAft>
              <a:buClr>
                <a:schemeClr val="dk2"/>
              </a:buClr>
              <a:buSzPts val="1800"/>
              <a:buChar char="●"/>
            </a:pPr>
            <a:r>
              <a:rPr lang="en-US" sz="1800">
                <a:solidFill>
                  <a:schemeClr val="dk2"/>
                </a:solidFill>
                <a:latin typeface="Arial"/>
                <a:ea typeface="Arial"/>
                <a:cs typeface="Arial"/>
                <a:sym typeface="Arial"/>
              </a:rPr>
              <a:t>CMP - Na 131, BUN 39 Cr 2.6 (baseline 0.9), Ca 8.2, T Protein 6</a:t>
            </a:r>
            <a:endParaRPr sz="1800">
              <a:solidFill>
                <a:schemeClr val="dk2"/>
              </a:solidFill>
              <a:latin typeface="Arial"/>
              <a:ea typeface="Arial"/>
              <a:cs typeface="Arial"/>
              <a:sym typeface="Arial"/>
            </a:endParaRPr>
          </a:p>
          <a:p>
            <a:pPr marL="228600" lvl="0" indent="-215900" algn="l" rtl="0">
              <a:lnSpc>
                <a:spcPct val="80000"/>
              </a:lnSpc>
              <a:spcBef>
                <a:spcPts val="1000"/>
              </a:spcBef>
              <a:spcAft>
                <a:spcPts val="0"/>
              </a:spcAft>
              <a:buClr>
                <a:schemeClr val="dk2"/>
              </a:buClr>
              <a:buSzPts val="1800"/>
              <a:buChar char="●"/>
            </a:pPr>
            <a:r>
              <a:rPr lang="en-US" sz="1800" b="1">
                <a:solidFill>
                  <a:schemeClr val="dk2"/>
                </a:solidFill>
                <a:latin typeface="Arial"/>
                <a:ea typeface="Arial"/>
                <a:cs typeface="Arial"/>
                <a:sym typeface="Arial"/>
              </a:rPr>
              <a:t>low C3 74, low C4 12.5</a:t>
            </a:r>
            <a:endParaRPr sz="1800">
              <a:solidFill>
                <a:schemeClr val="dk2"/>
              </a:solidFill>
              <a:latin typeface="Arial"/>
              <a:ea typeface="Arial"/>
              <a:cs typeface="Arial"/>
              <a:sym typeface="Arial"/>
            </a:endParaRPr>
          </a:p>
          <a:p>
            <a:pPr marL="228600" lvl="0" indent="-215900" algn="l" rtl="0">
              <a:lnSpc>
                <a:spcPct val="80000"/>
              </a:lnSpc>
              <a:spcBef>
                <a:spcPts val="1000"/>
              </a:spcBef>
              <a:spcAft>
                <a:spcPts val="0"/>
              </a:spcAft>
              <a:buClr>
                <a:schemeClr val="dk2"/>
              </a:buClr>
              <a:buSzPts val="1800"/>
              <a:buChar char="●"/>
            </a:pPr>
            <a:r>
              <a:rPr lang="en-US" sz="1800" b="1">
                <a:solidFill>
                  <a:schemeClr val="dk2"/>
                </a:solidFill>
                <a:latin typeface="Arial"/>
                <a:ea typeface="Arial"/>
                <a:cs typeface="Arial"/>
                <a:sym typeface="Arial"/>
              </a:rPr>
              <a:t>Haptoglobin elevated 440, positive direct Coombs test</a:t>
            </a:r>
            <a:endParaRPr sz="1800">
              <a:solidFill>
                <a:schemeClr val="dk2"/>
              </a:solidFill>
              <a:latin typeface="Arial"/>
              <a:ea typeface="Arial"/>
              <a:cs typeface="Arial"/>
              <a:sym typeface="Arial"/>
            </a:endParaRPr>
          </a:p>
          <a:p>
            <a:pPr marL="228600" lvl="0" indent="-215900" algn="l" rtl="0">
              <a:lnSpc>
                <a:spcPct val="80000"/>
              </a:lnSpc>
              <a:spcBef>
                <a:spcPts val="1000"/>
              </a:spcBef>
              <a:spcAft>
                <a:spcPts val="0"/>
              </a:spcAft>
              <a:buClr>
                <a:schemeClr val="dk2"/>
              </a:buClr>
              <a:buSzPts val="1800"/>
              <a:buChar char="●"/>
            </a:pPr>
            <a:r>
              <a:rPr lang="en-US" sz="1800" b="1">
                <a:solidFill>
                  <a:schemeClr val="dk2"/>
                </a:solidFill>
                <a:latin typeface="Arial"/>
                <a:ea typeface="Arial"/>
                <a:cs typeface="Arial"/>
                <a:sym typeface="Arial"/>
              </a:rPr>
              <a:t>UA +blood, protein, LE, few bacteria, granular casts</a:t>
            </a:r>
            <a:endParaRPr sz="1800">
              <a:solidFill>
                <a:schemeClr val="dk2"/>
              </a:solidFill>
              <a:latin typeface="Arial"/>
              <a:ea typeface="Arial"/>
              <a:cs typeface="Arial"/>
              <a:sym typeface="Arial"/>
            </a:endParaRPr>
          </a:p>
          <a:p>
            <a:pPr marL="228600" lvl="0" indent="-215900" algn="l" rtl="0">
              <a:lnSpc>
                <a:spcPct val="80000"/>
              </a:lnSpc>
              <a:spcBef>
                <a:spcPts val="1000"/>
              </a:spcBef>
              <a:spcAft>
                <a:spcPts val="0"/>
              </a:spcAft>
              <a:buClr>
                <a:schemeClr val="dk2"/>
              </a:buClr>
              <a:buSzPts val="1800"/>
              <a:buChar char="●"/>
            </a:pPr>
            <a:r>
              <a:rPr lang="en-US" sz="1800" b="1">
                <a:solidFill>
                  <a:schemeClr val="dk2"/>
                </a:solidFill>
                <a:latin typeface="Arial"/>
                <a:ea typeface="Arial"/>
                <a:cs typeface="Arial"/>
                <a:sym typeface="Arial"/>
              </a:rPr>
              <a:t>UDS +cannabinoids, otherwise negative </a:t>
            </a:r>
            <a:endParaRPr sz="1800">
              <a:solidFill>
                <a:schemeClr val="dk2"/>
              </a:solidFill>
              <a:latin typeface="Arial"/>
              <a:ea typeface="Arial"/>
              <a:cs typeface="Arial"/>
              <a:sym typeface="Arial"/>
            </a:endParaRPr>
          </a:p>
          <a:p>
            <a:pPr marL="228600" lvl="0" indent="-215900" algn="l" rtl="0">
              <a:lnSpc>
                <a:spcPct val="80000"/>
              </a:lnSpc>
              <a:spcBef>
                <a:spcPts val="1000"/>
              </a:spcBef>
              <a:spcAft>
                <a:spcPts val="0"/>
              </a:spcAft>
              <a:buClr>
                <a:schemeClr val="dk2"/>
              </a:buClr>
              <a:buSzPts val="1800"/>
              <a:buChar char="●"/>
            </a:pPr>
            <a:r>
              <a:rPr lang="en-US" sz="1800" b="1">
                <a:solidFill>
                  <a:schemeClr val="dk2"/>
                </a:solidFill>
                <a:latin typeface="Arial"/>
                <a:ea typeface="Arial"/>
                <a:cs typeface="Arial"/>
                <a:sym typeface="Arial"/>
              </a:rPr>
              <a:t>Ferritin 808</a:t>
            </a:r>
            <a:endParaRPr sz="1800">
              <a:solidFill>
                <a:schemeClr val="dk2"/>
              </a:solidFill>
              <a:latin typeface="Arial"/>
              <a:ea typeface="Arial"/>
              <a:cs typeface="Arial"/>
              <a:sym typeface="Arial"/>
            </a:endParaRPr>
          </a:p>
          <a:p>
            <a:pPr marL="228600" lvl="0" indent="-215900" algn="l" rtl="0">
              <a:lnSpc>
                <a:spcPct val="80000"/>
              </a:lnSpc>
              <a:spcBef>
                <a:spcPts val="1000"/>
              </a:spcBef>
              <a:spcAft>
                <a:spcPts val="0"/>
              </a:spcAft>
              <a:buClr>
                <a:schemeClr val="dk2"/>
              </a:buClr>
              <a:buSzPts val="1800"/>
              <a:buChar char="●"/>
            </a:pPr>
            <a:r>
              <a:rPr lang="en-US" sz="1800" b="1">
                <a:solidFill>
                  <a:schemeClr val="dk2"/>
                </a:solidFill>
                <a:latin typeface="Arial"/>
                <a:ea typeface="Arial"/>
                <a:cs typeface="Arial"/>
                <a:sym typeface="Arial"/>
              </a:rPr>
              <a:t>Tsat 18%</a:t>
            </a:r>
            <a:endParaRPr sz="1800">
              <a:solidFill>
                <a:schemeClr val="dk2"/>
              </a:solidFill>
              <a:latin typeface="Arial"/>
              <a:ea typeface="Arial"/>
              <a:cs typeface="Arial"/>
              <a:sym typeface="Arial"/>
            </a:endParaRPr>
          </a:p>
          <a:p>
            <a:pPr marL="228600" lvl="0" indent="-215900" algn="l" rtl="0">
              <a:lnSpc>
                <a:spcPct val="80000"/>
              </a:lnSpc>
              <a:spcBef>
                <a:spcPts val="1000"/>
              </a:spcBef>
              <a:spcAft>
                <a:spcPts val="0"/>
              </a:spcAft>
              <a:buClr>
                <a:schemeClr val="dk2"/>
              </a:buClr>
              <a:buSzPts val="1800"/>
              <a:buChar char="●"/>
            </a:pPr>
            <a:r>
              <a:rPr lang="en-US" sz="1800" b="1">
                <a:solidFill>
                  <a:schemeClr val="dk2"/>
                </a:solidFill>
                <a:latin typeface="Arial"/>
                <a:ea typeface="Arial"/>
                <a:cs typeface="Arial"/>
                <a:sym typeface="Arial"/>
              </a:rPr>
              <a:t>Lipase 372</a:t>
            </a:r>
            <a:endParaRPr sz="1800">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3"/>
          <p:cNvSpPr txBox="1">
            <a:spLocks noGrp="1"/>
          </p:cNvSpPr>
          <p:nvPr>
            <p:ph type="title"/>
          </p:nvPr>
        </p:nvSpPr>
        <p:spPr>
          <a:xfrm>
            <a:off x="970350" y="774100"/>
            <a:ext cx="10251300" cy="71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MRI Brain wwo contrast</a:t>
            </a:r>
            <a:endParaRPr/>
          </a:p>
        </p:txBody>
      </p:sp>
      <p:sp>
        <p:nvSpPr>
          <p:cNvPr id="140" name="Google Shape;140;p13"/>
          <p:cNvSpPr txBox="1">
            <a:spLocks noGrp="1"/>
          </p:cNvSpPr>
          <p:nvPr>
            <p:ph type="body" idx="1"/>
          </p:nvPr>
        </p:nvSpPr>
        <p:spPr>
          <a:xfrm>
            <a:off x="403500" y="1694625"/>
            <a:ext cx="3473400" cy="4749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endParaRPr sz="1800" i="0" u="none" strike="noStrike">
              <a:solidFill>
                <a:srgbClr val="000000"/>
              </a:solidFill>
            </a:endParaRPr>
          </a:p>
          <a:p>
            <a:pPr marL="228600" lvl="0" indent="-220027" algn="l" rtl="0">
              <a:lnSpc>
                <a:spcPct val="90000"/>
              </a:lnSpc>
              <a:spcBef>
                <a:spcPts val="1000"/>
              </a:spcBef>
              <a:spcAft>
                <a:spcPts val="0"/>
              </a:spcAft>
              <a:buClr>
                <a:srgbClr val="000000"/>
              </a:buClr>
              <a:buSzPct val="100000"/>
              <a:buChar char="●"/>
            </a:pPr>
            <a:r>
              <a:rPr lang="en-US" sz="1800" i="0" u="none" strike="noStrike">
                <a:solidFill>
                  <a:srgbClr val="000000"/>
                </a:solidFill>
              </a:rPr>
              <a:t>Evolving innumerable small infarcts predominantly in a parasagittal distribution in the bilateral cerebral hemispheres.</a:t>
            </a:r>
            <a:endParaRPr sz="1800" i="0" u="none" strike="noStrike">
              <a:solidFill>
                <a:srgbClr val="000000"/>
              </a:solidFill>
            </a:endParaRPr>
          </a:p>
          <a:p>
            <a:pPr marL="228600" lvl="0" indent="-220027" algn="l" rtl="0">
              <a:lnSpc>
                <a:spcPct val="90000"/>
              </a:lnSpc>
              <a:spcBef>
                <a:spcPts val="1000"/>
              </a:spcBef>
              <a:spcAft>
                <a:spcPts val="0"/>
              </a:spcAft>
              <a:buClr>
                <a:srgbClr val="000000"/>
              </a:buClr>
              <a:buSzPct val="100000"/>
              <a:buChar char="●"/>
            </a:pPr>
            <a:r>
              <a:rPr lang="en-US" sz="1800" i="0" u="none" strike="noStrike">
                <a:solidFill>
                  <a:srgbClr val="000000"/>
                </a:solidFill>
              </a:rPr>
              <a:t>Innumerable microhemorrhages of the supra and infratentorial brain along with sulcal hemosiderin staining in the cerebral hemispheres suggestive of prior small volume subarachnoid hemorrhage.</a:t>
            </a:r>
            <a:endParaRPr sz="1800" i="0" u="none" strike="noStrike">
              <a:solidFill>
                <a:srgbClr val="000000"/>
              </a:solidFill>
            </a:endParaRPr>
          </a:p>
          <a:p>
            <a:pPr marL="228600" lvl="0" indent="-220027" algn="l" rtl="0">
              <a:lnSpc>
                <a:spcPct val="90000"/>
              </a:lnSpc>
              <a:spcBef>
                <a:spcPts val="1000"/>
              </a:spcBef>
              <a:spcAft>
                <a:spcPts val="0"/>
              </a:spcAft>
              <a:buClr>
                <a:srgbClr val="000000"/>
              </a:buClr>
              <a:buSzPct val="100000"/>
              <a:buChar char="●"/>
            </a:pPr>
            <a:r>
              <a:rPr lang="en-US" sz="1800" i="0" u="none" strike="noStrike">
                <a:solidFill>
                  <a:srgbClr val="000000"/>
                </a:solidFill>
              </a:rPr>
              <a:t>Suggestion of mild stenosis and irregularity of the bilateral M1 middle cerebral artery segments with no associated abnormal vessel wall enhancement of the proximal anterior and posterior circulation.</a:t>
            </a:r>
            <a:endParaRPr sz="1800" i="0" u="none" strike="noStrike">
              <a:solidFill>
                <a:srgbClr val="000000"/>
              </a:solidFill>
            </a:endParaRPr>
          </a:p>
          <a:p>
            <a:pPr marL="228600" lvl="0" indent="-50800" algn="l" rtl="0">
              <a:lnSpc>
                <a:spcPct val="90000"/>
              </a:lnSpc>
              <a:spcBef>
                <a:spcPts val="1000"/>
              </a:spcBef>
              <a:spcAft>
                <a:spcPts val="1600"/>
              </a:spcAft>
              <a:buClr>
                <a:schemeClr val="dk1"/>
              </a:buClr>
              <a:buSzPct val="164705"/>
              <a:buNone/>
            </a:pPr>
            <a:endParaRPr/>
          </a:p>
        </p:txBody>
      </p:sp>
      <p:sp>
        <p:nvSpPr>
          <p:cNvPr id="141" name="Google Shape;141;p13"/>
          <p:cNvSpPr txBox="1">
            <a:spLocks noGrp="1"/>
          </p:cNvSpPr>
          <p:nvPr>
            <p:ph type="body" idx="2"/>
          </p:nvPr>
        </p:nvSpPr>
        <p:spPr>
          <a:xfrm>
            <a:off x="6191471" y="2771833"/>
            <a:ext cx="5032500" cy="30147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endParaRPr/>
          </a:p>
        </p:txBody>
      </p:sp>
      <p:pic>
        <p:nvPicPr>
          <p:cNvPr id="142" name="Google Shape;142;p13" descr="A close-up of a brain scan&#10;&#10;AI-generated content may be incorrect."/>
          <p:cNvPicPr preferRelativeResize="0"/>
          <p:nvPr/>
        </p:nvPicPr>
        <p:blipFill rotWithShape="1">
          <a:blip r:embed="rId3">
            <a:alphaModFix/>
          </a:blip>
          <a:srcRect/>
          <a:stretch/>
        </p:blipFill>
        <p:spPr>
          <a:xfrm>
            <a:off x="7983899" y="1758200"/>
            <a:ext cx="3950500" cy="4686300"/>
          </a:xfrm>
          <a:prstGeom prst="rect">
            <a:avLst/>
          </a:prstGeom>
          <a:noFill/>
          <a:ln>
            <a:noFill/>
          </a:ln>
        </p:spPr>
      </p:pic>
      <p:pic>
        <p:nvPicPr>
          <p:cNvPr id="143" name="Google Shape;143;p13" descr="A close-up of a brain&#10;&#10;AI-generated content may be incorrect."/>
          <p:cNvPicPr preferRelativeResize="0">
            <a:picLocks noGrp="1"/>
          </p:cNvPicPr>
          <p:nvPr>
            <p:ph type="body" idx="1"/>
          </p:nvPr>
        </p:nvPicPr>
        <p:blipFill rotWithShape="1">
          <a:blip r:embed="rId4">
            <a:alphaModFix/>
          </a:blip>
          <a:srcRect/>
          <a:stretch/>
        </p:blipFill>
        <p:spPr>
          <a:xfrm>
            <a:off x="3877025" y="1758200"/>
            <a:ext cx="3950400" cy="4686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4d0b80c128_0_738"/>
          <p:cNvSpPr txBox="1">
            <a:spLocks noGrp="1"/>
          </p:cNvSpPr>
          <p:nvPr>
            <p:ph type="title"/>
          </p:nvPr>
        </p:nvSpPr>
        <p:spPr>
          <a:xfrm>
            <a:off x="972600" y="798400"/>
            <a:ext cx="10251600" cy="713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Review Of Systems</a:t>
            </a:r>
            <a:endParaRPr/>
          </a:p>
        </p:txBody>
      </p:sp>
      <p:sp>
        <p:nvSpPr>
          <p:cNvPr id="149" name="Google Shape;149;g34d0b80c128_0_738"/>
          <p:cNvSpPr txBox="1">
            <a:spLocks noGrp="1"/>
          </p:cNvSpPr>
          <p:nvPr>
            <p:ph type="body" idx="1"/>
          </p:nvPr>
        </p:nvSpPr>
        <p:spPr>
          <a:xfrm>
            <a:off x="972600" y="1951333"/>
            <a:ext cx="10251600" cy="4665300"/>
          </a:xfrm>
          <a:prstGeom prst="rect">
            <a:avLst/>
          </a:prstGeom>
        </p:spPr>
        <p:txBody>
          <a:bodyPr spcFirstLastPara="1" wrap="square" lIns="121900" tIns="121900" rIns="121900" bIns="121900" anchor="t" anchorCtr="0">
            <a:spAutoFit/>
          </a:bodyPr>
          <a:lstStyle/>
          <a:p>
            <a:pPr marL="457200" lvl="0" indent="-342900" algn="l" rtl="0">
              <a:spcBef>
                <a:spcPts val="0"/>
              </a:spcBef>
              <a:spcAft>
                <a:spcPts val="0"/>
              </a:spcAft>
              <a:buClr>
                <a:schemeClr val="dk2"/>
              </a:buClr>
              <a:buSzPts val="1800"/>
              <a:buChar char="●"/>
            </a:pPr>
            <a:r>
              <a:rPr lang="en-US" sz="1800">
                <a:solidFill>
                  <a:schemeClr val="dk2"/>
                </a:solidFill>
              </a:rPr>
              <a:t>General: </a:t>
            </a:r>
            <a:r>
              <a:rPr lang="en-US" sz="1800" b="1">
                <a:solidFill>
                  <a:schemeClr val="dk2"/>
                </a:solidFill>
              </a:rPr>
              <a:t>fatigue</a:t>
            </a:r>
            <a:r>
              <a:rPr lang="en-US" sz="1800">
                <a:solidFill>
                  <a:schemeClr val="dk2"/>
                </a:solidFill>
              </a:rPr>
              <a:t>, </a:t>
            </a:r>
            <a:r>
              <a:rPr lang="en-US" sz="1800" b="1">
                <a:solidFill>
                  <a:schemeClr val="dk2"/>
                </a:solidFill>
              </a:rPr>
              <a:t>weakness</a:t>
            </a:r>
            <a:r>
              <a:rPr lang="en-US" sz="1800">
                <a:solidFill>
                  <a:schemeClr val="dk2"/>
                </a:solidFill>
              </a:rPr>
              <a:t>, fevers, night sweats, weight loss. ​</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Eyes:  </a:t>
            </a:r>
            <a:r>
              <a:rPr lang="en-US" sz="1800" b="1">
                <a:solidFill>
                  <a:schemeClr val="dk2"/>
                </a:solidFill>
              </a:rPr>
              <a:t>changes in visual acuity, diplopia</a:t>
            </a:r>
            <a:r>
              <a:rPr lang="en-US" sz="1800">
                <a:solidFill>
                  <a:schemeClr val="dk2"/>
                </a:solidFill>
              </a:rPr>
              <a:t>,  amaurosis, no discharge, tearing or eye pain.​</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Ears/Nose/Throat:  sore throat, dental pain, hearing loss, ear pain.​</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CVS:  chest pain, leg swelling, or palpitations.​</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Respiratory:  </a:t>
            </a:r>
            <a:r>
              <a:rPr lang="en-US" sz="1800" b="1">
                <a:solidFill>
                  <a:schemeClr val="dk2"/>
                </a:solidFill>
              </a:rPr>
              <a:t>pleuritic pain</a:t>
            </a:r>
            <a:r>
              <a:rPr lang="en-US" sz="1800">
                <a:solidFill>
                  <a:schemeClr val="dk2"/>
                </a:solidFill>
              </a:rPr>
              <a:t>, shortness of breath, cough</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Gastrointestinal:  abdominal or flank pain, anorexia, nausea or vomiting, dysphagia, change in bowel habits or black or bloody stools or weight loss.​</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Musculoskeletal:  </a:t>
            </a:r>
            <a:r>
              <a:rPr lang="en-US" sz="1800" b="1">
                <a:solidFill>
                  <a:schemeClr val="dk2"/>
                </a:solidFill>
              </a:rPr>
              <a:t>joint pain, swelling hot/red/swollen joints</a:t>
            </a:r>
            <a:r>
              <a:rPr lang="en-US" sz="1800">
                <a:solidFill>
                  <a:schemeClr val="dk2"/>
                </a:solidFill>
              </a:rPr>
              <a:t>, myalgias, back pain, dactylitis, fasciitis, enthesitis​</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Neurologic: </a:t>
            </a:r>
            <a:r>
              <a:rPr lang="en-US" sz="1800" b="1">
                <a:solidFill>
                  <a:schemeClr val="dk2"/>
                </a:solidFill>
              </a:rPr>
              <a:t>generalized weakness</a:t>
            </a:r>
            <a:r>
              <a:rPr lang="en-US" sz="1800">
                <a:solidFill>
                  <a:schemeClr val="dk2"/>
                </a:solidFill>
              </a:rPr>
              <a:t>, </a:t>
            </a:r>
            <a:r>
              <a:rPr lang="en-US" sz="1800" b="1">
                <a:solidFill>
                  <a:schemeClr val="dk2"/>
                </a:solidFill>
              </a:rPr>
              <a:t>cognitive impairment</a:t>
            </a:r>
            <a:r>
              <a:rPr lang="en-US" sz="1800">
                <a:solidFill>
                  <a:schemeClr val="dk2"/>
                </a:solidFill>
              </a:rPr>
              <a:t> ; unilateral disturbance of motor or sensory function. loss of balance or vertigo, numbness, tingling​</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Heme/Lymphatic:  abnormal bruising, abnormal bleeding or enlarged lymph nodes, history of blood clots</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Skin:  </a:t>
            </a:r>
            <a:r>
              <a:rPr lang="en-US" sz="1800" b="1">
                <a:solidFill>
                  <a:schemeClr val="dk2"/>
                </a:solidFill>
              </a:rPr>
              <a:t>petechiae,</a:t>
            </a:r>
            <a:r>
              <a:rPr lang="en-US" sz="1800">
                <a:solidFill>
                  <a:schemeClr val="dk2"/>
                </a:solidFill>
              </a:rPr>
              <a:t> </a:t>
            </a:r>
            <a:r>
              <a:rPr lang="en-US" sz="1800" b="1">
                <a:solidFill>
                  <a:schemeClr val="dk2"/>
                </a:solidFill>
              </a:rPr>
              <a:t>rash</a:t>
            </a:r>
            <a:r>
              <a:rPr lang="en-US" sz="1800">
                <a:solidFill>
                  <a:schemeClr val="dk2"/>
                </a:solidFill>
              </a:rPr>
              <a:t>, plaques, skin thickening, ulcers, blisters, bruising, Raynauds​</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4d0b80c128_0_745"/>
          <p:cNvSpPr txBox="1">
            <a:spLocks noGrp="1"/>
          </p:cNvSpPr>
          <p:nvPr>
            <p:ph type="title"/>
          </p:nvPr>
        </p:nvSpPr>
        <p:spPr>
          <a:xfrm>
            <a:off x="970200" y="767425"/>
            <a:ext cx="10251600" cy="7137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Physical Exam</a:t>
            </a:r>
            <a:endParaRPr/>
          </a:p>
        </p:txBody>
      </p:sp>
      <p:sp>
        <p:nvSpPr>
          <p:cNvPr id="155" name="Google Shape;155;g34d0b80c128_0_745"/>
          <p:cNvSpPr txBox="1">
            <a:spLocks noGrp="1"/>
          </p:cNvSpPr>
          <p:nvPr>
            <p:ph type="body" idx="1"/>
          </p:nvPr>
        </p:nvSpPr>
        <p:spPr>
          <a:xfrm>
            <a:off x="970200" y="1812033"/>
            <a:ext cx="10251600" cy="4574700"/>
          </a:xfrm>
          <a:prstGeom prst="rect">
            <a:avLst/>
          </a:prstGeom>
        </p:spPr>
        <p:txBody>
          <a:bodyPr spcFirstLastPara="1" wrap="square" lIns="121900" tIns="121900" rIns="121900" bIns="121900" anchor="t" anchorCtr="0">
            <a:spAutoFit/>
          </a:bodyPr>
          <a:lstStyle/>
          <a:p>
            <a:pPr marL="457200" lvl="0" indent="-349250" algn="l" rtl="0">
              <a:spcBef>
                <a:spcPts val="0"/>
              </a:spcBef>
              <a:spcAft>
                <a:spcPts val="0"/>
              </a:spcAft>
              <a:buClr>
                <a:schemeClr val="dk2"/>
              </a:buClr>
              <a:buSzPts val="1900"/>
              <a:buChar char="●"/>
            </a:pPr>
            <a:r>
              <a:rPr lang="en-US" sz="1900">
                <a:solidFill>
                  <a:schemeClr val="dk2"/>
                </a:solidFill>
              </a:rPr>
              <a:t>BP: 132/68, P:65, T:97.7, R:17​</a:t>
            </a:r>
            <a:endParaRPr sz="1900">
              <a:solidFill>
                <a:schemeClr val="dk2"/>
              </a:solidFill>
            </a:endParaRPr>
          </a:p>
          <a:p>
            <a:pPr marL="457200" lvl="0" indent="-349250" algn="l" rtl="0">
              <a:spcBef>
                <a:spcPts val="0"/>
              </a:spcBef>
              <a:spcAft>
                <a:spcPts val="0"/>
              </a:spcAft>
              <a:buClr>
                <a:schemeClr val="dk2"/>
              </a:buClr>
              <a:buSzPts val="1900"/>
              <a:buChar char="●"/>
            </a:pPr>
            <a:r>
              <a:rPr lang="en-US" sz="1900">
                <a:solidFill>
                  <a:schemeClr val="dk2"/>
                </a:solidFill>
              </a:rPr>
              <a:t>Gen: No acute distress​</a:t>
            </a:r>
            <a:endParaRPr sz="1900">
              <a:solidFill>
                <a:schemeClr val="dk2"/>
              </a:solidFill>
            </a:endParaRPr>
          </a:p>
          <a:p>
            <a:pPr marL="457200" lvl="0" indent="-349250" algn="l" rtl="0">
              <a:spcBef>
                <a:spcPts val="0"/>
              </a:spcBef>
              <a:spcAft>
                <a:spcPts val="0"/>
              </a:spcAft>
              <a:buClr>
                <a:schemeClr val="dk2"/>
              </a:buClr>
              <a:buSzPts val="1900"/>
              <a:buChar char="●"/>
            </a:pPr>
            <a:r>
              <a:rPr lang="en-US" sz="1900">
                <a:solidFill>
                  <a:schemeClr val="dk2"/>
                </a:solidFill>
              </a:rPr>
              <a:t>Heart: RRR, no LE edema, no JVD​</a:t>
            </a:r>
            <a:endParaRPr sz="1900">
              <a:solidFill>
                <a:schemeClr val="dk2"/>
              </a:solidFill>
            </a:endParaRPr>
          </a:p>
          <a:p>
            <a:pPr marL="457200" lvl="0" indent="-349250" algn="l" rtl="0">
              <a:spcBef>
                <a:spcPts val="0"/>
              </a:spcBef>
              <a:spcAft>
                <a:spcPts val="0"/>
              </a:spcAft>
              <a:buClr>
                <a:schemeClr val="dk2"/>
              </a:buClr>
              <a:buSzPts val="1900"/>
              <a:buChar char="●"/>
            </a:pPr>
            <a:r>
              <a:rPr lang="en-US" sz="1900">
                <a:solidFill>
                  <a:schemeClr val="dk2"/>
                </a:solidFill>
              </a:rPr>
              <a:t>Pulm: Normal respiratory effort </a:t>
            </a:r>
            <a:r>
              <a:rPr lang="en-US" sz="1900" b="1">
                <a:solidFill>
                  <a:schemeClr val="dk2"/>
                </a:solidFill>
              </a:rPr>
              <a:t>but catches his breath with deep inhalation which causes right-sided chest pain</a:t>
            </a:r>
            <a:r>
              <a:rPr lang="en-US" sz="1900">
                <a:solidFill>
                  <a:schemeClr val="dk2"/>
                </a:solidFill>
              </a:rPr>
              <a:t>, CTAB, no crackles, wheezes, or rhonchi​</a:t>
            </a:r>
            <a:endParaRPr sz="1900">
              <a:solidFill>
                <a:schemeClr val="dk2"/>
              </a:solidFill>
            </a:endParaRPr>
          </a:p>
          <a:p>
            <a:pPr marL="457200" lvl="0" indent="-349250" algn="l" rtl="0">
              <a:spcBef>
                <a:spcPts val="0"/>
              </a:spcBef>
              <a:spcAft>
                <a:spcPts val="0"/>
              </a:spcAft>
              <a:buClr>
                <a:schemeClr val="dk2"/>
              </a:buClr>
              <a:buSzPts val="1900"/>
              <a:buChar char="●"/>
            </a:pPr>
            <a:r>
              <a:rPr lang="en-US" sz="1900">
                <a:solidFill>
                  <a:schemeClr val="dk2"/>
                </a:solidFill>
              </a:rPr>
              <a:t>MSK: no synovitis or joint tenderness of b/l DIPs, PIPs, MCPs, wrists, elbows, shoulders, knees, ankles, and MTPs.  Full ROM throughout joints of upper and lower extremities​</a:t>
            </a:r>
            <a:endParaRPr sz="1900">
              <a:solidFill>
                <a:schemeClr val="dk2"/>
              </a:solidFill>
            </a:endParaRPr>
          </a:p>
          <a:p>
            <a:pPr marL="457200" lvl="0" indent="-349250" algn="l" rtl="0">
              <a:spcBef>
                <a:spcPts val="0"/>
              </a:spcBef>
              <a:spcAft>
                <a:spcPts val="0"/>
              </a:spcAft>
              <a:buClr>
                <a:schemeClr val="dk2"/>
              </a:buClr>
              <a:buSzPts val="1900"/>
              <a:buChar char="●"/>
            </a:pPr>
            <a:r>
              <a:rPr lang="en-US" sz="1900">
                <a:solidFill>
                  <a:schemeClr val="dk2"/>
                </a:solidFill>
              </a:rPr>
              <a:t>Skin: no abnormal nodules, plaques, or ulcerations. </a:t>
            </a:r>
            <a:r>
              <a:rPr lang="en-US" sz="1900" b="1">
                <a:solidFill>
                  <a:schemeClr val="dk2"/>
                </a:solidFill>
              </a:rPr>
              <a:t>Over the skin of the shoulders there are scattered ~1mm erythematous nonblanching macules. </a:t>
            </a:r>
            <a:r>
              <a:rPr lang="en-US" sz="1900">
                <a:solidFill>
                  <a:schemeClr val="dk2"/>
                </a:solidFill>
              </a:rPr>
              <a:t>No oral ulcers or other ulcers​</a:t>
            </a:r>
            <a:endParaRPr sz="1900">
              <a:solidFill>
                <a:schemeClr val="dk2"/>
              </a:solidFill>
            </a:endParaRPr>
          </a:p>
          <a:p>
            <a:pPr marL="457200" lvl="0" indent="-349250" algn="l" rtl="0">
              <a:spcBef>
                <a:spcPts val="0"/>
              </a:spcBef>
              <a:spcAft>
                <a:spcPts val="0"/>
              </a:spcAft>
              <a:buClr>
                <a:schemeClr val="dk2"/>
              </a:buClr>
              <a:buSzPts val="1900"/>
              <a:buChar char="●"/>
            </a:pPr>
            <a:r>
              <a:rPr lang="en-US" sz="1900">
                <a:solidFill>
                  <a:schemeClr val="dk2"/>
                </a:solidFill>
              </a:rPr>
              <a:t>Neuro: Alert and oriented x4, "Lupus" as reason for admission; CN II-XII grossly normal, </a:t>
            </a:r>
            <a:r>
              <a:rPr lang="en-US" sz="1900" b="1">
                <a:solidFill>
                  <a:schemeClr val="dk2"/>
                </a:solidFill>
              </a:rPr>
              <a:t>4+/5 strength in b/l upper and 5/5 in lower extremities</a:t>
            </a:r>
            <a:r>
              <a:rPr lang="en-US" sz="1900">
                <a:solidFill>
                  <a:schemeClr val="dk2"/>
                </a:solidFill>
              </a:rPr>
              <a:t>, sensation normal to light touch, normal but </a:t>
            </a:r>
            <a:r>
              <a:rPr lang="en-US" sz="1900" b="1">
                <a:solidFill>
                  <a:schemeClr val="dk2"/>
                </a:solidFill>
              </a:rPr>
              <a:t>slow gait</a:t>
            </a:r>
            <a:r>
              <a:rPr lang="en-US" sz="1900">
                <a:solidFill>
                  <a:schemeClr val="dk2"/>
                </a:solidFill>
              </a:rPr>
              <a:t>. </a:t>
            </a:r>
            <a:r>
              <a:rPr lang="en-US" sz="1900" b="1">
                <a:solidFill>
                  <a:schemeClr val="dk2"/>
                </a:solidFill>
              </a:rPr>
              <a:t>Significant latency in responses. Serial sevens able to slowly get to the 50s with one error, ~20 seconds per number</a:t>
            </a:r>
            <a:r>
              <a:rPr lang="en-US" sz="1900">
                <a:solidFill>
                  <a:schemeClr val="dk2"/>
                </a:solidFill>
              </a:rPr>
              <a:t>​</a:t>
            </a:r>
            <a:endParaRPr sz="1900">
              <a:solidFill>
                <a:schemeClr val="dk2"/>
              </a:solidFil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02C391E36C24DAE2A39D54A587C23" ma:contentTypeVersion="21" ma:contentTypeDescription="Create a new document." ma:contentTypeScope="" ma:versionID="7e8620e17feed4ef5507d07ec8b805cd">
  <xsd:schema xmlns:xsd="http://www.w3.org/2001/XMLSchema" xmlns:xs="http://www.w3.org/2001/XMLSchema" xmlns:p="http://schemas.microsoft.com/office/2006/metadata/properties" xmlns:ns1="http://schemas.microsoft.com/sharepoint/v3" xmlns:ns2="0c5b29f2-1e3e-42f4-94d3-2e2613db106a" xmlns:ns3="b7d311f6-afb5-42a5-a235-fe29e1b09f19" targetNamespace="http://schemas.microsoft.com/office/2006/metadata/properties" ma:root="true" ma:fieldsID="56ddcc0ce97e738dcbb95a5e310d84ee" ns1:_="" ns2:_="" ns3:_="">
    <xsd:import namespace="http://schemas.microsoft.com/sharepoint/v3"/>
    <xsd:import namespace="0c5b29f2-1e3e-42f4-94d3-2e2613db106a"/>
    <xsd:import namespace="b7d311f6-afb5-42a5-a235-fe29e1b09f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5b29f2-1e3e-42f4-94d3-2e2613db1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1d162cf-4e98-4cac-9fee-6eefa432c3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d311f6-afb5-42a5-a235-fe29e1b09f1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14da77c-d23b-4d56-bdd5-474029ef0aed}" ma:internalName="TaxCatchAll" ma:showField="CatchAllData" ma:web="b7d311f6-afb5-42a5-a235-fe29e1b09f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7d311f6-afb5-42a5-a235-fe29e1b09f19" xsi:nil="true"/>
    <_ip_UnifiedCompliancePolicyProperties xmlns="http://schemas.microsoft.com/sharepoint/v3" xsi:nil="true"/>
    <lcf76f155ced4ddcb4097134ff3c332f xmlns="0c5b29f2-1e3e-42f4-94d3-2e2613db106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C3D430-8465-4DB7-9CE6-ACD05C138FD7}"/>
</file>

<file path=customXml/itemProps2.xml><?xml version="1.0" encoding="utf-8"?>
<ds:datastoreItem xmlns:ds="http://schemas.openxmlformats.org/officeDocument/2006/customXml" ds:itemID="{830BFF48-8AF2-466C-98FB-873C559FAF33}"/>
</file>

<file path=customXml/itemProps3.xml><?xml version="1.0" encoding="utf-8"?>
<ds:datastoreItem xmlns:ds="http://schemas.openxmlformats.org/officeDocument/2006/customXml" ds:itemID="{357B97B7-3637-4EE7-BB2A-0E6AA270E26A}"/>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0</TotalTime>
  <Words>2595</Words>
  <Application>Microsoft Office PowerPoint</Application>
  <PresentationFormat>Widescreen</PresentationFormat>
  <Paragraphs>203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Lato</vt:lpstr>
      <vt:lpstr>Arial</vt:lpstr>
      <vt:lpstr>Raleway</vt:lpstr>
      <vt:lpstr>Streamline</vt:lpstr>
      <vt:lpstr>A Nuanced SLE Case:  Highlights of Management</vt:lpstr>
      <vt:lpstr>Financial Disclosures and Acknowledgements</vt:lpstr>
      <vt:lpstr>Case Presentation Overview</vt:lpstr>
      <vt:lpstr>Case </vt:lpstr>
      <vt:lpstr>Outpatient Workup</vt:lpstr>
      <vt:lpstr>12/31/2024: Course Complicated by hospitalization </vt:lpstr>
      <vt:lpstr>MRI Brain wwo contrast</vt:lpstr>
      <vt:lpstr>Review Of Systems</vt:lpstr>
      <vt:lpstr>Physical Exam</vt:lpstr>
      <vt:lpstr>Outpatient Lab Overview Thus Far</vt:lpstr>
      <vt:lpstr>Labs, continued</vt:lpstr>
      <vt:lpstr>Additional Labs</vt:lpstr>
      <vt:lpstr>Labs + Imaging = Concern for CNS Vasculitis</vt:lpstr>
      <vt:lpstr>Renal Biopsy</vt:lpstr>
      <vt:lpstr>Diagnosed with Lupus Nephritis + complement-mediated TMA</vt:lpstr>
      <vt:lpstr>Clinical course</vt:lpstr>
      <vt:lpstr>Patient Course Thus Far</vt:lpstr>
      <vt:lpstr>Thrombotic Microangiopathy (TMA)</vt:lpstr>
      <vt:lpstr>TMA in SLE</vt:lpstr>
      <vt:lpstr>Guidance for Management of TMA in SLE</vt:lpstr>
      <vt:lpstr>Conclusions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Surbhi Patel</dc:creator>
  <cp:lastModifiedBy>Patel, Surbhi B.</cp:lastModifiedBy>
  <cp:revision>1</cp:revision>
  <dcterms:created xsi:type="dcterms:W3CDTF">2025-04-15T21:37:16Z</dcterms:created>
  <dcterms:modified xsi:type="dcterms:W3CDTF">2025-04-22T18:14:36Z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0x01010076602C391E36C24DAE2A39D54A587C23</vt:lpwstr>
  </property>
</Properties>
</file>