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70" r:id="rId4"/>
    <p:sldId id="271" r:id="rId5"/>
    <p:sldId id="284" r:id="rId6"/>
    <p:sldId id="313" r:id="rId7"/>
    <p:sldId id="287" r:id="rId8"/>
    <p:sldId id="272" r:id="rId9"/>
    <p:sldId id="285" r:id="rId10"/>
    <p:sldId id="286" r:id="rId11"/>
    <p:sldId id="341" r:id="rId12"/>
    <p:sldId id="259" r:id="rId13"/>
    <p:sldId id="262" r:id="rId14"/>
    <p:sldId id="263" r:id="rId15"/>
    <p:sldId id="264" r:id="rId16"/>
    <p:sldId id="267" r:id="rId17"/>
    <p:sldId id="268" r:id="rId18"/>
    <p:sldId id="273" r:id="rId19"/>
    <p:sldId id="274" r:id="rId20"/>
    <p:sldId id="303" r:id="rId21"/>
    <p:sldId id="304" r:id="rId22"/>
    <p:sldId id="346" r:id="rId23"/>
    <p:sldId id="345" r:id="rId24"/>
    <p:sldId id="318" r:id="rId25"/>
    <p:sldId id="331" r:id="rId26"/>
    <p:sldId id="330" r:id="rId27"/>
    <p:sldId id="337" r:id="rId28"/>
    <p:sldId id="334" r:id="rId29"/>
    <p:sldId id="323" r:id="rId30"/>
    <p:sldId id="324" r:id="rId31"/>
    <p:sldId id="335" r:id="rId32"/>
    <p:sldId id="325" r:id="rId33"/>
    <p:sldId id="326" r:id="rId34"/>
    <p:sldId id="327" r:id="rId35"/>
    <p:sldId id="311" r:id="rId36"/>
    <p:sldId id="340" r:id="rId37"/>
    <p:sldId id="336" r:id="rId38"/>
    <p:sldId id="344" r:id="rId39"/>
    <p:sldId id="342" r:id="rId40"/>
    <p:sldId id="338" r:id="rId41"/>
    <p:sldId id="30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AAC2BB-B07D-4F41-949D-E29C96009E8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EB8034-3D15-4E7B-A674-C476E9F463C4}">
      <dgm:prSet custT="1"/>
      <dgm:spPr/>
      <dgm:t>
        <a:bodyPr/>
        <a:lstStyle/>
        <a:p>
          <a:r>
            <a:rPr lang="en-US" sz="3600" dirty="0"/>
            <a:t>Kidney Biopsy</a:t>
          </a:r>
        </a:p>
      </dgm:t>
    </dgm:pt>
    <dgm:pt modelId="{9D7EB312-F011-47C1-A2DE-3D6597F78473}" type="parTrans" cxnId="{3B1DF75D-63FC-4C66-AB80-AD342FCDAC75}">
      <dgm:prSet/>
      <dgm:spPr/>
      <dgm:t>
        <a:bodyPr/>
        <a:lstStyle/>
        <a:p>
          <a:endParaRPr lang="en-US" sz="2800"/>
        </a:p>
      </dgm:t>
    </dgm:pt>
    <dgm:pt modelId="{63047256-A71A-463D-A3D5-E0313CFE8773}" type="sibTrans" cxnId="{3B1DF75D-63FC-4C66-AB80-AD342FCDAC75}">
      <dgm:prSet/>
      <dgm:spPr/>
      <dgm:t>
        <a:bodyPr/>
        <a:lstStyle/>
        <a:p>
          <a:endParaRPr lang="en-US" sz="2800"/>
        </a:p>
      </dgm:t>
    </dgm:pt>
    <dgm:pt modelId="{5EF17C82-BAFF-460A-A588-9F67D4439C0C}">
      <dgm:prSet custT="1"/>
      <dgm:spPr/>
      <dgm:t>
        <a:bodyPr/>
        <a:lstStyle/>
        <a:p>
          <a:r>
            <a:rPr lang="en-US" sz="2800"/>
            <a:t>Evolution of classification system</a:t>
          </a:r>
        </a:p>
      </dgm:t>
    </dgm:pt>
    <dgm:pt modelId="{9D68A9B5-943A-44B8-A8B3-1DBA9DDE6C0F}" type="parTrans" cxnId="{08AB1DE5-D433-4B8E-B8DE-B783B0A3D3D2}">
      <dgm:prSet/>
      <dgm:spPr/>
      <dgm:t>
        <a:bodyPr/>
        <a:lstStyle/>
        <a:p>
          <a:endParaRPr lang="en-US" sz="2800"/>
        </a:p>
      </dgm:t>
    </dgm:pt>
    <dgm:pt modelId="{BE34B8E2-99C9-4B75-B1F5-7D9817669436}" type="sibTrans" cxnId="{08AB1DE5-D433-4B8E-B8DE-B783B0A3D3D2}">
      <dgm:prSet/>
      <dgm:spPr/>
      <dgm:t>
        <a:bodyPr/>
        <a:lstStyle/>
        <a:p>
          <a:endParaRPr lang="en-US" sz="2800"/>
        </a:p>
      </dgm:t>
    </dgm:pt>
    <dgm:pt modelId="{7B9423E9-8A33-437E-A4BA-29B1A4D55A93}">
      <dgm:prSet custT="1"/>
      <dgm:spPr/>
      <dgm:t>
        <a:bodyPr/>
        <a:lstStyle/>
        <a:p>
          <a:r>
            <a:rPr lang="en-US" sz="2800"/>
            <a:t>Indications for diagnostic biopsy</a:t>
          </a:r>
        </a:p>
      </dgm:t>
    </dgm:pt>
    <dgm:pt modelId="{71E8DD26-BB32-40BA-99FD-EFF31BB70B33}" type="parTrans" cxnId="{9DC94F06-7EE2-4BDA-A968-9B9948611E5B}">
      <dgm:prSet/>
      <dgm:spPr/>
      <dgm:t>
        <a:bodyPr/>
        <a:lstStyle/>
        <a:p>
          <a:endParaRPr lang="en-US" sz="2800"/>
        </a:p>
      </dgm:t>
    </dgm:pt>
    <dgm:pt modelId="{6C3B5358-15AE-4153-9C24-FDEEFDC95BD1}" type="sibTrans" cxnId="{9DC94F06-7EE2-4BDA-A968-9B9948611E5B}">
      <dgm:prSet/>
      <dgm:spPr/>
      <dgm:t>
        <a:bodyPr/>
        <a:lstStyle/>
        <a:p>
          <a:endParaRPr lang="en-US" sz="2800"/>
        </a:p>
      </dgm:t>
    </dgm:pt>
    <dgm:pt modelId="{C3FB4C30-49F6-47AD-A952-78FC8787EA03}">
      <dgm:prSet custT="1"/>
      <dgm:spPr/>
      <dgm:t>
        <a:bodyPr/>
        <a:lstStyle/>
        <a:p>
          <a:r>
            <a:rPr lang="en-US" sz="2800"/>
            <a:t>Indications for surveillance biopsy</a:t>
          </a:r>
        </a:p>
      </dgm:t>
    </dgm:pt>
    <dgm:pt modelId="{748D7A38-22FB-4990-9A1E-724CB84D27B6}" type="parTrans" cxnId="{E8167A65-C36B-4ED9-930E-C55B4E6B946B}">
      <dgm:prSet/>
      <dgm:spPr/>
      <dgm:t>
        <a:bodyPr/>
        <a:lstStyle/>
        <a:p>
          <a:endParaRPr lang="en-US" sz="2800"/>
        </a:p>
      </dgm:t>
    </dgm:pt>
    <dgm:pt modelId="{C2928B12-8E64-4201-9BD4-EC2BE51B3EBB}" type="sibTrans" cxnId="{E8167A65-C36B-4ED9-930E-C55B4E6B946B}">
      <dgm:prSet/>
      <dgm:spPr/>
      <dgm:t>
        <a:bodyPr/>
        <a:lstStyle/>
        <a:p>
          <a:endParaRPr lang="en-US" sz="2800"/>
        </a:p>
      </dgm:t>
    </dgm:pt>
    <dgm:pt modelId="{43C956A7-013D-45E4-9B5B-868D5776AA6F}">
      <dgm:prSet custT="1"/>
      <dgm:spPr/>
      <dgm:t>
        <a:bodyPr/>
        <a:lstStyle/>
        <a:p>
          <a:r>
            <a:rPr lang="en-US" sz="3600" dirty="0"/>
            <a:t>Nephritis treatment </a:t>
          </a:r>
        </a:p>
      </dgm:t>
    </dgm:pt>
    <dgm:pt modelId="{58D17A6C-7F8B-40B8-BB31-FAE631DD959C}" type="parTrans" cxnId="{1AF52C8A-B89E-4933-B31F-08B08A9EF4A6}">
      <dgm:prSet/>
      <dgm:spPr/>
      <dgm:t>
        <a:bodyPr/>
        <a:lstStyle/>
        <a:p>
          <a:endParaRPr lang="en-US" sz="2800"/>
        </a:p>
      </dgm:t>
    </dgm:pt>
    <dgm:pt modelId="{1C58E7AE-B6BF-40AA-B2F5-D3B74826D93B}" type="sibTrans" cxnId="{1AF52C8A-B89E-4933-B31F-08B08A9EF4A6}">
      <dgm:prSet/>
      <dgm:spPr/>
      <dgm:t>
        <a:bodyPr/>
        <a:lstStyle/>
        <a:p>
          <a:endParaRPr lang="en-US" sz="2800"/>
        </a:p>
      </dgm:t>
    </dgm:pt>
    <dgm:pt modelId="{25A707C9-B2D9-49FC-A4B4-DA2CC10A25F9}">
      <dgm:prSet custT="1"/>
      <dgm:spPr/>
      <dgm:t>
        <a:bodyPr/>
        <a:lstStyle/>
        <a:p>
          <a:r>
            <a:rPr lang="en-US" sz="2800"/>
            <a:t>New therapeutic strategies from KDIGO and ACR guidelines</a:t>
          </a:r>
        </a:p>
      </dgm:t>
    </dgm:pt>
    <dgm:pt modelId="{04A2BDFF-EF76-4808-8396-6ACF01B26A2D}" type="parTrans" cxnId="{6F022920-67ED-4A4F-803E-E412A0EC0802}">
      <dgm:prSet/>
      <dgm:spPr/>
      <dgm:t>
        <a:bodyPr/>
        <a:lstStyle/>
        <a:p>
          <a:endParaRPr lang="en-US" sz="2800"/>
        </a:p>
      </dgm:t>
    </dgm:pt>
    <dgm:pt modelId="{EFF029C2-9923-428D-BDCA-C749DAF16602}" type="sibTrans" cxnId="{6F022920-67ED-4A4F-803E-E412A0EC0802}">
      <dgm:prSet/>
      <dgm:spPr/>
      <dgm:t>
        <a:bodyPr/>
        <a:lstStyle/>
        <a:p>
          <a:endParaRPr lang="en-US" sz="2800"/>
        </a:p>
      </dgm:t>
    </dgm:pt>
    <dgm:pt modelId="{9F1AFCFE-816B-48DE-BC82-79F384D9B916}">
      <dgm:prSet custT="1"/>
      <dgm:spPr/>
      <dgm:t>
        <a:bodyPr/>
        <a:lstStyle/>
        <a:p>
          <a:r>
            <a:rPr lang="en-US" sz="3600" dirty="0"/>
            <a:t>Managing co-existent disease</a:t>
          </a:r>
        </a:p>
      </dgm:t>
    </dgm:pt>
    <dgm:pt modelId="{5921771C-C7A4-4D0C-8FD8-32E1F8807025}" type="parTrans" cxnId="{64068A96-5BB8-4297-84B2-A55E9C888677}">
      <dgm:prSet/>
      <dgm:spPr/>
      <dgm:t>
        <a:bodyPr/>
        <a:lstStyle/>
        <a:p>
          <a:endParaRPr lang="en-US" sz="2800"/>
        </a:p>
      </dgm:t>
    </dgm:pt>
    <dgm:pt modelId="{442EFDA5-28C7-47CE-AB01-48E3FE1AF186}" type="sibTrans" cxnId="{64068A96-5BB8-4297-84B2-A55E9C888677}">
      <dgm:prSet/>
      <dgm:spPr/>
      <dgm:t>
        <a:bodyPr/>
        <a:lstStyle/>
        <a:p>
          <a:endParaRPr lang="en-US" sz="2800"/>
        </a:p>
      </dgm:t>
    </dgm:pt>
    <dgm:pt modelId="{FE490393-CCA4-4E9C-A8BA-0010B3B7B5BD}">
      <dgm:prSet custT="1"/>
      <dgm:spPr/>
      <dgm:t>
        <a:bodyPr/>
        <a:lstStyle/>
        <a:p>
          <a:r>
            <a:rPr lang="en-US" sz="2800" dirty="0"/>
            <a:t>Thrombotic microangiopathy</a:t>
          </a:r>
        </a:p>
      </dgm:t>
    </dgm:pt>
    <dgm:pt modelId="{4A96EE02-B0AB-4788-82BE-BD703F056CA5}" type="parTrans" cxnId="{96998DA0-F70F-4364-9C2F-B2DF6B2E50AB}">
      <dgm:prSet/>
      <dgm:spPr/>
      <dgm:t>
        <a:bodyPr/>
        <a:lstStyle/>
        <a:p>
          <a:endParaRPr lang="en-US" sz="2800"/>
        </a:p>
      </dgm:t>
    </dgm:pt>
    <dgm:pt modelId="{F4643300-83B3-48B5-90DD-38D52F70F34B}" type="sibTrans" cxnId="{96998DA0-F70F-4364-9C2F-B2DF6B2E50AB}">
      <dgm:prSet/>
      <dgm:spPr/>
      <dgm:t>
        <a:bodyPr/>
        <a:lstStyle/>
        <a:p>
          <a:endParaRPr lang="en-US" sz="2800"/>
        </a:p>
      </dgm:t>
    </dgm:pt>
    <dgm:pt modelId="{83F7989A-05B9-4933-A4D0-DA8603E7ECFE}">
      <dgm:prSet custT="1"/>
      <dgm:spPr/>
      <dgm:t>
        <a:bodyPr/>
        <a:lstStyle/>
        <a:p>
          <a:r>
            <a:rPr lang="en-US" sz="2800" dirty="0"/>
            <a:t>Chronic kidney disease</a:t>
          </a:r>
        </a:p>
      </dgm:t>
    </dgm:pt>
    <dgm:pt modelId="{9F760DF5-8C62-4C1D-AC55-6E82B5C9FCAB}" type="parTrans" cxnId="{3445EAAF-B452-495F-9F1C-6556E4BE5D44}">
      <dgm:prSet/>
      <dgm:spPr/>
      <dgm:t>
        <a:bodyPr/>
        <a:lstStyle/>
        <a:p>
          <a:endParaRPr lang="en-US" sz="2800"/>
        </a:p>
      </dgm:t>
    </dgm:pt>
    <dgm:pt modelId="{1073209C-FBD4-4845-8368-F678C33EF298}" type="sibTrans" cxnId="{3445EAAF-B452-495F-9F1C-6556E4BE5D44}">
      <dgm:prSet/>
      <dgm:spPr/>
      <dgm:t>
        <a:bodyPr/>
        <a:lstStyle/>
        <a:p>
          <a:endParaRPr lang="en-US" sz="2800"/>
        </a:p>
      </dgm:t>
    </dgm:pt>
    <dgm:pt modelId="{E134F3D5-72F7-4611-B220-82F8169B26C0}" type="pres">
      <dgm:prSet presAssocID="{25AAC2BB-B07D-4F41-949D-E29C96009E83}" presName="linear" presStyleCnt="0">
        <dgm:presLayoutVars>
          <dgm:dir/>
          <dgm:animLvl val="lvl"/>
          <dgm:resizeHandles val="exact"/>
        </dgm:presLayoutVars>
      </dgm:prSet>
      <dgm:spPr/>
    </dgm:pt>
    <dgm:pt modelId="{90BD803A-266D-42DF-B11F-5D3C56C5AE60}" type="pres">
      <dgm:prSet presAssocID="{D1EB8034-3D15-4E7B-A674-C476E9F463C4}" presName="parentLin" presStyleCnt="0"/>
      <dgm:spPr/>
    </dgm:pt>
    <dgm:pt modelId="{C35454DD-0B72-4087-85A9-D4C01B5256B7}" type="pres">
      <dgm:prSet presAssocID="{D1EB8034-3D15-4E7B-A674-C476E9F463C4}" presName="parentLeftMargin" presStyleLbl="node1" presStyleIdx="0" presStyleCnt="3"/>
      <dgm:spPr/>
    </dgm:pt>
    <dgm:pt modelId="{3A2A68F1-AE87-4257-94B5-9F87B0335BAA}" type="pres">
      <dgm:prSet presAssocID="{D1EB8034-3D15-4E7B-A674-C476E9F463C4}" presName="parentText" presStyleLbl="node1" presStyleIdx="0" presStyleCnt="3" custScaleY="193042">
        <dgm:presLayoutVars>
          <dgm:chMax val="0"/>
          <dgm:bulletEnabled val="1"/>
        </dgm:presLayoutVars>
      </dgm:prSet>
      <dgm:spPr/>
    </dgm:pt>
    <dgm:pt modelId="{905AF2BE-D932-4937-B349-508866869CEE}" type="pres">
      <dgm:prSet presAssocID="{D1EB8034-3D15-4E7B-A674-C476E9F463C4}" presName="negativeSpace" presStyleCnt="0"/>
      <dgm:spPr/>
    </dgm:pt>
    <dgm:pt modelId="{61E94606-B4E6-4B94-B679-29CDEF5DDFC8}" type="pres">
      <dgm:prSet presAssocID="{D1EB8034-3D15-4E7B-A674-C476E9F463C4}" presName="childText" presStyleLbl="conFgAcc1" presStyleIdx="0" presStyleCnt="3">
        <dgm:presLayoutVars>
          <dgm:bulletEnabled val="1"/>
        </dgm:presLayoutVars>
      </dgm:prSet>
      <dgm:spPr/>
    </dgm:pt>
    <dgm:pt modelId="{3E238A0A-4193-4A0A-9899-A1D1C8E2D7E4}" type="pres">
      <dgm:prSet presAssocID="{63047256-A71A-463D-A3D5-E0313CFE8773}" presName="spaceBetweenRectangles" presStyleCnt="0"/>
      <dgm:spPr/>
    </dgm:pt>
    <dgm:pt modelId="{D77B9E35-BA15-49EB-80A5-65F9D489DFD2}" type="pres">
      <dgm:prSet presAssocID="{43C956A7-013D-45E4-9B5B-868D5776AA6F}" presName="parentLin" presStyleCnt="0"/>
      <dgm:spPr/>
    </dgm:pt>
    <dgm:pt modelId="{90C6B4F6-B4D2-4877-B188-FE27402259CF}" type="pres">
      <dgm:prSet presAssocID="{43C956A7-013D-45E4-9B5B-868D5776AA6F}" presName="parentLeftMargin" presStyleLbl="node1" presStyleIdx="0" presStyleCnt="3"/>
      <dgm:spPr/>
    </dgm:pt>
    <dgm:pt modelId="{0B242617-7E75-4A13-BF59-35BD7A0B8E5A}" type="pres">
      <dgm:prSet presAssocID="{43C956A7-013D-45E4-9B5B-868D5776AA6F}" presName="parentText" presStyleLbl="node1" presStyleIdx="1" presStyleCnt="3" custScaleY="163656">
        <dgm:presLayoutVars>
          <dgm:chMax val="0"/>
          <dgm:bulletEnabled val="1"/>
        </dgm:presLayoutVars>
      </dgm:prSet>
      <dgm:spPr/>
    </dgm:pt>
    <dgm:pt modelId="{5F245F1B-23F0-4094-A83F-46E84B9710FB}" type="pres">
      <dgm:prSet presAssocID="{43C956A7-013D-45E4-9B5B-868D5776AA6F}" presName="negativeSpace" presStyleCnt="0"/>
      <dgm:spPr/>
    </dgm:pt>
    <dgm:pt modelId="{CD103C8A-E39C-4DCE-8B8E-8D2B1290EF97}" type="pres">
      <dgm:prSet presAssocID="{43C956A7-013D-45E4-9B5B-868D5776AA6F}" presName="childText" presStyleLbl="conFgAcc1" presStyleIdx="1" presStyleCnt="3">
        <dgm:presLayoutVars>
          <dgm:bulletEnabled val="1"/>
        </dgm:presLayoutVars>
      </dgm:prSet>
      <dgm:spPr/>
    </dgm:pt>
    <dgm:pt modelId="{FDD332F6-FB5C-4A95-93CC-3A9E54334B98}" type="pres">
      <dgm:prSet presAssocID="{1C58E7AE-B6BF-40AA-B2F5-D3B74826D93B}" presName="spaceBetweenRectangles" presStyleCnt="0"/>
      <dgm:spPr/>
    </dgm:pt>
    <dgm:pt modelId="{FCEC1F96-89E8-4771-B3A0-FC70B33483DB}" type="pres">
      <dgm:prSet presAssocID="{9F1AFCFE-816B-48DE-BC82-79F384D9B916}" presName="parentLin" presStyleCnt="0"/>
      <dgm:spPr/>
    </dgm:pt>
    <dgm:pt modelId="{449D1177-DBA5-44B7-917F-CA460345DCC5}" type="pres">
      <dgm:prSet presAssocID="{9F1AFCFE-816B-48DE-BC82-79F384D9B916}" presName="parentLeftMargin" presStyleLbl="node1" presStyleIdx="1" presStyleCnt="3"/>
      <dgm:spPr/>
    </dgm:pt>
    <dgm:pt modelId="{96F3D751-5E18-4833-8267-06273ED56045}" type="pres">
      <dgm:prSet presAssocID="{9F1AFCFE-816B-48DE-BC82-79F384D9B916}" presName="parentText" presStyleLbl="node1" presStyleIdx="2" presStyleCnt="3" custScaleY="161318">
        <dgm:presLayoutVars>
          <dgm:chMax val="0"/>
          <dgm:bulletEnabled val="1"/>
        </dgm:presLayoutVars>
      </dgm:prSet>
      <dgm:spPr/>
    </dgm:pt>
    <dgm:pt modelId="{1FAB5D0C-4ACA-46B3-8E35-0C359A3BF4AB}" type="pres">
      <dgm:prSet presAssocID="{9F1AFCFE-816B-48DE-BC82-79F384D9B916}" presName="negativeSpace" presStyleCnt="0"/>
      <dgm:spPr/>
    </dgm:pt>
    <dgm:pt modelId="{15AC3FBC-5248-407F-A1D3-D77A6BC7C7E7}" type="pres">
      <dgm:prSet presAssocID="{9F1AFCFE-816B-48DE-BC82-79F384D9B91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A193E01-000B-4361-9106-4035DCCBBBAB}" type="presOf" srcId="{83F7989A-05B9-4933-A4D0-DA8603E7ECFE}" destId="{15AC3FBC-5248-407F-A1D3-D77A6BC7C7E7}" srcOrd="0" destOrd="1" presId="urn:microsoft.com/office/officeart/2005/8/layout/list1"/>
    <dgm:cxn modelId="{9DC94F06-7EE2-4BDA-A968-9B9948611E5B}" srcId="{D1EB8034-3D15-4E7B-A674-C476E9F463C4}" destId="{7B9423E9-8A33-437E-A4BA-29B1A4D55A93}" srcOrd="1" destOrd="0" parTransId="{71E8DD26-BB32-40BA-99FD-EFF31BB70B33}" sibTransId="{6C3B5358-15AE-4153-9C24-FDEEFDC95BD1}"/>
    <dgm:cxn modelId="{B1C99D19-D504-4330-A886-A5B39DFC0289}" type="presOf" srcId="{25A707C9-B2D9-49FC-A4B4-DA2CC10A25F9}" destId="{CD103C8A-E39C-4DCE-8B8E-8D2B1290EF97}" srcOrd="0" destOrd="0" presId="urn:microsoft.com/office/officeart/2005/8/layout/list1"/>
    <dgm:cxn modelId="{2F16AE1F-98F0-4190-8D8C-55830C80B029}" type="presOf" srcId="{43C956A7-013D-45E4-9B5B-868D5776AA6F}" destId="{0B242617-7E75-4A13-BF59-35BD7A0B8E5A}" srcOrd="1" destOrd="0" presId="urn:microsoft.com/office/officeart/2005/8/layout/list1"/>
    <dgm:cxn modelId="{6F022920-67ED-4A4F-803E-E412A0EC0802}" srcId="{43C956A7-013D-45E4-9B5B-868D5776AA6F}" destId="{25A707C9-B2D9-49FC-A4B4-DA2CC10A25F9}" srcOrd="0" destOrd="0" parTransId="{04A2BDFF-EF76-4808-8396-6ACF01B26A2D}" sibTransId="{EFF029C2-9923-428D-BDCA-C749DAF16602}"/>
    <dgm:cxn modelId="{9183FC21-7188-4C75-83EC-EEA0A6F332F0}" type="presOf" srcId="{9F1AFCFE-816B-48DE-BC82-79F384D9B916}" destId="{96F3D751-5E18-4833-8267-06273ED56045}" srcOrd="1" destOrd="0" presId="urn:microsoft.com/office/officeart/2005/8/layout/list1"/>
    <dgm:cxn modelId="{801C0928-42AB-4ABE-A93C-FF0C3EC472D8}" type="presOf" srcId="{FE490393-CCA4-4E9C-A8BA-0010B3B7B5BD}" destId="{15AC3FBC-5248-407F-A1D3-D77A6BC7C7E7}" srcOrd="0" destOrd="0" presId="urn:microsoft.com/office/officeart/2005/8/layout/list1"/>
    <dgm:cxn modelId="{3B1DF75D-63FC-4C66-AB80-AD342FCDAC75}" srcId="{25AAC2BB-B07D-4F41-949D-E29C96009E83}" destId="{D1EB8034-3D15-4E7B-A674-C476E9F463C4}" srcOrd="0" destOrd="0" parTransId="{9D7EB312-F011-47C1-A2DE-3D6597F78473}" sibTransId="{63047256-A71A-463D-A3D5-E0313CFE8773}"/>
    <dgm:cxn modelId="{B48F3261-5853-47A5-A20D-DCD2D3BBFD69}" type="presOf" srcId="{5EF17C82-BAFF-460A-A588-9F67D4439C0C}" destId="{61E94606-B4E6-4B94-B679-29CDEF5DDFC8}" srcOrd="0" destOrd="0" presId="urn:microsoft.com/office/officeart/2005/8/layout/list1"/>
    <dgm:cxn modelId="{E8167A65-C36B-4ED9-930E-C55B4E6B946B}" srcId="{D1EB8034-3D15-4E7B-A674-C476E9F463C4}" destId="{C3FB4C30-49F6-47AD-A952-78FC8787EA03}" srcOrd="2" destOrd="0" parTransId="{748D7A38-22FB-4990-9A1E-724CB84D27B6}" sibTransId="{C2928B12-8E64-4201-9BD4-EC2BE51B3EBB}"/>
    <dgm:cxn modelId="{8E86E367-C38D-4D7A-9ABD-085DF08B86AD}" type="presOf" srcId="{43C956A7-013D-45E4-9B5B-868D5776AA6F}" destId="{90C6B4F6-B4D2-4877-B188-FE27402259CF}" srcOrd="0" destOrd="0" presId="urn:microsoft.com/office/officeart/2005/8/layout/list1"/>
    <dgm:cxn modelId="{1AF52C8A-B89E-4933-B31F-08B08A9EF4A6}" srcId="{25AAC2BB-B07D-4F41-949D-E29C96009E83}" destId="{43C956A7-013D-45E4-9B5B-868D5776AA6F}" srcOrd="1" destOrd="0" parTransId="{58D17A6C-7F8B-40B8-BB31-FAE631DD959C}" sibTransId="{1C58E7AE-B6BF-40AA-B2F5-D3B74826D93B}"/>
    <dgm:cxn modelId="{64068A96-5BB8-4297-84B2-A55E9C888677}" srcId="{25AAC2BB-B07D-4F41-949D-E29C96009E83}" destId="{9F1AFCFE-816B-48DE-BC82-79F384D9B916}" srcOrd="2" destOrd="0" parTransId="{5921771C-C7A4-4D0C-8FD8-32E1F8807025}" sibTransId="{442EFDA5-28C7-47CE-AB01-48E3FE1AF186}"/>
    <dgm:cxn modelId="{96998DA0-F70F-4364-9C2F-B2DF6B2E50AB}" srcId="{9F1AFCFE-816B-48DE-BC82-79F384D9B916}" destId="{FE490393-CCA4-4E9C-A8BA-0010B3B7B5BD}" srcOrd="0" destOrd="0" parTransId="{4A96EE02-B0AB-4788-82BE-BD703F056CA5}" sibTransId="{F4643300-83B3-48B5-90DD-38D52F70F34B}"/>
    <dgm:cxn modelId="{02DB56A4-93CC-4CBB-9385-A757B5210C99}" type="presOf" srcId="{7B9423E9-8A33-437E-A4BA-29B1A4D55A93}" destId="{61E94606-B4E6-4B94-B679-29CDEF5DDFC8}" srcOrd="0" destOrd="1" presId="urn:microsoft.com/office/officeart/2005/8/layout/list1"/>
    <dgm:cxn modelId="{99030CAC-5182-4055-8C51-F293D5343055}" type="presOf" srcId="{9F1AFCFE-816B-48DE-BC82-79F384D9B916}" destId="{449D1177-DBA5-44B7-917F-CA460345DCC5}" srcOrd="0" destOrd="0" presId="urn:microsoft.com/office/officeart/2005/8/layout/list1"/>
    <dgm:cxn modelId="{3445EAAF-B452-495F-9F1C-6556E4BE5D44}" srcId="{9F1AFCFE-816B-48DE-BC82-79F384D9B916}" destId="{83F7989A-05B9-4933-A4D0-DA8603E7ECFE}" srcOrd="1" destOrd="0" parTransId="{9F760DF5-8C62-4C1D-AC55-6E82B5C9FCAB}" sibTransId="{1073209C-FBD4-4845-8368-F678C33EF298}"/>
    <dgm:cxn modelId="{C79E14DC-42B3-4F88-9127-3641E2801E10}" type="presOf" srcId="{D1EB8034-3D15-4E7B-A674-C476E9F463C4}" destId="{3A2A68F1-AE87-4257-94B5-9F87B0335BAA}" srcOrd="1" destOrd="0" presId="urn:microsoft.com/office/officeart/2005/8/layout/list1"/>
    <dgm:cxn modelId="{76BDE1E3-5C6E-46FD-94AB-5793B1CCA51B}" type="presOf" srcId="{25AAC2BB-B07D-4F41-949D-E29C96009E83}" destId="{E134F3D5-72F7-4611-B220-82F8169B26C0}" srcOrd="0" destOrd="0" presId="urn:microsoft.com/office/officeart/2005/8/layout/list1"/>
    <dgm:cxn modelId="{08AB1DE5-D433-4B8E-B8DE-B783B0A3D3D2}" srcId="{D1EB8034-3D15-4E7B-A674-C476E9F463C4}" destId="{5EF17C82-BAFF-460A-A588-9F67D4439C0C}" srcOrd="0" destOrd="0" parTransId="{9D68A9B5-943A-44B8-A8B3-1DBA9DDE6C0F}" sibTransId="{BE34B8E2-99C9-4B75-B1F5-7D9817669436}"/>
    <dgm:cxn modelId="{181C75E9-E6D6-4EE6-B3EB-9AA834F5B15A}" type="presOf" srcId="{C3FB4C30-49F6-47AD-A952-78FC8787EA03}" destId="{61E94606-B4E6-4B94-B679-29CDEF5DDFC8}" srcOrd="0" destOrd="2" presId="urn:microsoft.com/office/officeart/2005/8/layout/list1"/>
    <dgm:cxn modelId="{B8B646F9-44CD-4223-A6A7-9045E98B99AE}" type="presOf" srcId="{D1EB8034-3D15-4E7B-A674-C476E9F463C4}" destId="{C35454DD-0B72-4087-85A9-D4C01B5256B7}" srcOrd="0" destOrd="0" presId="urn:microsoft.com/office/officeart/2005/8/layout/list1"/>
    <dgm:cxn modelId="{EA4F2FD7-0B77-4F1A-9DBD-484DC9A4AA5B}" type="presParOf" srcId="{E134F3D5-72F7-4611-B220-82F8169B26C0}" destId="{90BD803A-266D-42DF-B11F-5D3C56C5AE60}" srcOrd="0" destOrd="0" presId="urn:microsoft.com/office/officeart/2005/8/layout/list1"/>
    <dgm:cxn modelId="{C525265E-397A-44BE-9BD6-57198FE26DDF}" type="presParOf" srcId="{90BD803A-266D-42DF-B11F-5D3C56C5AE60}" destId="{C35454DD-0B72-4087-85A9-D4C01B5256B7}" srcOrd="0" destOrd="0" presId="urn:microsoft.com/office/officeart/2005/8/layout/list1"/>
    <dgm:cxn modelId="{A3A7807F-9968-42F8-9E4A-F4E1ECC49628}" type="presParOf" srcId="{90BD803A-266D-42DF-B11F-5D3C56C5AE60}" destId="{3A2A68F1-AE87-4257-94B5-9F87B0335BAA}" srcOrd="1" destOrd="0" presId="urn:microsoft.com/office/officeart/2005/8/layout/list1"/>
    <dgm:cxn modelId="{771C6A6D-CCFF-41BE-9AB5-2CE5ABE934E8}" type="presParOf" srcId="{E134F3D5-72F7-4611-B220-82F8169B26C0}" destId="{905AF2BE-D932-4937-B349-508866869CEE}" srcOrd="1" destOrd="0" presId="urn:microsoft.com/office/officeart/2005/8/layout/list1"/>
    <dgm:cxn modelId="{CC69B56E-FEDF-42C7-9029-AD2062B36576}" type="presParOf" srcId="{E134F3D5-72F7-4611-B220-82F8169B26C0}" destId="{61E94606-B4E6-4B94-B679-29CDEF5DDFC8}" srcOrd="2" destOrd="0" presId="urn:microsoft.com/office/officeart/2005/8/layout/list1"/>
    <dgm:cxn modelId="{73DAFF8C-E402-4C52-8387-5ADFC4093F78}" type="presParOf" srcId="{E134F3D5-72F7-4611-B220-82F8169B26C0}" destId="{3E238A0A-4193-4A0A-9899-A1D1C8E2D7E4}" srcOrd="3" destOrd="0" presId="urn:microsoft.com/office/officeart/2005/8/layout/list1"/>
    <dgm:cxn modelId="{1B43D16A-172D-4D81-80AB-A6C94DA3B66F}" type="presParOf" srcId="{E134F3D5-72F7-4611-B220-82F8169B26C0}" destId="{D77B9E35-BA15-49EB-80A5-65F9D489DFD2}" srcOrd="4" destOrd="0" presId="urn:microsoft.com/office/officeart/2005/8/layout/list1"/>
    <dgm:cxn modelId="{311B5F9A-41D1-4871-94AE-D43BD66E3C58}" type="presParOf" srcId="{D77B9E35-BA15-49EB-80A5-65F9D489DFD2}" destId="{90C6B4F6-B4D2-4877-B188-FE27402259CF}" srcOrd="0" destOrd="0" presId="urn:microsoft.com/office/officeart/2005/8/layout/list1"/>
    <dgm:cxn modelId="{4D877DA6-C2AC-43D5-9205-60E20B2241CD}" type="presParOf" srcId="{D77B9E35-BA15-49EB-80A5-65F9D489DFD2}" destId="{0B242617-7E75-4A13-BF59-35BD7A0B8E5A}" srcOrd="1" destOrd="0" presId="urn:microsoft.com/office/officeart/2005/8/layout/list1"/>
    <dgm:cxn modelId="{0AC89F8E-51EA-4CFA-ABE1-3891EAA9C9C6}" type="presParOf" srcId="{E134F3D5-72F7-4611-B220-82F8169B26C0}" destId="{5F245F1B-23F0-4094-A83F-46E84B9710FB}" srcOrd="5" destOrd="0" presId="urn:microsoft.com/office/officeart/2005/8/layout/list1"/>
    <dgm:cxn modelId="{2474570E-92D5-467C-B3E1-9A2019845775}" type="presParOf" srcId="{E134F3D5-72F7-4611-B220-82F8169B26C0}" destId="{CD103C8A-E39C-4DCE-8B8E-8D2B1290EF97}" srcOrd="6" destOrd="0" presId="urn:microsoft.com/office/officeart/2005/8/layout/list1"/>
    <dgm:cxn modelId="{29336C9F-BA44-4B19-BE58-8EC4890FCD08}" type="presParOf" srcId="{E134F3D5-72F7-4611-B220-82F8169B26C0}" destId="{FDD332F6-FB5C-4A95-93CC-3A9E54334B98}" srcOrd="7" destOrd="0" presId="urn:microsoft.com/office/officeart/2005/8/layout/list1"/>
    <dgm:cxn modelId="{208D1AB4-3A18-4F52-8020-CFD723289BCE}" type="presParOf" srcId="{E134F3D5-72F7-4611-B220-82F8169B26C0}" destId="{FCEC1F96-89E8-4771-B3A0-FC70B33483DB}" srcOrd="8" destOrd="0" presId="urn:microsoft.com/office/officeart/2005/8/layout/list1"/>
    <dgm:cxn modelId="{067EB190-F156-475A-9474-4BB50DC27DD1}" type="presParOf" srcId="{FCEC1F96-89E8-4771-B3A0-FC70B33483DB}" destId="{449D1177-DBA5-44B7-917F-CA460345DCC5}" srcOrd="0" destOrd="0" presId="urn:microsoft.com/office/officeart/2005/8/layout/list1"/>
    <dgm:cxn modelId="{B27970FF-8A84-4B79-8969-104C23FC08B6}" type="presParOf" srcId="{FCEC1F96-89E8-4771-B3A0-FC70B33483DB}" destId="{96F3D751-5E18-4833-8267-06273ED56045}" srcOrd="1" destOrd="0" presId="urn:microsoft.com/office/officeart/2005/8/layout/list1"/>
    <dgm:cxn modelId="{E7E48829-B771-4B60-A520-389D52AFECF2}" type="presParOf" srcId="{E134F3D5-72F7-4611-B220-82F8169B26C0}" destId="{1FAB5D0C-4ACA-46B3-8E35-0C359A3BF4AB}" srcOrd="9" destOrd="0" presId="urn:microsoft.com/office/officeart/2005/8/layout/list1"/>
    <dgm:cxn modelId="{1585C014-6219-44F7-A813-8A8692E42A88}" type="presParOf" srcId="{E134F3D5-72F7-4611-B220-82F8169B26C0}" destId="{15AC3FBC-5248-407F-A1D3-D77A6BC7C7E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4944D4-0E33-4C7D-9279-447ACBE42A3A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1F35B61-9C78-45C0-B8D4-D425395A4A86}">
      <dgm:prSet/>
      <dgm:spPr/>
      <dgm:t>
        <a:bodyPr/>
        <a:lstStyle/>
        <a:p>
          <a:r>
            <a:rPr lang="en-US"/>
            <a:t>Management implications</a:t>
          </a:r>
        </a:p>
      </dgm:t>
    </dgm:pt>
    <dgm:pt modelId="{F88A08BF-26F2-40CE-986A-79BAEDC25652}" type="parTrans" cxnId="{A45D24F7-16EC-4A3A-B9A4-1F2F43E7138E}">
      <dgm:prSet/>
      <dgm:spPr/>
      <dgm:t>
        <a:bodyPr/>
        <a:lstStyle/>
        <a:p>
          <a:endParaRPr lang="en-US"/>
        </a:p>
      </dgm:t>
    </dgm:pt>
    <dgm:pt modelId="{77EBD281-F5DC-4A08-8356-8CABFC53536C}" type="sibTrans" cxnId="{A45D24F7-16EC-4A3A-B9A4-1F2F43E7138E}">
      <dgm:prSet/>
      <dgm:spPr/>
      <dgm:t>
        <a:bodyPr/>
        <a:lstStyle/>
        <a:p>
          <a:endParaRPr lang="en-US"/>
        </a:p>
      </dgm:t>
    </dgm:pt>
    <dgm:pt modelId="{FF0EFBD3-22B0-44AD-BF35-68A28699CDD7}">
      <dgm:prSet/>
      <dgm:spPr/>
      <dgm:t>
        <a:bodyPr/>
        <a:lstStyle/>
        <a:p>
          <a:r>
            <a:rPr lang="en-US"/>
            <a:t>Prognostic value</a:t>
          </a:r>
        </a:p>
      </dgm:t>
    </dgm:pt>
    <dgm:pt modelId="{B746C413-B5E8-4D0C-BDDF-EF1FD3671537}" type="parTrans" cxnId="{D0C7E367-39D2-4CB7-9327-F905C68CAAC9}">
      <dgm:prSet/>
      <dgm:spPr/>
      <dgm:t>
        <a:bodyPr/>
        <a:lstStyle/>
        <a:p>
          <a:endParaRPr lang="en-US"/>
        </a:p>
      </dgm:t>
    </dgm:pt>
    <dgm:pt modelId="{88FF2123-A412-41A5-A9CC-FE5FA0BF6349}" type="sibTrans" cxnId="{D0C7E367-39D2-4CB7-9327-F905C68CAAC9}">
      <dgm:prSet/>
      <dgm:spPr/>
      <dgm:t>
        <a:bodyPr/>
        <a:lstStyle/>
        <a:p>
          <a:endParaRPr lang="en-US"/>
        </a:p>
      </dgm:t>
    </dgm:pt>
    <dgm:pt modelId="{EDF8828A-227D-4E2B-B182-CA256CBF9F24}">
      <dgm:prSet/>
      <dgm:spPr/>
      <dgm:t>
        <a:bodyPr/>
        <a:lstStyle/>
        <a:p>
          <a:r>
            <a:rPr lang="en-US"/>
            <a:t>Interobserver concordance</a:t>
          </a:r>
        </a:p>
      </dgm:t>
    </dgm:pt>
    <dgm:pt modelId="{79E022CB-7895-41B1-ADA2-5E1DB3544991}" type="parTrans" cxnId="{84909617-9F6B-4C97-92CD-0B2F3938BB99}">
      <dgm:prSet/>
      <dgm:spPr/>
      <dgm:t>
        <a:bodyPr/>
        <a:lstStyle/>
        <a:p>
          <a:endParaRPr lang="en-US"/>
        </a:p>
      </dgm:t>
    </dgm:pt>
    <dgm:pt modelId="{26E8196F-2DDF-4B70-8FB7-011417404887}" type="sibTrans" cxnId="{84909617-9F6B-4C97-92CD-0B2F3938BB99}">
      <dgm:prSet/>
      <dgm:spPr/>
      <dgm:t>
        <a:bodyPr/>
        <a:lstStyle/>
        <a:p>
          <a:endParaRPr lang="en-US"/>
        </a:p>
      </dgm:t>
    </dgm:pt>
    <dgm:pt modelId="{48F3B76A-3B21-450C-AC69-C4EF2F6CF6CD}" type="pres">
      <dgm:prSet presAssocID="{394944D4-0E33-4C7D-9279-447ACBE42A3A}" presName="linear" presStyleCnt="0">
        <dgm:presLayoutVars>
          <dgm:dir/>
          <dgm:animLvl val="lvl"/>
          <dgm:resizeHandles val="exact"/>
        </dgm:presLayoutVars>
      </dgm:prSet>
      <dgm:spPr/>
    </dgm:pt>
    <dgm:pt modelId="{1468A906-975E-4295-BD2D-186D2826D4D5}" type="pres">
      <dgm:prSet presAssocID="{D1F35B61-9C78-45C0-B8D4-D425395A4A86}" presName="parentLin" presStyleCnt="0"/>
      <dgm:spPr/>
    </dgm:pt>
    <dgm:pt modelId="{4A5DECB3-7185-42C7-B19E-5F202BE32D77}" type="pres">
      <dgm:prSet presAssocID="{D1F35B61-9C78-45C0-B8D4-D425395A4A86}" presName="parentLeftMargin" presStyleLbl="node1" presStyleIdx="0" presStyleCnt="3"/>
      <dgm:spPr/>
    </dgm:pt>
    <dgm:pt modelId="{1DEF2287-0812-4CF5-9A5B-78B125805B43}" type="pres">
      <dgm:prSet presAssocID="{D1F35B61-9C78-45C0-B8D4-D425395A4A8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6D5D198-3EBD-46BE-83B7-F196E0A5C14A}" type="pres">
      <dgm:prSet presAssocID="{D1F35B61-9C78-45C0-B8D4-D425395A4A86}" presName="negativeSpace" presStyleCnt="0"/>
      <dgm:spPr/>
    </dgm:pt>
    <dgm:pt modelId="{16CCF5F0-EA83-4E5A-B5E0-FB229C87FBF1}" type="pres">
      <dgm:prSet presAssocID="{D1F35B61-9C78-45C0-B8D4-D425395A4A86}" presName="childText" presStyleLbl="conFgAcc1" presStyleIdx="0" presStyleCnt="3">
        <dgm:presLayoutVars>
          <dgm:bulletEnabled val="1"/>
        </dgm:presLayoutVars>
      </dgm:prSet>
      <dgm:spPr/>
    </dgm:pt>
    <dgm:pt modelId="{56450806-6954-40E7-B6C0-4A4F56A69D9B}" type="pres">
      <dgm:prSet presAssocID="{77EBD281-F5DC-4A08-8356-8CABFC53536C}" presName="spaceBetweenRectangles" presStyleCnt="0"/>
      <dgm:spPr/>
    </dgm:pt>
    <dgm:pt modelId="{8AB7132A-026D-49BC-9860-DB554CFA5D71}" type="pres">
      <dgm:prSet presAssocID="{FF0EFBD3-22B0-44AD-BF35-68A28699CDD7}" presName="parentLin" presStyleCnt="0"/>
      <dgm:spPr/>
    </dgm:pt>
    <dgm:pt modelId="{53BD492F-58E2-418D-A413-BB2044B61AD2}" type="pres">
      <dgm:prSet presAssocID="{FF0EFBD3-22B0-44AD-BF35-68A28699CDD7}" presName="parentLeftMargin" presStyleLbl="node1" presStyleIdx="0" presStyleCnt="3"/>
      <dgm:spPr/>
    </dgm:pt>
    <dgm:pt modelId="{ACF79D62-C5EE-4AE7-B562-B952BAEEA945}" type="pres">
      <dgm:prSet presAssocID="{FF0EFBD3-22B0-44AD-BF35-68A28699CDD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D6E03A7-5ACB-4B93-9EE4-9B995496519E}" type="pres">
      <dgm:prSet presAssocID="{FF0EFBD3-22B0-44AD-BF35-68A28699CDD7}" presName="negativeSpace" presStyleCnt="0"/>
      <dgm:spPr/>
    </dgm:pt>
    <dgm:pt modelId="{5695CF8E-3BDC-4B0D-8E71-916B1FB808C8}" type="pres">
      <dgm:prSet presAssocID="{FF0EFBD3-22B0-44AD-BF35-68A28699CDD7}" presName="childText" presStyleLbl="conFgAcc1" presStyleIdx="1" presStyleCnt="3">
        <dgm:presLayoutVars>
          <dgm:bulletEnabled val="1"/>
        </dgm:presLayoutVars>
      </dgm:prSet>
      <dgm:spPr/>
    </dgm:pt>
    <dgm:pt modelId="{E06E900D-BF5C-4FBA-A53E-634F9B477635}" type="pres">
      <dgm:prSet presAssocID="{88FF2123-A412-41A5-A9CC-FE5FA0BF6349}" presName="spaceBetweenRectangles" presStyleCnt="0"/>
      <dgm:spPr/>
    </dgm:pt>
    <dgm:pt modelId="{7AA71A56-4569-423D-B431-6FC5B95F14BA}" type="pres">
      <dgm:prSet presAssocID="{EDF8828A-227D-4E2B-B182-CA256CBF9F24}" presName="parentLin" presStyleCnt="0"/>
      <dgm:spPr/>
    </dgm:pt>
    <dgm:pt modelId="{F8147024-3BE3-45F8-97CB-4CB68EA6EA2B}" type="pres">
      <dgm:prSet presAssocID="{EDF8828A-227D-4E2B-B182-CA256CBF9F24}" presName="parentLeftMargin" presStyleLbl="node1" presStyleIdx="1" presStyleCnt="3"/>
      <dgm:spPr/>
    </dgm:pt>
    <dgm:pt modelId="{9AD33E75-5755-47C8-89F8-8C3E1A0CFC56}" type="pres">
      <dgm:prSet presAssocID="{EDF8828A-227D-4E2B-B182-CA256CBF9F2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6736969-2CBB-46B8-8BF3-5466F37EA63E}" type="pres">
      <dgm:prSet presAssocID="{EDF8828A-227D-4E2B-B182-CA256CBF9F24}" presName="negativeSpace" presStyleCnt="0"/>
      <dgm:spPr/>
    </dgm:pt>
    <dgm:pt modelId="{AC80E572-17FC-444D-872D-BA2C16F2B43C}" type="pres">
      <dgm:prSet presAssocID="{EDF8828A-227D-4E2B-B182-CA256CBF9F2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4909617-9F6B-4C97-92CD-0B2F3938BB99}" srcId="{394944D4-0E33-4C7D-9279-447ACBE42A3A}" destId="{EDF8828A-227D-4E2B-B182-CA256CBF9F24}" srcOrd="2" destOrd="0" parTransId="{79E022CB-7895-41B1-ADA2-5E1DB3544991}" sibTransId="{26E8196F-2DDF-4B70-8FB7-011417404887}"/>
    <dgm:cxn modelId="{1239C71B-D9F4-4238-86C8-16EFD4E3A84E}" type="presOf" srcId="{EDF8828A-227D-4E2B-B182-CA256CBF9F24}" destId="{F8147024-3BE3-45F8-97CB-4CB68EA6EA2B}" srcOrd="0" destOrd="0" presId="urn:microsoft.com/office/officeart/2005/8/layout/list1"/>
    <dgm:cxn modelId="{08A7A261-B2FD-4718-83E1-F58B8F082685}" type="presOf" srcId="{D1F35B61-9C78-45C0-B8D4-D425395A4A86}" destId="{4A5DECB3-7185-42C7-B19E-5F202BE32D77}" srcOrd="0" destOrd="0" presId="urn:microsoft.com/office/officeart/2005/8/layout/list1"/>
    <dgm:cxn modelId="{D0C7E367-39D2-4CB7-9327-F905C68CAAC9}" srcId="{394944D4-0E33-4C7D-9279-447ACBE42A3A}" destId="{FF0EFBD3-22B0-44AD-BF35-68A28699CDD7}" srcOrd="1" destOrd="0" parTransId="{B746C413-B5E8-4D0C-BDDF-EF1FD3671537}" sibTransId="{88FF2123-A412-41A5-A9CC-FE5FA0BF6349}"/>
    <dgm:cxn modelId="{D5D6474D-5A6D-4459-A2F6-314F6F562B66}" type="presOf" srcId="{D1F35B61-9C78-45C0-B8D4-D425395A4A86}" destId="{1DEF2287-0812-4CF5-9A5B-78B125805B43}" srcOrd="1" destOrd="0" presId="urn:microsoft.com/office/officeart/2005/8/layout/list1"/>
    <dgm:cxn modelId="{F7A64450-B0CE-4F6B-BF5B-9CDAAC23B937}" type="presOf" srcId="{FF0EFBD3-22B0-44AD-BF35-68A28699CDD7}" destId="{ACF79D62-C5EE-4AE7-B562-B952BAEEA945}" srcOrd="1" destOrd="0" presId="urn:microsoft.com/office/officeart/2005/8/layout/list1"/>
    <dgm:cxn modelId="{009C6B88-6925-4542-B650-B8DCF8A478DC}" type="presOf" srcId="{EDF8828A-227D-4E2B-B182-CA256CBF9F24}" destId="{9AD33E75-5755-47C8-89F8-8C3E1A0CFC56}" srcOrd="1" destOrd="0" presId="urn:microsoft.com/office/officeart/2005/8/layout/list1"/>
    <dgm:cxn modelId="{F0393BD4-22B9-49F1-B045-A918CF102182}" type="presOf" srcId="{394944D4-0E33-4C7D-9279-447ACBE42A3A}" destId="{48F3B76A-3B21-450C-AC69-C4EF2F6CF6CD}" srcOrd="0" destOrd="0" presId="urn:microsoft.com/office/officeart/2005/8/layout/list1"/>
    <dgm:cxn modelId="{B64071F5-5100-4BFE-961F-ED0F0E21D6CB}" type="presOf" srcId="{FF0EFBD3-22B0-44AD-BF35-68A28699CDD7}" destId="{53BD492F-58E2-418D-A413-BB2044B61AD2}" srcOrd="0" destOrd="0" presId="urn:microsoft.com/office/officeart/2005/8/layout/list1"/>
    <dgm:cxn modelId="{A45D24F7-16EC-4A3A-B9A4-1F2F43E7138E}" srcId="{394944D4-0E33-4C7D-9279-447ACBE42A3A}" destId="{D1F35B61-9C78-45C0-B8D4-D425395A4A86}" srcOrd="0" destOrd="0" parTransId="{F88A08BF-26F2-40CE-986A-79BAEDC25652}" sibTransId="{77EBD281-F5DC-4A08-8356-8CABFC53536C}"/>
    <dgm:cxn modelId="{C8796497-CA3C-46D4-9D43-204BD0209D55}" type="presParOf" srcId="{48F3B76A-3B21-450C-AC69-C4EF2F6CF6CD}" destId="{1468A906-975E-4295-BD2D-186D2826D4D5}" srcOrd="0" destOrd="0" presId="urn:microsoft.com/office/officeart/2005/8/layout/list1"/>
    <dgm:cxn modelId="{241C17A3-387D-4F71-B000-B18471F4622A}" type="presParOf" srcId="{1468A906-975E-4295-BD2D-186D2826D4D5}" destId="{4A5DECB3-7185-42C7-B19E-5F202BE32D77}" srcOrd="0" destOrd="0" presId="urn:microsoft.com/office/officeart/2005/8/layout/list1"/>
    <dgm:cxn modelId="{AB840DEA-8338-4103-BDAD-1F38DA983227}" type="presParOf" srcId="{1468A906-975E-4295-BD2D-186D2826D4D5}" destId="{1DEF2287-0812-4CF5-9A5B-78B125805B43}" srcOrd="1" destOrd="0" presId="urn:microsoft.com/office/officeart/2005/8/layout/list1"/>
    <dgm:cxn modelId="{5DB9259C-C477-48AE-8E2F-D1D91A6DD881}" type="presParOf" srcId="{48F3B76A-3B21-450C-AC69-C4EF2F6CF6CD}" destId="{56D5D198-3EBD-46BE-83B7-F196E0A5C14A}" srcOrd="1" destOrd="0" presId="urn:microsoft.com/office/officeart/2005/8/layout/list1"/>
    <dgm:cxn modelId="{A61D1673-A268-4445-9BDF-E1D12C3C5F2A}" type="presParOf" srcId="{48F3B76A-3B21-450C-AC69-C4EF2F6CF6CD}" destId="{16CCF5F0-EA83-4E5A-B5E0-FB229C87FBF1}" srcOrd="2" destOrd="0" presId="urn:microsoft.com/office/officeart/2005/8/layout/list1"/>
    <dgm:cxn modelId="{5F9AA2D8-5500-4EA5-B25A-945FA1FFBA45}" type="presParOf" srcId="{48F3B76A-3B21-450C-AC69-C4EF2F6CF6CD}" destId="{56450806-6954-40E7-B6C0-4A4F56A69D9B}" srcOrd="3" destOrd="0" presId="urn:microsoft.com/office/officeart/2005/8/layout/list1"/>
    <dgm:cxn modelId="{897C378A-E23A-48EC-BA99-8A23CB7D39EE}" type="presParOf" srcId="{48F3B76A-3B21-450C-AC69-C4EF2F6CF6CD}" destId="{8AB7132A-026D-49BC-9860-DB554CFA5D71}" srcOrd="4" destOrd="0" presId="urn:microsoft.com/office/officeart/2005/8/layout/list1"/>
    <dgm:cxn modelId="{47A119F6-EAE3-4427-BBA5-1D47605A33CD}" type="presParOf" srcId="{8AB7132A-026D-49BC-9860-DB554CFA5D71}" destId="{53BD492F-58E2-418D-A413-BB2044B61AD2}" srcOrd="0" destOrd="0" presId="urn:microsoft.com/office/officeart/2005/8/layout/list1"/>
    <dgm:cxn modelId="{5ECDD529-93B7-463D-8D1F-51A10A559787}" type="presParOf" srcId="{8AB7132A-026D-49BC-9860-DB554CFA5D71}" destId="{ACF79D62-C5EE-4AE7-B562-B952BAEEA945}" srcOrd="1" destOrd="0" presId="urn:microsoft.com/office/officeart/2005/8/layout/list1"/>
    <dgm:cxn modelId="{D29A7817-3E35-4B5B-9DF9-61655894E6A7}" type="presParOf" srcId="{48F3B76A-3B21-450C-AC69-C4EF2F6CF6CD}" destId="{AD6E03A7-5ACB-4B93-9EE4-9B995496519E}" srcOrd="5" destOrd="0" presId="urn:microsoft.com/office/officeart/2005/8/layout/list1"/>
    <dgm:cxn modelId="{213B8D15-3103-407B-A3CA-B1463B62C1EC}" type="presParOf" srcId="{48F3B76A-3B21-450C-AC69-C4EF2F6CF6CD}" destId="{5695CF8E-3BDC-4B0D-8E71-916B1FB808C8}" srcOrd="6" destOrd="0" presId="urn:microsoft.com/office/officeart/2005/8/layout/list1"/>
    <dgm:cxn modelId="{3D9F47D2-DA59-45D7-B77B-F2A388591BB8}" type="presParOf" srcId="{48F3B76A-3B21-450C-AC69-C4EF2F6CF6CD}" destId="{E06E900D-BF5C-4FBA-A53E-634F9B477635}" srcOrd="7" destOrd="0" presId="urn:microsoft.com/office/officeart/2005/8/layout/list1"/>
    <dgm:cxn modelId="{C23528BF-A9C8-48EB-8AB3-C42AEAB83ABD}" type="presParOf" srcId="{48F3B76A-3B21-450C-AC69-C4EF2F6CF6CD}" destId="{7AA71A56-4569-423D-B431-6FC5B95F14BA}" srcOrd="8" destOrd="0" presId="urn:microsoft.com/office/officeart/2005/8/layout/list1"/>
    <dgm:cxn modelId="{D7FC15FA-0DFB-475C-9377-A4C4E51434FF}" type="presParOf" srcId="{7AA71A56-4569-423D-B431-6FC5B95F14BA}" destId="{F8147024-3BE3-45F8-97CB-4CB68EA6EA2B}" srcOrd="0" destOrd="0" presId="urn:microsoft.com/office/officeart/2005/8/layout/list1"/>
    <dgm:cxn modelId="{8788F19B-F69D-4424-8FBC-C73BE66D2BF3}" type="presParOf" srcId="{7AA71A56-4569-423D-B431-6FC5B95F14BA}" destId="{9AD33E75-5755-47C8-89F8-8C3E1A0CFC56}" srcOrd="1" destOrd="0" presId="urn:microsoft.com/office/officeart/2005/8/layout/list1"/>
    <dgm:cxn modelId="{BA2BE869-3797-402F-B5AA-596325CFB6EA}" type="presParOf" srcId="{48F3B76A-3B21-450C-AC69-C4EF2F6CF6CD}" destId="{D6736969-2CBB-46B8-8BF3-5466F37EA63E}" srcOrd="9" destOrd="0" presId="urn:microsoft.com/office/officeart/2005/8/layout/list1"/>
    <dgm:cxn modelId="{01A312D4-0EA8-4C54-9F92-8792508035FC}" type="presParOf" srcId="{48F3B76A-3B21-450C-AC69-C4EF2F6CF6CD}" destId="{AC80E572-17FC-444D-872D-BA2C16F2B43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E94606-B4E6-4B94-B679-29CDEF5DDFC8}">
      <dsp:nvSpPr>
        <dsp:cNvPr id="0" name=""/>
        <dsp:cNvSpPr/>
      </dsp:nvSpPr>
      <dsp:spPr>
        <a:xfrm>
          <a:off x="0" y="392659"/>
          <a:ext cx="10515600" cy="171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166624" rIns="816127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Evolution of classification system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Indications for diagnostic biopsy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Indications for surveillance biopsy</a:t>
          </a:r>
        </a:p>
      </dsp:txBody>
      <dsp:txXfrm>
        <a:off x="0" y="392659"/>
        <a:ext cx="10515600" cy="1713600"/>
      </dsp:txXfrm>
    </dsp:sp>
    <dsp:sp modelId="{3A2A68F1-AE87-4257-94B5-9F87B0335BAA}">
      <dsp:nvSpPr>
        <dsp:cNvPr id="0" name=""/>
        <dsp:cNvSpPr/>
      </dsp:nvSpPr>
      <dsp:spPr>
        <a:xfrm>
          <a:off x="525780" y="54851"/>
          <a:ext cx="7360920" cy="4558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Kidney Biopsy</a:t>
          </a:r>
        </a:p>
      </dsp:txBody>
      <dsp:txXfrm>
        <a:off x="548035" y="77106"/>
        <a:ext cx="7316410" cy="411377"/>
      </dsp:txXfrm>
    </dsp:sp>
    <dsp:sp modelId="{CD103C8A-E39C-4DCE-8B8E-8D2B1290EF97}">
      <dsp:nvSpPr>
        <dsp:cNvPr id="0" name=""/>
        <dsp:cNvSpPr/>
      </dsp:nvSpPr>
      <dsp:spPr>
        <a:xfrm>
          <a:off x="0" y="2417869"/>
          <a:ext cx="10515600" cy="7685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166624" rIns="816127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New therapeutic strategies from KDIGO and ACR guidelines</a:t>
          </a:r>
        </a:p>
      </dsp:txBody>
      <dsp:txXfrm>
        <a:off x="0" y="2417869"/>
        <a:ext cx="10515600" cy="768599"/>
      </dsp:txXfrm>
    </dsp:sp>
    <dsp:sp modelId="{0B242617-7E75-4A13-BF59-35BD7A0B8E5A}">
      <dsp:nvSpPr>
        <dsp:cNvPr id="0" name=""/>
        <dsp:cNvSpPr/>
      </dsp:nvSpPr>
      <dsp:spPr>
        <a:xfrm>
          <a:off x="525780" y="2149459"/>
          <a:ext cx="7360920" cy="3864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Nephritis treatment </a:t>
          </a:r>
        </a:p>
      </dsp:txBody>
      <dsp:txXfrm>
        <a:off x="544647" y="2168326"/>
        <a:ext cx="7323186" cy="348756"/>
      </dsp:txXfrm>
    </dsp:sp>
    <dsp:sp modelId="{15AC3FBC-5248-407F-A1D3-D77A6BC7C7E7}">
      <dsp:nvSpPr>
        <dsp:cNvPr id="0" name=""/>
        <dsp:cNvSpPr/>
      </dsp:nvSpPr>
      <dsp:spPr>
        <a:xfrm>
          <a:off x="0" y="3492557"/>
          <a:ext cx="10515600" cy="123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166624" rIns="816127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Thrombotic microangiopathy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Chronic kidney disease</a:t>
          </a:r>
        </a:p>
      </dsp:txBody>
      <dsp:txXfrm>
        <a:off x="0" y="3492557"/>
        <a:ext cx="10515600" cy="1234800"/>
      </dsp:txXfrm>
    </dsp:sp>
    <dsp:sp modelId="{96F3D751-5E18-4833-8267-06273ED56045}">
      <dsp:nvSpPr>
        <dsp:cNvPr id="0" name=""/>
        <dsp:cNvSpPr/>
      </dsp:nvSpPr>
      <dsp:spPr>
        <a:xfrm>
          <a:off x="525780" y="3229669"/>
          <a:ext cx="7360920" cy="3809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Managing co-existent disease</a:t>
          </a:r>
        </a:p>
      </dsp:txBody>
      <dsp:txXfrm>
        <a:off x="544377" y="3248266"/>
        <a:ext cx="7323726" cy="3437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CCF5F0-EA83-4E5A-B5E0-FB229C87FBF1}">
      <dsp:nvSpPr>
        <dsp:cNvPr id="0" name=""/>
        <dsp:cNvSpPr/>
      </dsp:nvSpPr>
      <dsp:spPr>
        <a:xfrm>
          <a:off x="0" y="1200090"/>
          <a:ext cx="6900512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EF2287-0812-4CF5-9A5B-78B125805B43}">
      <dsp:nvSpPr>
        <dsp:cNvPr id="0" name=""/>
        <dsp:cNvSpPr/>
      </dsp:nvSpPr>
      <dsp:spPr>
        <a:xfrm>
          <a:off x="345025" y="742530"/>
          <a:ext cx="4830358" cy="9151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Management implications</a:t>
          </a:r>
        </a:p>
      </dsp:txBody>
      <dsp:txXfrm>
        <a:off x="389697" y="787202"/>
        <a:ext cx="4741014" cy="825776"/>
      </dsp:txXfrm>
    </dsp:sp>
    <dsp:sp modelId="{5695CF8E-3BDC-4B0D-8E71-916B1FB808C8}">
      <dsp:nvSpPr>
        <dsp:cNvPr id="0" name=""/>
        <dsp:cNvSpPr/>
      </dsp:nvSpPr>
      <dsp:spPr>
        <a:xfrm>
          <a:off x="0" y="2606250"/>
          <a:ext cx="6900512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F79D62-C5EE-4AE7-B562-B952BAEEA945}">
      <dsp:nvSpPr>
        <dsp:cNvPr id="0" name=""/>
        <dsp:cNvSpPr/>
      </dsp:nvSpPr>
      <dsp:spPr>
        <a:xfrm>
          <a:off x="345025" y="2148690"/>
          <a:ext cx="4830358" cy="91512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Prognostic value</a:t>
          </a:r>
        </a:p>
      </dsp:txBody>
      <dsp:txXfrm>
        <a:off x="389697" y="2193362"/>
        <a:ext cx="4741014" cy="825776"/>
      </dsp:txXfrm>
    </dsp:sp>
    <dsp:sp modelId="{AC80E572-17FC-444D-872D-BA2C16F2B43C}">
      <dsp:nvSpPr>
        <dsp:cNvPr id="0" name=""/>
        <dsp:cNvSpPr/>
      </dsp:nvSpPr>
      <dsp:spPr>
        <a:xfrm>
          <a:off x="0" y="4012410"/>
          <a:ext cx="6900512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33E75-5755-47C8-89F8-8C3E1A0CFC56}">
      <dsp:nvSpPr>
        <dsp:cNvPr id="0" name=""/>
        <dsp:cNvSpPr/>
      </dsp:nvSpPr>
      <dsp:spPr>
        <a:xfrm>
          <a:off x="345025" y="3554850"/>
          <a:ext cx="4830358" cy="9151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Interobserver concordance</a:t>
          </a:r>
        </a:p>
      </dsp:txBody>
      <dsp:txXfrm>
        <a:off x="389697" y="3599522"/>
        <a:ext cx="4741014" cy="825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B9FF8-8377-4A8B-B2C5-93646E9D61B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D69E3-1E41-4B38-9491-F765C751D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25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EFE758-CC51-4767-B243-483DC271F6FE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2105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938" rIns="0" bIns="0"/>
          <a:lstStyle/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en-US" sz="900" b="1" dirty="0">
                <a:latin typeface="Arial" panose="020B0604020202020204" pitchFamily="34" charset="0"/>
                <a:ea typeface="Baekmuk Gulim" charset="0"/>
                <a:cs typeface="Baekmuk Gulim" charset="0"/>
              </a:rPr>
              <a:t>Drawings depicting the ultrastructural features of a single glomerular capillary affected by lupus glomerulonephritis: class I with mesangial immune deposits (black) but no mesangial cell (red) </a:t>
            </a:r>
            <a:r>
              <a:rPr lang="en-US" altLang="en-US" sz="900" b="1" dirty="0" err="1">
                <a:latin typeface="Arial" panose="020B0604020202020204" pitchFamily="34" charset="0"/>
                <a:ea typeface="Baekmuk Gulim" charset="0"/>
                <a:cs typeface="Baekmuk Gulim" charset="0"/>
              </a:rPr>
              <a:t>hypercellularity</a:t>
            </a:r>
            <a:r>
              <a:rPr lang="en-US" altLang="en-US" sz="900" b="1" dirty="0">
                <a:latin typeface="Arial" panose="020B0604020202020204" pitchFamily="34" charset="0"/>
                <a:ea typeface="Baekmuk Gulim" charset="0"/>
                <a:cs typeface="Baekmuk Gulim" charset="0"/>
              </a:rPr>
              <a:t> or influx of leukocytes; class II with mesangial immune deposits and mesangial cell </a:t>
            </a:r>
            <a:r>
              <a:rPr lang="en-US" altLang="en-US" sz="900" b="1" dirty="0" err="1">
                <a:latin typeface="Arial" panose="020B0604020202020204" pitchFamily="34" charset="0"/>
                <a:ea typeface="Baekmuk Gulim" charset="0"/>
                <a:cs typeface="Baekmuk Gulim" charset="0"/>
              </a:rPr>
              <a:t>hypercellularity</a:t>
            </a:r>
            <a:r>
              <a:rPr lang="en-US" altLang="en-US" sz="900" b="1" dirty="0">
                <a:latin typeface="Arial" panose="020B0604020202020204" pitchFamily="34" charset="0"/>
                <a:ea typeface="Baekmuk Gulim" charset="0"/>
                <a:cs typeface="Baekmuk Gulim" charset="0"/>
              </a:rPr>
              <a:t> but no influx of leukocytes; class III/IV (upper right) with mesangial and capillary influx of leukocytes; class III/IV (lower right) with </a:t>
            </a:r>
            <a:r>
              <a:rPr lang="en-US" altLang="en-US" sz="900" b="1" dirty="0" err="1">
                <a:latin typeface="Arial" panose="020B0604020202020204" pitchFamily="34" charset="0"/>
                <a:ea typeface="Baekmuk Gulim" charset="0"/>
                <a:cs typeface="Baekmuk Gulim" charset="0"/>
              </a:rPr>
              <a:t>subendothelial</a:t>
            </a:r>
            <a:r>
              <a:rPr lang="en-US" altLang="en-US" sz="900" b="1" dirty="0">
                <a:latin typeface="Arial" panose="020B0604020202020204" pitchFamily="34" charset="0"/>
                <a:ea typeface="Baekmuk Gulim" charset="0"/>
                <a:cs typeface="Baekmuk Gulim" charset="0"/>
              </a:rPr>
              <a:t> capillary wall immune deposits that can be seen by LM and mesangial but no capillary influx of leukocytes (dark green neutrophils and light green monocytes/macrophages); class III/IV + V with an influx of leukocytes and numerous </a:t>
            </a:r>
            <a:r>
              <a:rPr lang="en-US" altLang="en-US" sz="900" b="1" dirty="0" err="1">
                <a:latin typeface="Arial" panose="020B0604020202020204" pitchFamily="34" charset="0"/>
                <a:ea typeface="Baekmuk Gulim" charset="0"/>
                <a:cs typeface="Baekmuk Gulim" charset="0"/>
              </a:rPr>
              <a:t>subepithelial</a:t>
            </a:r>
            <a:r>
              <a:rPr lang="en-US" altLang="en-US" sz="900" b="1" dirty="0">
                <a:latin typeface="Arial" panose="020B0604020202020204" pitchFamily="34" charset="0"/>
                <a:ea typeface="Baekmuk Gulim" charset="0"/>
                <a:cs typeface="Baekmuk Gulim" charset="0"/>
              </a:rPr>
              <a:t> immune deposits in addition to </a:t>
            </a:r>
            <a:r>
              <a:rPr lang="en-US" altLang="en-US" sz="900" b="1" dirty="0" err="1">
                <a:latin typeface="Arial" panose="020B0604020202020204" pitchFamily="34" charset="0"/>
                <a:ea typeface="Baekmuk Gulim" charset="0"/>
                <a:cs typeface="Baekmuk Gulim" charset="0"/>
              </a:rPr>
              <a:t>subendothelial</a:t>
            </a:r>
            <a:r>
              <a:rPr lang="en-US" altLang="en-US" sz="900" b="1" dirty="0">
                <a:latin typeface="Arial" panose="020B0604020202020204" pitchFamily="34" charset="0"/>
                <a:ea typeface="Baekmuk Gulim" charset="0"/>
                <a:cs typeface="Baekmuk Gulim" charset="0"/>
              </a:rPr>
              <a:t> deposits; and class V with numerous </a:t>
            </a:r>
            <a:r>
              <a:rPr lang="en-US" altLang="en-US" sz="900" b="1" dirty="0" err="1">
                <a:latin typeface="Arial" panose="020B0604020202020204" pitchFamily="34" charset="0"/>
                <a:ea typeface="Baekmuk Gulim" charset="0"/>
                <a:cs typeface="Baekmuk Gulim" charset="0"/>
              </a:rPr>
              <a:t>subepithelial</a:t>
            </a:r>
            <a:r>
              <a:rPr lang="en-US" altLang="en-US" sz="900" b="1" dirty="0">
                <a:latin typeface="Arial" panose="020B0604020202020204" pitchFamily="34" charset="0"/>
                <a:ea typeface="Baekmuk Gulim" charset="0"/>
                <a:cs typeface="Baekmuk Gulim" charset="0"/>
              </a:rPr>
              <a:t> immune deposits but no influx of leukocytes (podocyte = outer green cell, endothelial cell = yellow cell, mesangial cell = red cell, neutrophil = green cell with segmented nucleus, monocyte/macrophage = light green cell)</a:t>
            </a:r>
            <a:r>
              <a:rPr lang="en-US" altLang="en-US" sz="900" dirty="0">
                <a:latin typeface="Arial" panose="020B0604020202020204" pitchFamily="34" charset="0"/>
                <a:ea typeface="Baekmuk Gulim" charset="0"/>
                <a:cs typeface="Baekmuk Gulim" charset="0"/>
              </a:rPr>
              <a:t>. LM, light microscopy.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altLang="en-US" sz="2000" dirty="0">
              <a:latin typeface="Arial" panose="020B0604020202020204" pitchFamily="34" charset="0"/>
              <a:ea typeface="Baekmuk Gulim" charset="0"/>
              <a:cs typeface="Baekmuk Gulim" charset="0"/>
            </a:endParaRP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altLang="en-US" sz="2000" dirty="0">
              <a:latin typeface="Arial" panose="020B0604020202020204" pitchFamily="34" charset="0"/>
              <a:ea typeface="Baekmuk Gulim" charset="0"/>
              <a:cs typeface="Baekmuk Gulim" charset="0"/>
            </a:endParaRP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altLang="en-US" sz="900" dirty="0">
              <a:latin typeface="Arial" panose="020B0604020202020204" pitchFamily="34" charset="0"/>
              <a:ea typeface="Baekmuk Gulim" charset="0"/>
              <a:cs typeface="Baekmuk Guli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859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F730-B891-43CF-ABA2-A204B8E1131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04232-67E4-49E6-B472-1E93B1E16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47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F730-B891-43CF-ABA2-A204B8E1131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04232-67E4-49E6-B472-1E93B1E16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53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F730-B891-43CF-ABA2-A204B8E1131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04232-67E4-49E6-B472-1E93B1E16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93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59" cy="1143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641" y="1604329"/>
            <a:ext cx="10968959" cy="2193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641" y="3935934"/>
            <a:ext cx="10968959" cy="219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65E9B0-7DA8-466E-963D-86F25D5E43B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48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F730-B891-43CF-ABA2-A204B8E1131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04232-67E4-49E6-B472-1E93B1E16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61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F730-B891-43CF-ABA2-A204B8E1131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04232-67E4-49E6-B472-1E93B1E16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75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F730-B891-43CF-ABA2-A204B8E1131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04232-67E4-49E6-B472-1E93B1E16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76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F730-B891-43CF-ABA2-A204B8E1131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04232-67E4-49E6-B472-1E93B1E16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79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F730-B891-43CF-ABA2-A204B8E1131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04232-67E4-49E6-B472-1E93B1E16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89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F730-B891-43CF-ABA2-A204B8E1131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04232-67E4-49E6-B472-1E93B1E16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75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F730-B891-43CF-ABA2-A204B8E1131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04232-67E4-49E6-B472-1E93B1E16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29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F730-B891-43CF-ABA2-A204B8E1131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04232-67E4-49E6-B472-1E93B1E16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17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2F730-B891-43CF-ABA2-A204B8E1131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04232-67E4-49E6-B472-1E93B1E16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4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Lupus Nephritis: A Nephrologist’s Perspective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Rupali Avasare, MD</a:t>
            </a:r>
          </a:p>
          <a:p>
            <a:r>
              <a:rPr lang="en-US" dirty="0"/>
              <a:t>Associate Professor of Medicine</a:t>
            </a:r>
          </a:p>
          <a:p>
            <a:r>
              <a:rPr lang="en-US" dirty="0"/>
              <a:t>Division of Nephrology and Hypertension</a:t>
            </a:r>
          </a:p>
          <a:p>
            <a:r>
              <a:rPr lang="en-US" dirty="0"/>
              <a:t>Oregon Health &amp; Sciences University</a:t>
            </a:r>
          </a:p>
        </p:txBody>
      </p:sp>
    </p:spTree>
    <p:extLst>
      <p:ext uri="{BB962C8B-B14F-4D97-AF65-F5344CB8AC3E}">
        <p14:creationId xmlns:p14="http://schemas.microsoft.com/office/powerpoint/2010/main" val="3394830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and Chronicity Scoring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069" t="9286" r="24750" b="51500"/>
          <a:stretch/>
        </p:blipFill>
        <p:spPr>
          <a:xfrm>
            <a:off x="759279" y="1609045"/>
            <a:ext cx="10364908" cy="50385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17778" y="6488668"/>
            <a:ext cx="4374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Bajema</a:t>
            </a:r>
            <a:r>
              <a:rPr lang="en-US" dirty="0"/>
              <a:t> et al. Kidney International April 2018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2343149"/>
            <a:ext cx="2158093" cy="2530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8199" y="4465863"/>
            <a:ext cx="2288721" cy="2340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68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DB93CB4-26AF-D27E-F510-9A7FDDDD1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findings, not reported in the score (but are important):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568F78-F9C7-3358-04C2-FFDE4968F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4176"/>
          <a:stretch/>
        </p:blipFill>
        <p:spPr>
          <a:xfrm>
            <a:off x="105878" y="2535779"/>
            <a:ext cx="12012327" cy="223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17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5" name="Explosion 1 4"/>
          <p:cNvSpPr/>
          <p:nvPr/>
        </p:nvSpPr>
        <p:spPr>
          <a:xfrm>
            <a:off x="3215729" y="1764407"/>
            <a:ext cx="5760846" cy="231031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Renal Biopsy</a:t>
            </a:r>
          </a:p>
        </p:txBody>
      </p:sp>
    </p:spTree>
    <p:extLst>
      <p:ext uri="{BB962C8B-B14F-4D97-AF65-F5344CB8AC3E}">
        <p14:creationId xmlns:p14="http://schemas.microsoft.com/office/powerpoint/2010/main" val="1730932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Biopsy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913774" y="1518557"/>
            <a:ext cx="10363826" cy="520609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b="1" dirty="0"/>
              <a:t>Initial/diagnostic biopsy: </a:t>
            </a:r>
          </a:p>
          <a:p>
            <a:pPr lvl="1"/>
            <a:r>
              <a:rPr lang="en-US" sz="3600" dirty="0">
                <a:solidFill>
                  <a:srgbClr val="FF0000"/>
                </a:solidFill>
              </a:rPr>
              <a:t>proteinuria &gt; 500 mg/day </a:t>
            </a:r>
            <a:r>
              <a:rPr lang="en-US" sz="3600" dirty="0"/>
              <a:t>and/or renal insufficiency without clear non-lupus cause, active urine sediment</a:t>
            </a:r>
          </a:p>
          <a:p>
            <a:r>
              <a:rPr lang="en-US" sz="3600" b="1" dirty="0"/>
              <a:t>Subsequent biopsy:</a:t>
            </a:r>
          </a:p>
          <a:p>
            <a:pPr lvl="1"/>
            <a:r>
              <a:rPr lang="en-US" sz="3600" dirty="0"/>
              <a:t>protocol biopsies</a:t>
            </a:r>
          </a:p>
          <a:p>
            <a:pPr lvl="1"/>
            <a:r>
              <a:rPr lang="en-US" sz="3600" dirty="0"/>
              <a:t>For-cause biopsy</a:t>
            </a:r>
          </a:p>
          <a:p>
            <a:pPr lvl="2"/>
            <a:r>
              <a:rPr lang="en-US" sz="3600" dirty="0"/>
              <a:t>Biopsy during flare</a:t>
            </a:r>
          </a:p>
          <a:p>
            <a:pPr lvl="2"/>
            <a:r>
              <a:rPr lang="en-US" sz="3600" dirty="0"/>
              <a:t>Biopsy non-responders</a:t>
            </a:r>
          </a:p>
        </p:txBody>
      </p:sp>
    </p:spTree>
    <p:extLst>
      <p:ext uri="{BB962C8B-B14F-4D97-AF65-F5344CB8AC3E}">
        <p14:creationId xmlns:p14="http://schemas.microsoft.com/office/powerpoint/2010/main" val="3636889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250" y="0"/>
            <a:ext cx="10364451" cy="1596177"/>
          </a:xfrm>
        </p:spPr>
        <p:txBody>
          <a:bodyPr/>
          <a:lstStyle/>
          <a:p>
            <a:r>
              <a:rPr lang="en-US" dirty="0"/>
              <a:t>Reasons for diagnostic biopsy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913774" y="1293963"/>
            <a:ext cx="10363826" cy="513541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sz="3800" b="1" dirty="0"/>
              <a:t>Not all lupus nephritis is treated with immunomodulatory therapy</a:t>
            </a:r>
            <a:endParaRPr lang="en-US" sz="3800" dirty="0"/>
          </a:p>
          <a:p>
            <a:pPr lvl="1"/>
            <a:r>
              <a:rPr lang="en-US" dirty="0"/>
              <a:t>Class II LN: conservative anti-</a:t>
            </a:r>
            <a:r>
              <a:rPr lang="en-US" dirty="0" err="1"/>
              <a:t>proteinuric</a:t>
            </a:r>
            <a:r>
              <a:rPr lang="en-US" dirty="0"/>
              <a:t> therapy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Class V LN: conservative anti-</a:t>
            </a:r>
            <a:r>
              <a:rPr lang="en-US" dirty="0" err="1"/>
              <a:t>proteinuric</a:t>
            </a:r>
            <a:r>
              <a:rPr lang="en-US" dirty="0"/>
              <a:t> therapy for </a:t>
            </a:r>
            <a:r>
              <a:rPr lang="en-US" dirty="0" err="1"/>
              <a:t>subnephrotic</a:t>
            </a:r>
            <a:r>
              <a:rPr lang="en-US" dirty="0"/>
              <a:t>-range proteinuria (KDIGO 2024)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sz="3800" b="1" dirty="0"/>
              <a:t>Poor correlation of lab parameters (hematuria, degree of proteinuria) to lupus class</a:t>
            </a:r>
          </a:p>
          <a:p>
            <a:endParaRPr lang="en-US" b="1" dirty="0"/>
          </a:p>
          <a:p>
            <a:r>
              <a:rPr lang="en-US" sz="3800" b="1" dirty="0"/>
              <a:t>Other diseases </a:t>
            </a:r>
          </a:p>
          <a:p>
            <a:pPr lvl="1"/>
            <a:r>
              <a:rPr lang="en-US" dirty="0"/>
              <a:t>Thrombotic </a:t>
            </a:r>
            <a:r>
              <a:rPr lang="en-US" dirty="0" err="1"/>
              <a:t>microangiopathy</a:t>
            </a:r>
            <a:r>
              <a:rPr lang="en-US" dirty="0"/>
              <a:t> (TMA) – </a:t>
            </a:r>
            <a:r>
              <a:rPr lang="en-US" b="1" dirty="0">
                <a:solidFill>
                  <a:srgbClr val="FF0000"/>
                </a:solidFill>
              </a:rPr>
              <a:t>15 - 30% of biopsies</a:t>
            </a:r>
          </a:p>
          <a:p>
            <a:pPr lvl="1"/>
            <a:r>
              <a:rPr lang="en-US" dirty="0"/>
              <a:t>Lupus </a:t>
            </a:r>
            <a:r>
              <a:rPr lang="en-US" dirty="0" err="1"/>
              <a:t>podocytopathy</a:t>
            </a:r>
            <a:endParaRPr lang="en-US" dirty="0"/>
          </a:p>
          <a:p>
            <a:pPr lvl="1"/>
            <a:r>
              <a:rPr lang="en-US" dirty="0" err="1"/>
              <a:t>Insterstitial</a:t>
            </a:r>
            <a:r>
              <a:rPr lang="en-US" dirty="0"/>
              <a:t> lupus nephritis</a:t>
            </a:r>
          </a:p>
          <a:p>
            <a:pPr lvl="1"/>
            <a:r>
              <a:rPr lang="en-US" dirty="0"/>
              <a:t>Non-lupus GN (ex: IgA) – </a:t>
            </a:r>
            <a:r>
              <a:rPr lang="en-US" b="1" dirty="0">
                <a:solidFill>
                  <a:srgbClr val="FF0000"/>
                </a:solidFill>
              </a:rPr>
              <a:t>5%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453223" y="6140834"/>
            <a:ext cx="483767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Zhao et al. Arthritis Res </a:t>
            </a:r>
            <a:r>
              <a:rPr lang="en-US" sz="1050" dirty="0" err="1"/>
              <a:t>ther</a:t>
            </a:r>
            <a:r>
              <a:rPr lang="en-US" sz="1050" dirty="0"/>
              <a:t> 15: R12, 2013</a:t>
            </a:r>
          </a:p>
          <a:p>
            <a:r>
              <a:rPr lang="en-US" sz="1050" dirty="0"/>
              <a:t>Truong et al. </a:t>
            </a:r>
            <a:r>
              <a:rPr lang="en-US" sz="1050" i="1" dirty="0"/>
              <a:t>Hum </a:t>
            </a:r>
            <a:r>
              <a:rPr lang="en-US" sz="1050" i="1" dirty="0" err="1"/>
              <a:t>Pathol</a:t>
            </a:r>
            <a:r>
              <a:rPr lang="en-US" sz="1050" i="1" dirty="0"/>
              <a:t>. 2001 Oct; 32(10):1125-35.</a:t>
            </a:r>
            <a:endParaRPr lang="en-US" sz="1050" dirty="0"/>
          </a:p>
          <a:p>
            <a:r>
              <a:rPr lang="en-US" sz="1050" dirty="0"/>
              <a:t>KDIGO Glomerulonephritis Guidelines, 2024</a:t>
            </a:r>
          </a:p>
        </p:txBody>
      </p:sp>
    </p:spTree>
    <p:extLst>
      <p:ext uri="{BB962C8B-B14F-4D97-AF65-F5344CB8AC3E}">
        <p14:creationId xmlns:p14="http://schemas.microsoft.com/office/powerpoint/2010/main" val="376073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944" y="71211"/>
            <a:ext cx="10515600" cy="1325563"/>
          </a:xfrm>
        </p:spPr>
        <p:txBody>
          <a:bodyPr/>
          <a:lstStyle/>
          <a:p>
            <a:r>
              <a:rPr lang="en-US" dirty="0"/>
              <a:t>Reasons for subsequent biopsy: Lupus Evolves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793718" y="1159328"/>
            <a:ext cx="10363826" cy="4376057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b="1" dirty="0"/>
          </a:p>
          <a:p>
            <a:r>
              <a:rPr lang="en-US" sz="4000" dirty="0"/>
              <a:t>Transition from proliferative LN to non-proliferative: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25%</a:t>
            </a:r>
          </a:p>
          <a:p>
            <a:pPr marL="457200" lvl="1" indent="0">
              <a:buNone/>
            </a:pP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dirty="0"/>
              <a:t>Transition from non-proliferative to proliferative: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58%</a:t>
            </a:r>
          </a:p>
          <a:p>
            <a:pPr marL="457200" lvl="1" indent="0">
              <a:buNone/>
            </a:pP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dirty="0"/>
              <a:t>in one series of pts with repeat biopsy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was altered in 87% </a:t>
            </a:r>
            <a:r>
              <a:rPr lang="en-US" sz="4000" dirty="0"/>
              <a:t>of cases</a:t>
            </a:r>
          </a:p>
          <a:p>
            <a:pPr marL="457200" lvl="1" indent="0">
              <a:buNone/>
            </a:pPr>
            <a:endParaRPr lang="en-US" b="1" dirty="0"/>
          </a:p>
          <a:p>
            <a:pPr lvl="1"/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156223" y="6540474"/>
            <a:ext cx="60026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Soriano ER et al.</a:t>
            </a:r>
            <a:r>
              <a:rPr lang="en-US" sz="2000" dirty="0"/>
              <a:t> </a:t>
            </a:r>
            <a:r>
              <a:rPr lang="it-IT" sz="2000" dirty="0"/>
              <a:t>Lupus Sci Med. 2014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84396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449" y="0"/>
            <a:ext cx="10364451" cy="1596177"/>
          </a:xfrm>
        </p:spPr>
        <p:txBody>
          <a:bodyPr/>
          <a:lstStyle/>
          <a:p>
            <a:r>
              <a:rPr lang="en-US" dirty="0"/>
              <a:t>Protocol biopsy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981074" y="1348643"/>
            <a:ext cx="10363826" cy="45339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Inflammation</a:t>
            </a:r>
            <a:r>
              <a:rPr lang="en-US" dirty="0"/>
              <a:t> on 6-month post treatment biopsy was </a:t>
            </a:r>
            <a:r>
              <a:rPr lang="en-US" u="sng" dirty="0"/>
              <a:t>predictive for doubling of serum creatinine</a:t>
            </a:r>
          </a:p>
          <a:p>
            <a:pPr marL="0" indent="0">
              <a:buNone/>
            </a:pPr>
            <a:endParaRPr lang="en-US" u="sng" dirty="0"/>
          </a:p>
          <a:p>
            <a:r>
              <a:rPr lang="en-US" dirty="0"/>
              <a:t>Presence of </a:t>
            </a:r>
            <a:r>
              <a:rPr lang="en-US" b="1" dirty="0" err="1"/>
              <a:t>subendothelial</a:t>
            </a:r>
            <a:r>
              <a:rPr lang="en-US" b="1" dirty="0"/>
              <a:t> deposits </a:t>
            </a:r>
            <a:r>
              <a:rPr lang="en-US" dirty="0"/>
              <a:t>on 1-year post treatment biopsy was </a:t>
            </a:r>
            <a:r>
              <a:rPr lang="en-US" u="sng" dirty="0"/>
              <a:t>predictive of worse renal outcomes</a:t>
            </a:r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sz="2600" b="1" u="sng" dirty="0">
                <a:solidFill>
                  <a:schemeClr val="accent1">
                    <a:lumMod val="75000"/>
                  </a:schemeClr>
                </a:solidFill>
              </a:rPr>
              <a:t>On the other hand….</a:t>
            </a:r>
          </a:p>
          <a:p>
            <a:r>
              <a:rPr lang="en-US" b="1" dirty="0"/>
              <a:t>Clinical parameters do not correlate with histologic parameters</a:t>
            </a:r>
            <a:r>
              <a:rPr lang="en-US" dirty="0"/>
              <a:t>. repeat renal biopsies showed </a:t>
            </a:r>
            <a:r>
              <a:rPr lang="en-US" b="1" dirty="0">
                <a:solidFill>
                  <a:srgbClr val="FF0000"/>
                </a:solidFill>
              </a:rPr>
              <a:t>active lesions in 30% of patients with complete clinical remission </a:t>
            </a:r>
            <a:r>
              <a:rPr lang="en-US" dirty="0"/>
              <a:t>and 60% of patients with partial clinical remission, the </a:t>
            </a:r>
            <a:r>
              <a:rPr lang="en-US" dirty="0">
                <a:solidFill>
                  <a:srgbClr val="FF0000"/>
                </a:solidFill>
              </a:rPr>
              <a:t>histological changes were not predictive of renal outcome </a:t>
            </a:r>
            <a:r>
              <a:rPr lang="en-US" dirty="0"/>
              <a:t>at 10 years of follow-up.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7617" y="6263093"/>
            <a:ext cx="654367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Hill GS, </a:t>
            </a:r>
            <a:r>
              <a:rPr lang="en-US" sz="1050" dirty="0" err="1"/>
              <a:t>Nochy</a:t>
            </a:r>
            <a:r>
              <a:rPr lang="en-US" sz="1050" dirty="0"/>
              <a:t> D, et al.  Kidney international. 2001;59(1):304–316.</a:t>
            </a:r>
          </a:p>
          <a:p>
            <a:r>
              <a:rPr lang="en-US" sz="1050" dirty="0" err="1"/>
              <a:t>Askenazi</a:t>
            </a:r>
            <a:r>
              <a:rPr lang="en-US" sz="1050" dirty="0"/>
              <a:t> D, Kamdar A, et al. </a:t>
            </a:r>
            <a:r>
              <a:rPr lang="en-US" sz="1050" dirty="0" err="1"/>
              <a:t>Pediatr</a:t>
            </a:r>
            <a:r>
              <a:rPr lang="en-US" sz="1050" dirty="0"/>
              <a:t> Nephrol. 2007;22:981–986.</a:t>
            </a:r>
          </a:p>
          <a:p>
            <a:r>
              <a:rPr lang="en-US" sz="1050" dirty="0" err="1"/>
              <a:t>Malvar</a:t>
            </a:r>
            <a:r>
              <a:rPr lang="en-US" sz="1050" dirty="0"/>
              <a:t> A, </a:t>
            </a:r>
            <a:r>
              <a:rPr lang="en-US" sz="1050" dirty="0" err="1"/>
              <a:t>Rovin</a:t>
            </a:r>
            <a:r>
              <a:rPr lang="en-US" sz="1050" dirty="0"/>
              <a:t> B et al. NDT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432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607" t="26190" r="17024" b="12223"/>
          <a:stretch/>
        </p:blipFill>
        <p:spPr>
          <a:xfrm>
            <a:off x="1398500" y="0"/>
            <a:ext cx="9394373" cy="6335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5686" y="6584669"/>
            <a:ext cx="6543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Rovin</a:t>
            </a:r>
            <a:r>
              <a:rPr lang="en-US" dirty="0"/>
              <a:t> B et al. Rheum Dis </a:t>
            </a:r>
            <a:r>
              <a:rPr lang="en-US" dirty="0" err="1"/>
              <a:t>Clin</a:t>
            </a:r>
            <a:r>
              <a:rPr lang="en-US" dirty="0"/>
              <a:t> North Am. 2014 Aug; 40(3): 537–ix.</a:t>
            </a:r>
          </a:p>
        </p:txBody>
      </p:sp>
    </p:spTree>
    <p:extLst>
      <p:ext uri="{BB962C8B-B14F-4D97-AF65-F5344CB8AC3E}">
        <p14:creationId xmlns:p14="http://schemas.microsoft.com/office/powerpoint/2010/main" val="4143409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xplosion 1 4"/>
          <p:cNvSpPr/>
          <p:nvPr/>
        </p:nvSpPr>
        <p:spPr>
          <a:xfrm>
            <a:off x="1133475" y="766851"/>
            <a:ext cx="9772650" cy="503872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Treatment of Lupus Nephritis</a:t>
            </a:r>
          </a:p>
        </p:txBody>
      </p:sp>
    </p:spTree>
    <p:extLst>
      <p:ext uri="{BB962C8B-B14F-4D97-AF65-F5344CB8AC3E}">
        <p14:creationId xmlns:p14="http://schemas.microsoft.com/office/powerpoint/2010/main" val="3685256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364" y="234496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Induction Phase Therapy for Class III or IV LN </a:t>
            </a:r>
            <a:r>
              <a:rPr lang="en-US" b="1" dirty="0">
                <a:solidFill>
                  <a:srgbClr val="FF0000"/>
                </a:solidFill>
              </a:rPr>
              <a:t>(OLD)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71550" y="1387929"/>
            <a:ext cx="10706100" cy="547007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Multiple options</a:t>
            </a:r>
          </a:p>
          <a:p>
            <a:pPr lvl="1"/>
            <a:r>
              <a:rPr lang="en-US" dirty="0"/>
              <a:t>Standard, NIH protocol IV CTX     </a:t>
            </a:r>
          </a:p>
          <a:p>
            <a:pPr lvl="2"/>
            <a:r>
              <a:rPr lang="en-US" dirty="0"/>
              <a:t>0.75-1.0 g/m</a:t>
            </a:r>
            <a:r>
              <a:rPr lang="en-US" baseline="30000" dirty="0"/>
              <a:t>2</a:t>
            </a:r>
            <a:r>
              <a:rPr lang="en-US" dirty="0"/>
              <a:t> IV q4 weeks for 6 doses</a:t>
            </a:r>
          </a:p>
          <a:p>
            <a:pPr lvl="1"/>
            <a:r>
              <a:rPr lang="en-US" dirty="0" err="1"/>
              <a:t>Eurolupus</a:t>
            </a:r>
            <a:r>
              <a:rPr lang="en-US" dirty="0"/>
              <a:t> IV CTX</a:t>
            </a:r>
          </a:p>
          <a:p>
            <a:pPr lvl="2"/>
            <a:r>
              <a:rPr lang="en-US" dirty="0"/>
              <a:t>500 mg IV q2 weeks for 6 doses</a:t>
            </a:r>
          </a:p>
          <a:p>
            <a:pPr lvl="1"/>
            <a:r>
              <a:rPr lang="en-US" dirty="0"/>
              <a:t>MMF</a:t>
            </a:r>
          </a:p>
          <a:p>
            <a:pPr lvl="2"/>
            <a:r>
              <a:rPr lang="en-US" dirty="0"/>
              <a:t>2000-3000 mg/day for 6 months</a:t>
            </a:r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All should be given alongside standard steroid regimen</a:t>
            </a:r>
          </a:p>
          <a:p>
            <a:pPr lvl="1"/>
            <a:r>
              <a:rPr lang="en-US" dirty="0"/>
              <a:t>3 days pulse (7 mg/kg) followed by PO steroids at 1 mg/kg/day (not exceeding 60 mg) for 8 weeks, then taper</a:t>
            </a:r>
          </a:p>
        </p:txBody>
      </p:sp>
    </p:spTree>
    <p:extLst>
      <p:ext uri="{BB962C8B-B14F-4D97-AF65-F5344CB8AC3E}">
        <p14:creationId xmlns:p14="http://schemas.microsoft.com/office/powerpoint/2010/main" val="3268821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85019D7-823B-3626-968A-F00F64A313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1042494"/>
              </p:ext>
            </p:extLst>
          </p:nvPr>
        </p:nvGraphicFramePr>
        <p:xfrm>
          <a:off x="838200" y="1825624"/>
          <a:ext cx="10515600" cy="4782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263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71550" y="1387929"/>
            <a:ext cx="10706100" cy="547007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Multiple options</a:t>
            </a:r>
          </a:p>
          <a:p>
            <a:pPr lvl="1"/>
            <a:r>
              <a:rPr lang="en-US" dirty="0"/>
              <a:t>Standard, NIH protocol IV CTX     		</a:t>
            </a:r>
            <a:r>
              <a:rPr lang="en-US" sz="2000" dirty="0">
                <a:solidFill>
                  <a:srgbClr val="FF0000"/>
                </a:solidFill>
              </a:rPr>
              <a:t>(High dose IVC CRR: 22-24%)</a:t>
            </a:r>
          </a:p>
          <a:p>
            <a:pPr lvl="2"/>
            <a:r>
              <a:rPr lang="en-US" dirty="0"/>
              <a:t>0.75-1.0 g/m</a:t>
            </a:r>
            <a:r>
              <a:rPr lang="en-US" baseline="30000" dirty="0"/>
              <a:t>2</a:t>
            </a:r>
            <a:r>
              <a:rPr lang="en-US" dirty="0"/>
              <a:t> IV q4 weeks for 6 doses	</a:t>
            </a:r>
          </a:p>
          <a:p>
            <a:pPr lvl="1"/>
            <a:r>
              <a:rPr lang="en-US" dirty="0" err="1"/>
              <a:t>Eurolupus</a:t>
            </a:r>
            <a:r>
              <a:rPr lang="en-US" dirty="0"/>
              <a:t> IV CTX				</a:t>
            </a:r>
            <a:r>
              <a:rPr lang="en-US" sz="2000" dirty="0">
                <a:solidFill>
                  <a:srgbClr val="FF0000"/>
                </a:solidFill>
              </a:rPr>
              <a:t>(Low dose IVC CRR: 25%)</a:t>
            </a:r>
          </a:p>
          <a:p>
            <a:pPr lvl="2"/>
            <a:r>
              <a:rPr lang="en-US" dirty="0"/>
              <a:t>500 mg IV q2 weeks for 6 doses</a:t>
            </a:r>
          </a:p>
          <a:p>
            <a:pPr lvl="1"/>
            <a:r>
              <a:rPr lang="en-US" dirty="0"/>
              <a:t>MMF						</a:t>
            </a:r>
            <a:r>
              <a:rPr lang="en-US" sz="2000" dirty="0">
                <a:solidFill>
                  <a:srgbClr val="FF0000"/>
                </a:solidFill>
              </a:rPr>
              <a:t>(MMF CRR= 21%)</a:t>
            </a:r>
          </a:p>
          <a:p>
            <a:pPr lvl="2"/>
            <a:r>
              <a:rPr lang="en-US" dirty="0"/>
              <a:t>2000-3000 mg/day for 6 months			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All should be given alongside standard steroid regimen</a:t>
            </a:r>
          </a:p>
          <a:p>
            <a:pPr lvl="1"/>
            <a:r>
              <a:rPr lang="en-US" dirty="0"/>
              <a:t>3 days pulse (7 mg/kg) followed by PO steroids at 1 mg/kg/day (not exceeding 60 mg) for 8 weeks, then taper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39492" y="6488668"/>
            <a:ext cx="6569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 </a:t>
            </a:r>
            <a:r>
              <a:rPr lang="en-US" dirty="0" err="1"/>
              <a:t>Wofsy</a:t>
            </a:r>
            <a:r>
              <a:rPr lang="en-US" dirty="0"/>
              <a:t>, B Diamond, F </a:t>
            </a:r>
            <a:r>
              <a:rPr lang="en-US" dirty="0" err="1"/>
              <a:t>Houssiau</a:t>
            </a:r>
            <a:r>
              <a:rPr lang="en-US" dirty="0"/>
              <a:t>. Arthritis Rheumatology May 2016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935EC4-530B-9A24-09F5-EA494AAC2B2A}"/>
              </a:ext>
            </a:extLst>
          </p:cNvPr>
          <p:cNvSpPr txBox="1">
            <a:spLocks/>
          </p:cNvSpPr>
          <p:nvPr/>
        </p:nvSpPr>
        <p:spPr>
          <a:xfrm>
            <a:off x="846364" y="2344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</a:rPr>
              <a:t>Induction Phase Therapy for Class III or IV LN </a:t>
            </a:r>
            <a:r>
              <a:rPr lang="en-US" b="1" dirty="0">
                <a:solidFill>
                  <a:srgbClr val="FF0000"/>
                </a:solidFill>
              </a:rPr>
              <a:t>(OLD)</a:t>
            </a:r>
          </a:p>
        </p:txBody>
      </p:sp>
    </p:spTree>
    <p:extLst>
      <p:ext uri="{BB962C8B-B14F-4D97-AF65-F5344CB8AC3E}">
        <p14:creationId xmlns:p14="http://schemas.microsoft.com/office/powerpoint/2010/main" val="3753647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altLang="en-US" dirty="0"/>
              <a:t>Lupus Nephritis: </a:t>
            </a:r>
            <a:r>
              <a:rPr lang="en-US" altLang="en-US" dirty="0" err="1">
                <a:solidFill>
                  <a:srgbClr val="FF0000"/>
                </a:solidFill>
              </a:rPr>
              <a:t>Voclosporin</a:t>
            </a:r>
            <a:r>
              <a:rPr lang="en-US" altLang="en-US" dirty="0">
                <a:solidFill>
                  <a:srgbClr val="FF0000"/>
                </a:solidFill>
              </a:rPr>
              <a:t> (potent CNI); </a:t>
            </a:r>
            <a:r>
              <a:rPr lang="en-US" altLang="en-US" sz="3200" dirty="0">
                <a:solidFill>
                  <a:srgbClr val="FF0000"/>
                </a:solidFill>
              </a:rPr>
              <a:t>Phase 2 Study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1D8132B-294C-4A09-AB11-10B43D17A78A}" type="slidenum">
              <a:rPr lang="en-US" altLang="en-US" smtClean="0">
                <a:solidFill>
                  <a:srgbClr val="4D4D4D"/>
                </a:solidFill>
              </a:rPr>
              <a:pPr/>
              <a:t>21</a:t>
            </a:fld>
            <a:endParaRPr lang="en-US" altLang="en-US">
              <a:solidFill>
                <a:srgbClr val="4D4D4D"/>
              </a:solidFill>
            </a:endParaRPr>
          </a:p>
        </p:txBody>
      </p:sp>
      <p:pic>
        <p:nvPicPr>
          <p:cNvPr id="2662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4000" r="9167" b="11333"/>
          <a:stretch>
            <a:fillRect/>
          </a:stretch>
        </p:blipFill>
        <p:spPr bwMode="auto">
          <a:xfrm>
            <a:off x="811157" y="981777"/>
            <a:ext cx="10277146" cy="587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589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185D0-470B-172F-5BC2-26C2E1227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9457"/>
            <a:ext cx="10515600" cy="5408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RCT, placebo-controlled, Phase 3 trial (Lancet 2021): 27 countries, SLE + LN III, IV and or V on biopsy within 2 years of enrollment. </a:t>
            </a:r>
          </a:p>
          <a:p>
            <a:endParaRPr lang="en-US" dirty="0"/>
          </a:p>
          <a:p>
            <a:r>
              <a:rPr lang="en-US" dirty="0"/>
              <a:t>All received MMF and rapidly tapered low-dose oral steroids</a:t>
            </a:r>
          </a:p>
          <a:p>
            <a:endParaRPr lang="en-US" dirty="0"/>
          </a:p>
          <a:p>
            <a:r>
              <a:rPr lang="en-US" dirty="0"/>
              <a:t>Primary outcome: complete renal response at 52 weeks (UPCR &lt; 0.5mgmg, stable renal function (&lt; 20% decline in eGFR), no rescue meds, and &lt;10mg/day prednisone. </a:t>
            </a:r>
          </a:p>
          <a:p>
            <a:endParaRPr lang="en-US" dirty="0"/>
          </a:p>
          <a:p>
            <a:r>
              <a:rPr lang="en-US" dirty="0"/>
              <a:t>Result: 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73 [41%] of 179 patients in VOCLOSPORIN group </a:t>
            </a:r>
            <a:r>
              <a:rPr lang="en-US" b="0" i="1" dirty="0">
                <a:solidFill>
                  <a:srgbClr val="1F1F1F"/>
                </a:solidFill>
                <a:effectLst/>
                <a:latin typeface="ElsevierGulliver"/>
              </a:rPr>
              <a:t>vs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 40 [23%] of 178 patients; odds ratio 2·65; 95% CI 1·64–4·27; p&lt;0·0001 achieved primary outcome. 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750A95-ABFE-AC14-4D26-E0BC6E4B9AB0}"/>
              </a:ext>
            </a:extLst>
          </p:cNvPr>
          <p:cNvSpPr txBox="1">
            <a:spLocks/>
          </p:cNvSpPr>
          <p:nvPr/>
        </p:nvSpPr>
        <p:spPr>
          <a:xfrm>
            <a:off x="919681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ARORA 1: </a:t>
            </a:r>
            <a:r>
              <a:rPr lang="en-US" altLang="en-US" dirty="0" err="1">
                <a:solidFill>
                  <a:srgbClr val="FF0000"/>
                </a:solidFill>
              </a:rPr>
              <a:t>Voclosporin</a:t>
            </a:r>
            <a:r>
              <a:rPr lang="en-US" altLang="en-US" dirty="0">
                <a:solidFill>
                  <a:srgbClr val="FF0000"/>
                </a:solidFill>
              </a:rPr>
              <a:t> (potent CNI); </a:t>
            </a:r>
            <a:r>
              <a:rPr lang="en-US" altLang="en-US" sz="2800" dirty="0">
                <a:solidFill>
                  <a:srgbClr val="FF0000"/>
                </a:solidFill>
              </a:rPr>
              <a:t>Phase 3 Study </a:t>
            </a:r>
          </a:p>
        </p:txBody>
      </p:sp>
    </p:spTree>
    <p:extLst>
      <p:ext uri="{BB962C8B-B14F-4D97-AF65-F5344CB8AC3E}">
        <p14:creationId xmlns:p14="http://schemas.microsoft.com/office/powerpoint/2010/main" val="173492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3F8BD-D5E2-B7AC-2C00-09C0B919E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5940"/>
            <a:ext cx="10515600" cy="502102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RCT, placebo-controlled, phase 3 (NEJM 2020). 21 countries, active lupus nephritis on biopsy. </a:t>
            </a:r>
          </a:p>
          <a:p>
            <a:endParaRPr lang="en-US" dirty="0"/>
          </a:p>
          <a:p>
            <a:r>
              <a:rPr lang="en-US" dirty="0"/>
              <a:t>Primary outcome: primary efficacy renal response (UPCR &lt; 0.7, stable kidney function (eGFR &lt; 20% rise), no rescue therapy. Secondary end point complete renal response (UPCR &lt; 0.5, eGFR no worse than 10%, no rescue therapy.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All got MMF or CTX/Aza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ighlight>
                  <a:srgbClr val="FFFF00"/>
                </a:highlight>
              </a:rPr>
              <a:t>Primary outcome</a:t>
            </a:r>
            <a:r>
              <a:rPr lang="en-US" dirty="0"/>
              <a:t>: </a:t>
            </a:r>
            <a:r>
              <a:rPr lang="en-US" b="0" i="0" dirty="0">
                <a:effectLst/>
                <a:latin typeface="OTNEJMQuadraat"/>
              </a:rPr>
              <a:t>43% vs. 32%; odds ratio, 1.6; 95% confidence interval [CI], 1.0 to 2.3; P=0.03</a:t>
            </a:r>
          </a:p>
          <a:p>
            <a:pPr marL="0" indent="0">
              <a:buNone/>
            </a:pPr>
            <a:endParaRPr lang="en-US" b="0" i="0" dirty="0">
              <a:effectLst/>
              <a:latin typeface="OTNEJMQuadraat"/>
            </a:endParaRPr>
          </a:p>
          <a:p>
            <a:r>
              <a:rPr lang="en-US" dirty="0">
                <a:highlight>
                  <a:srgbClr val="FFFF00"/>
                </a:highlight>
                <a:latin typeface="OTNEJMQuadraat"/>
              </a:rPr>
              <a:t>Secondary outcome</a:t>
            </a:r>
            <a:r>
              <a:rPr lang="en-US" dirty="0">
                <a:latin typeface="OTNEJMQuadraat"/>
              </a:rPr>
              <a:t>: </a:t>
            </a:r>
            <a:r>
              <a:rPr lang="pl-PL" b="0" i="0" dirty="0">
                <a:effectLst/>
                <a:latin typeface="OTNEJMQuadraat"/>
              </a:rPr>
              <a:t>30% vs. 20%; odds ratio, 1.7; 95% CI, 1.1 to 2.7; P=0.02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9C5CE84-C28E-CD97-AB67-C8DC91A8E6AA}"/>
              </a:ext>
            </a:extLst>
          </p:cNvPr>
          <p:cNvSpPr txBox="1">
            <a:spLocks/>
          </p:cNvSpPr>
          <p:nvPr/>
        </p:nvSpPr>
        <p:spPr>
          <a:xfrm>
            <a:off x="919681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BLISS-LN: </a:t>
            </a:r>
            <a:r>
              <a:rPr lang="en-US" altLang="en-US" dirty="0">
                <a:solidFill>
                  <a:srgbClr val="FF0000"/>
                </a:solidFill>
              </a:rPr>
              <a:t>Belimumab (anti-BAFF)</a:t>
            </a:r>
          </a:p>
        </p:txBody>
      </p:sp>
    </p:spTree>
    <p:extLst>
      <p:ext uri="{BB962C8B-B14F-4D97-AF65-F5344CB8AC3E}">
        <p14:creationId xmlns:p14="http://schemas.microsoft.com/office/powerpoint/2010/main" val="398118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234" t="12794" r="57731" b="21199"/>
          <a:stretch/>
        </p:blipFill>
        <p:spPr>
          <a:xfrm>
            <a:off x="33644" y="0"/>
            <a:ext cx="12171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87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0188E-3891-290A-BF95-E7084AC3B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357F6-6C3F-EC55-5F27-3B63F1483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4236C-CCFA-3A88-C46E-142142677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91" y="0"/>
            <a:ext cx="1137201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AC5792-0E9E-0AE1-6B7F-950DE911376D}"/>
              </a:ext>
            </a:extLst>
          </p:cNvPr>
          <p:cNvSpPr txBox="1"/>
          <p:nvPr/>
        </p:nvSpPr>
        <p:spPr>
          <a:xfrm>
            <a:off x="-65334" y="-10121"/>
            <a:ext cx="60976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1" dirty="0">
                <a:solidFill>
                  <a:srgbClr val="333333"/>
                </a:solidFill>
                <a:effectLst/>
                <a:latin typeface="Helvetica Neue"/>
              </a:rPr>
              <a:t>Mejia-</a:t>
            </a:r>
            <a:r>
              <a:rPr lang="en-US" sz="1400" b="0" i="1" dirty="0" err="1">
                <a:solidFill>
                  <a:srgbClr val="333333"/>
                </a:solidFill>
                <a:effectLst/>
                <a:latin typeface="Helvetica Neue"/>
              </a:rPr>
              <a:t>Vilet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Helvetica Neue"/>
              </a:rPr>
              <a:t>, Juan M. et al. Kidney International, 2022</a:t>
            </a:r>
          </a:p>
        </p:txBody>
      </p:sp>
    </p:spTree>
    <p:extLst>
      <p:ext uri="{BB962C8B-B14F-4D97-AF65-F5344CB8AC3E}">
        <p14:creationId xmlns:p14="http://schemas.microsoft.com/office/powerpoint/2010/main" val="1921362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83CCF-1BCE-1F6D-9EB8-7ACB0DDCB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 out! </a:t>
            </a:r>
            <a:r>
              <a:rPr lang="en-US" dirty="0">
                <a:highlight>
                  <a:srgbClr val="FFFF00"/>
                </a:highlight>
              </a:rPr>
              <a:t>REGENCY</a:t>
            </a:r>
            <a:r>
              <a:rPr lang="en-US" dirty="0"/>
              <a:t>: </a:t>
            </a:r>
            <a:r>
              <a:rPr lang="en-US" dirty="0" err="1"/>
              <a:t>Obinituzumab</a:t>
            </a:r>
            <a:r>
              <a:rPr lang="en-US" dirty="0"/>
              <a:t> for lupus nephritis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0A8E5-6BAE-5851-D8AC-880A23EEA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6B0E47-CA94-E611-1849-3A97C31BE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7941"/>
            <a:ext cx="12192000" cy="414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70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3CE94-E08C-0751-EEAC-C53F6EE3E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A10E9-298C-E7FD-B2C3-20D2343B2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FDAEF2-8692-3525-689E-17D67234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52" y="0"/>
            <a:ext cx="11843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87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8FD852-7CFD-6EE8-7001-A11A4FEC1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472" y="-77003"/>
            <a:ext cx="7651630" cy="772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20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i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Induction Phase 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Therapy for Class III or IV LN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AEC89E-EB11-4F5B-8AB2-CF87A6B752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32" t="45614" r="28710" b="29825"/>
          <a:stretch/>
        </p:blipFill>
        <p:spPr>
          <a:xfrm>
            <a:off x="815482" y="1077174"/>
            <a:ext cx="9756919" cy="47036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20C16E-907E-52DD-F8E0-79FB1E740898}"/>
              </a:ext>
            </a:extLst>
          </p:cNvPr>
          <p:cNvSpPr txBox="1"/>
          <p:nvPr/>
        </p:nvSpPr>
        <p:spPr>
          <a:xfrm>
            <a:off x="815482" y="389419"/>
            <a:ext cx="10605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KDIGO 2024 GN Guidelines</a:t>
            </a:r>
          </a:p>
        </p:txBody>
      </p:sp>
    </p:spTree>
    <p:extLst>
      <p:ext uri="{BB962C8B-B14F-4D97-AF65-F5344CB8AC3E}">
        <p14:creationId xmlns:p14="http://schemas.microsoft.com/office/powerpoint/2010/main" val="1782776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5" name="Explosion 1 4"/>
          <p:cNvSpPr/>
          <p:nvPr/>
        </p:nvSpPr>
        <p:spPr>
          <a:xfrm>
            <a:off x="2412818" y="529389"/>
            <a:ext cx="7539695" cy="354533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ISN/RPS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482762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35A2F-3071-56A1-29F6-824306D84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1793A-9AD1-A3AB-B1FD-394AED01F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i="1" u="sng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Induction </a:t>
            </a: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Therapy for Class III or IV LN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7A2BDE-41E5-80BE-FCA3-2C772C3B2DB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674189" y="-253293"/>
            <a:ext cx="9042077" cy="71112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0BEBF3-4532-E7AD-1BB1-724C37C1874C}"/>
              </a:ext>
            </a:extLst>
          </p:cNvPr>
          <p:cNvSpPr txBox="1"/>
          <p:nvPr/>
        </p:nvSpPr>
        <p:spPr>
          <a:xfrm>
            <a:off x="815482" y="389419"/>
            <a:ext cx="25699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KDIGO 2024 GN Guidelines</a:t>
            </a:r>
          </a:p>
        </p:txBody>
      </p:sp>
    </p:spTree>
    <p:extLst>
      <p:ext uri="{BB962C8B-B14F-4D97-AF65-F5344CB8AC3E}">
        <p14:creationId xmlns:p14="http://schemas.microsoft.com/office/powerpoint/2010/main" val="22601544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4AAD-3DDA-2FB7-6F17-2D1B36981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KDIGO recommended steroid regimen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4DB9C5-77AB-5E7A-9196-FD244A9B41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5704" y="2015054"/>
            <a:ext cx="9440592" cy="3972479"/>
          </a:xfrm>
        </p:spPr>
      </p:pic>
    </p:spTree>
    <p:extLst>
      <p:ext uri="{BB962C8B-B14F-4D97-AF65-F5344CB8AC3E}">
        <p14:creationId xmlns:p14="http://schemas.microsoft.com/office/powerpoint/2010/main" val="27276630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CE931-BA38-A460-BC7B-89F741928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EAD39-DAA0-FF0C-0C37-8AF3632310C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0042" y="806824"/>
            <a:ext cx="2919738" cy="149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KDIGO 2021 GN Guidelines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3B72EF-6E16-5B70-9D03-6593BFE75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4054" y="1876207"/>
            <a:ext cx="12816619" cy="39641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1C631E-DBF5-F0AD-A3B7-124648BD2C36}"/>
              </a:ext>
            </a:extLst>
          </p:cNvPr>
          <p:cNvSpPr txBox="1"/>
          <p:nvPr/>
        </p:nvSpPr>
        <p:spPr>
          <a:xfrm>
            <a:off x="815482" y="389419"/>
            <a:ext cx="10147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KDIGO 2024 GN Guidelines – Many more options for induction therapy</a:t>
            </a:r>
          </a:p>
        </p:txBody>
      </p:sp>
    </p:spTree>
    <p:extLst>
      <p:ext uri="{BB962C8B-B14F-4D97-AF65-F5344CB8AC3E}">
        <p14:creationId xmlns:p14="http://schemas.microsoft.com/office/powerpoint/2010/main" val="2835702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i="1" u="sng" dirty="0">
                <a:solidFill>
                  <a:schemeClr val="accent1">
                    <a:lumMod val="75000"/>
                  </a:schemeClr>
                </a:solidFill>
              </a:rPr>
              <a:t>Maintenance Phase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Therapy for Class III or IV LN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8971" y="2066925"/>
            <a:ext cx="11277600" cy="4724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C3EFF5-8BFF-439D-AA89-3B50B8109706}"/>
              </a:ext>
            </a:extLst>
          </p:cNvPr>
          <p:cNvSpPr txBox="1"/>
          <p:nvPr/>
        </p:nvSpPr>
        <p:spPr>
          <a:xfrm>
            <a:off x="9581949" y="1753095"/>
            <a:ext cx="2569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KDIGO 2024 GN Guidelines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9A4FB7-5780-8F6D-9B70-6869A6A2F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12" y="2537263"/>
            <a:ext cx="12062588" cy="432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34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491F7-1A8F-454F-BA0F-F8F94DDFE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49B34D-E475-48CC-8497-B22681BBCCB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Therapy for Class V LN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E4B44B-10A8-4F52-8218-F13681456EF8}"/>
              </a:ext>
            </a:extLst>
          </p:cNvPr>
          <p:cNvSpPr txBox="1"/>
          <p:nvPr/>
        </p:nvSpPr>
        <p:spPr>
          <a:xfrm>
            <a:off x="10321956" y="6211669"/>
            <a:ext cx="2569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KDIGO 2024 GN Guidelines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693633-E142-2369-B9D5-7423F38BB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F0648C-EA42-0761-2A67-60E38614D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968" y="1690688"/>
            <a:ext cx="8309575" cy="491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27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49E24-5D2B-4E56-BDDA-D00EC618D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renal remission?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B3E415-1847-4C79-95EE-FD35D3F5F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529" t="40996" r="21548" b="30690"/>
          <a:stretch/>
        </p:blipFill>
        <p:spPr>
          <a:xfrm>
            <a:off x="-103172" y="1491916"/>
            <a:ext cx="12396362" cy="449499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0C233C-857A-472D-88B0-0AB24E42A1E4}"/>
              </a:ext>
            </a:extLst>
          </p:cNvPr>
          <p:cNvSpPr txBox="1"/>
          <p:nvPr/>
        </p:nvSpPr>
        <p:spPr>
          <a:xfrm>
            <a:off x="9529011" y="6169709"/>
            <a:ext cx="2569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KDIGO 2021 GN Guidelines</a:t>
            </a:r>
          </a:p>
        </p:txBody>
      </p:sp>
    </p:spTree>
    <p:extLst>
      <p:ext uri="{BB962C8B-B14F-4D97-AF65-F5344CB8AC3E}">
        <p14:creationId xmlns:p14="http://schemas.microsoft.com/office/powerpoint/2010/main" val="1198426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5301BE-BA17-3CA9-8F77-B6B450BB2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Supporting the whole patient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2D4860-27CF-D375-2707-8C87E4DC9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7321" y="-86627"/>
            <a:ext cx="7744751" cy="694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031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1800C-0501-5365-3308-71C622484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KDIGO versus ACR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BAC0E-62B5-634F-1BCB-6C071CF30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Paradigm of induction vs. maintenance therapy</a:t>
            </a:r>
          </a:p>
          <a:p>
            <a:endParaRPr lang="en-US" dirty="0"/>
          </a:p>
          <a:p>
            <a:r>
              <a:rPr lang="en-US" dirty="0"/>
              <a:t>Incorporation of biopsy information into management decisions</a:t>
            </a:r>
          </a:p>
          <a:p>
            <a:endParaRPr lang="en-US" dirty="0"/>
          </a:p>
          <a:p>
            <a:r>
              <a:rPr lang="en-US" dirty="0"/>
              <a:t>Acknowledging some patients do OK with MMF + steroids alone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1528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E7FEF-19F7-3412-4E77-36E34CDF6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 1 4">
            <a:extLst>
              <a:ext uri="{FF2B5EF4-FFF2-40B4-BE49-F238E27FC236}">
                <a16:creationId xmlns:a16="http://schemas.microsoft.com/office/drawing/2014/main" id="{87A3B4DB-EBD0-9547-C377-451A1CDBA460}"/>
              </a:ext>
            </a:extLst>
          </p:cNvPr>
          <p:cNvSpPr/>
          <p:nvPr/>
        </p:nvSpPr>
        <p:spPr>
          <a:xfrm>
            <a:off x="1133475" y="766851"/>
            <a:ext cx="9772650" cy="503872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Lupus Nephritis ++</a:t>
            </a:r>
          </a:p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--TMA</a:t>
            </a:r>
          </a:p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--All chronic disease</a:t>
            </a:r>
          </a:p>
        </p:txBody>
      </p:sp>
    </p:spTree>
    <p:extLst>
      <p:ext uri="{BB962C8B-B14F-4D97-AF65-F5344CB8AC3E}">
        <p14:creationId xmlns:p14="http://schemas.microsoft.com/office/powerpoint/2010/main" val="40131746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7080-AE9E-7FD3-8A65-9BB0F1662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10F6D-F520-81CF-B2F4-D52B4386D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6AE73E-D3A8-73E8-2E40-0AE49BF5A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085" y="0"/>
            <a:ext cx="6749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89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4600"/>
              <a:t>Purpose of classification systems in renal disease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2A150A8-4B0A-C724-CF42-9504DCFA1519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45620834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55074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210C2-4C9F-942C-1A2D-9D09562AC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Kidney biopsy comes back with lupus class III (c) – ALL CHRONIC!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8BB7A-A5DC-392C-9C0C-FBC4FD16D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562" y="2231067"/>
            <a:ext cx="10515600" cy="4351338"/>
          </a:xfrm>
        </p:spPr>
        <p:txBody>
          <a:bodyPr/>
          <a:lstStyle/>
          <a:p>
            <a:r>
              <a:rPr lang="en-US" dirty="0"/>
              <a:t>ACE-I or ARB</a:t>
            </a:r>
          </a:p>
          <a:p>
            <a:r>
              <a:rPr lang="en-US" dirty="0"/>
              <a:t>Sodium-glucose transporter 2 inhibitors (SGLT2i; IE dapagliflozin or empagliflozin)</a:t>
            </a:r>
          </a:p>
          <a:p>
            <a:r>
              <a:rPr lang="en-US" dirty="0"/>
              <a:t>Mineralocorticoid receptor antagonist (IE, spironolactone)</a:t>
            </a:r>
          </a:p>
          <a:p>
            <a:r>
              <a:rPr lang="en-US" dirty="0"/>
              <a:t>Endothelin receptor antagonists (IE, </a:t>
            </a:r>
            <a:r>
              <a:rPr lang="en-US" dirty="0" err="1"/>
              <a:t>sparsentan</a:t>
            </a:r>
            <a:r>
              <a:rPr lang="en-US" dirty="0"/>
              <a:t> or </a:t>
            </a:r>
            <a:r>
              <a:rPr lang="en-US" dirty="0" err="1"/>
              <a:t>atrasentan</a:t>
            </a:r>
            <a:r>
              <a:rPr lang="en-US" dirty="0"/>
              <a:t>)?</a:t>
            </a:r>
          </a:p>
          <a:p>
            <a:r>
              <a:rPr lang="en-US" dirty="0"/>
              <a:t>GLP-1 agonists (IE, </a:t>
            </a:r>
            <a:r>
              <a:rPr lang="en-US" dirty="0" err="1"/>
              <a:t>semaglutide</a:t>
            </a:r>
            <a:r>
              <a:rPr lang="en-US" dirty="0"/>
              <a:t>)?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4848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5545" y="1896177"/>
            <a:ext cx="9124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Questions?</a:t>
            </a:r>
          </a:p>
          <a:p>
            <a:pPr algn="ctr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156404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/>
          <p:cNvSpPr>
            <a:spLocks noChangeArrowheads="1"/>
          </p:cNvSpPr>
          <p:nvPr/>
        </p:nvSpPr>
        <p:spPr bwMode="auto">
          <a:xfrm>
            <a:off x="5653089" y="79375"/>
            <a:ext cx="887079" cy="309958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723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Figure 2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0"/>
            <a:ext cx="7243557" cy="672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03029" y="234354"/>
            <a:ext cx="387803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RED: </a:t>
            </a:r>
            <a:r>
              <a:rPr lang="en-US" sz="2800" dirty="0"/>
              <a:t>Mesangial Cell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C000"/>
                </a:solidFill>
              </a:rPr>
              <a:t>YELLOW</a:t>
            </a:r>
            <a:r>
              <a:rPr lang="en-US" sz="2800" dirty="0">
                <a:solidFill>
                  <a:srgbClr val="FFFF00"/>
                </a:solidFill>
              </a:rPr>
              <a:t>: </a:t>
            </a:r>
            <a:r>
              <a:rPr lang="en-US" sz="2800" dirty="0"/>
              <a:t>Endothelial cell</a:t>
            </a:r>
          </a:p>
          <a:p>
            <a:endParaRPr lang="en-US" sz="2800" dirty="0"/>
          </a:p>
          <a:p>
            <a:r>
              <a:rPr lang="en-US" sz="2800" dirty="0">
                <a:solidFill>
                  <a:schemeClr val="accent6"/>
                </a:solidFill>
              </a:rPr>
              <a:t>GREEN: </a:t>
            </a:r>
            <a:r>
              <a:rPr lang="en-US" sz="2800" dirty="0"/>
              <a:t>Podocyte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66FF33"/>
                </a:solidFill>
              </a:rPr>
              <a:t>Fluorescent GREEN: </a:t>
            </a:r>
            <a:r>
              <a:rPr lang="en-US" sz="2800" dirty="0"/>
              <a:t>Neutrophil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99FFCC"/>
                </a:solidFill>
              </a:rPr>
              <a:t>Light GREEN: </a:t>
            </a:r>
            <a:r>
              <a:rPr lang="en-US" sz="2800" dirty="0"/>
              <a:t>Leukocyte</a:t>
            </a:r>
          </a:p>
          <a:p>
            <a:endParaRPr lang="en-US" sz="2800" dirty="0"/>
          </a:p>
          <a:p>
            <a:r>
              <a:rPr lang="en-US" sz="2800" b="1" dirty="0"/>
              <a:t>BLACK</a:t>
            </a:r>
            <a:r>
              <a:rPr lang="en-US" sz="2800" dirty="0"/>
              <a:t>: Deposits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17778" y="6488668"/>
            <a:ext cx="4374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Bajema</a:t>
            </a:r>
            <a:r>
              <a:rPr lang="en-US" dirty="0"/>
              <a:t> et al. Kidney International April 2018</a:t>
            </a:r>
          </a:p>
        </p:txBody>
      </p:sp>
    </p:spTree>
    <p:extLst>
      <p:ext uri="{BB962C8B-B14F-4D97-AF65-F5344CB8AC3E}">
        <p14:creationId xmlns:p14="http://schemas.microsoft.com/office/powerpoint/2010/main" val="27390028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28" descr="nearly normal loo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7" t="2223" r="10161" b="36275"/>
          <a:stretch>
            <a:fillRect/>
          </a:stretch>
        </p:blipFill>
        <p:spPr bwMode="auto">
          <a:xfrm>
            <a:off x="4552950" y="0"/>
            <a:ext cx="611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Oval 1029"/>
          <p:cNvSpPr>
            <a:spLocks noChangeArrowheads="1"/>
          </p:cNvSpPr>
          <p:nvPr/>
        </p:nvSpPr>
        <p:spPr bwMode="auto">
          <a:xfrm>
            <a:off x="8686800" y="2895600"/>
            <a:ext cx="381000" cy="609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412" name="Oval 1030"/>
          <p:cNvSpPr>
            <a:spLocks noChangeArrowheads="1"/>
          </p:cNvSpPr>
          <p:nvPr/>
        </p:nvSpPr>
        <p:spPr bwMode="auto">
          <a:xfrm>
            <a:off x="8991600" y="3581400"/>
            <a:ext cx="381000" cy="6858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413" name="Oval 1031"/>
          <p:cNvSpPr>
            <a:spLocks noChangeArrowheads="1"/>
          </p:cNvSpPr>
          <p:nvPr/>
        </p:nvSpPr>
        <p:spPr bwMode="auto">
          <a:xfrm>
            <a:off x="8305800" y="1371600"/>
            <a:ext cx="304800" cy="533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414" name="Oval 1032"/>
          <p:cNvSpPr>
            <a:spLocks noChangeArrowheads="1"/>
          </p:cNvSpPr>
          <p:nvPr/>
        </p:nvSpPr>
        <p:spPr bwMode="auto">
          <a:xfrm>
            <a:off x="8458200" y="2133600"/>
            <a:ext cx="381000" cy="609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415" name="Oval 1033"/>
          <p:cNvSpPr>
            <a:spLocks noChangeArrowheads="1"/>
          </p:cNvSpPr>
          <p:nvPr/>
        </p:nvSpPr>
        <p:spPr bwMode="auto">
          <a:xfrm>
            <a:off x="8763000" y="12954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416" name="Oval 1034"/>
          <p:cNvSpPr>
            <a:spLocks noChangeArrowheads="1"/>
          </p:cNvSpPr>
          <p:nvPr/>
        </p:nvSpPr>
        <p:spPr bwMode="auto">
          <a:xfrm>
            <a:off x="7086600" y="76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417" name="Oval 1035"/>
          <p:cNvSpPr>
            <a:spLocks noChangeArrowheads="1"/>
          </p:cNvSpPr>
          <p:nvPr/>
        </p:nvSpPr>
        <p:spPr bwMode="auto">
          <a:xfrm>
            <a:off x="8991600" y="16764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418" name="Oval 1036"/>
          <p:cNvSpPr>
            <a:spLocks noChangeArrowheads="1"/>
          </p:cNvSpPr>
          <p:nvPr/>
        </p:nvSpPr>
        <p:spPr bwMode="auto">
          <a:xfrm>
            <a:off x="7696200" y="228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419" name="Oval 1037"/>
          <p:cNvSpPr>
            <a:spLocks noChangeArrowheads="1"/>
          </p:cNvSpPr>
          <p:nvPr/>
        </p:nvSpPr>
        <p:spPr bwMode="auto">
          <a:xfrm>
            <a:off x="8077200" y="5334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420" name="Oval 1038"/>
          <p:cNvSpPr>
            <a:spLocks noChangeArrowheads="1"/>
          </p:cNvSpPr>
          <p:nvPr/>
        </p:nvSpPr>
        <p:spPr bwMode="auto">
          <a:xfrm>
            <a:off x="8458200" y="9144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421" name="Oval 1040"/>
          <p:cNvSpPr>
            <a:spLocks noChangeArrowheads="1"/>
          </p:cNvSpPr>
          <p:nvPr/>
        </p:nvSpPr>
        <p:spPr bwMode="auto">
          <a:xfrm>
            <a:off x="5867400" y="4343400"/>
            <a:ext cx="762000" cy="457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422" name="Oval 1041"/>
          <p:cNvSpPr>
            <a:spLocks noChangeArrowheads="1"/>
          </p:cNvSpPr>
          <p:nvPr/>
        </p:nvSpPr>
        <p:spPr bwMode="auto">
          <a:xfrm>
            <a:off x="7543800" y="6096000"/>
            <a:ext cx="533400" cy="7620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423" name="Oval 1042"/>
          <p:cNvSpPr>
            <a:spLocks noChangeArrowheads="1"/>
          </p:cNvSpPr>
          <p:nvPr/>
        </p:nvSpPr>
        <p:spPr bwMode="auto">
          <a:xfrm>
            <a:off x="4953000" y="4343400"/>
            <a:ext cx="762000" cy="457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424" name="Oval 1043"/>
          <p:cNvSpPr>
            <a:spLocks noChangeArrowheads="1"/>
          </p:cNvSpPr>
          <p:nvPr/>
        </p:nvSpPr>
        <p:spPr bwMode="auto">
          <a:xfrm>
            <a:off x="7924800" y="5562600"/>
            <a:ext cx="457200" cy="6858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425" name="Text Box 1044"/>
          <p:cNvSpPr txBox="1">
            <a:spLocks noChangeArrowheads="1"/>
          </p:cNvSpPr>
          <p:nvPr/>
        </p:nvSpPr>
        <p:spPr bwMode="auto">
          <a:xfrm>
            <a:off x="2003426" y="1063625"/>
            <a:ext cx="2568575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800">
                <a:latin typeface="Times New Roman" panose="02020603050405020304" pitchFamily="18" charset="0"/>
              </a:rPr>
              <a:t>Mesangial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Subepithelial (btw podocyte &amp; GBM)</a:t>
            </a:r>
          </a:p>
        </p:txBody>
      </p:sp>
      <p:sp>
        <p:nvSpPr>
          <p:cNvPr id="17426" name="Oval 1045"/>
          <p:cNvSpPr>
            <a:spLocks noChangeArrowheads="1"/>
          </p:cNvSpPr>
          <p:nvPr/>
        </p:nvSpPr>
        <p:spPr bwMode="auto">
          <a:xfrm>
            <a:off x="1600200" y="19034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427" name="Oval 1046"/>
          <p:cNvSpPr>
            <a:spLocks noChangeArrowheads="1"/>
          </p:cNvSpPr>
          <p:nvPr/>
        </p:nvSpPr>
        <p:spPr bwMode="auto">
          <a:xfrm>
            <a:off x="1524000" y="1065213"/>
            <a:ext cx="762000" cy="457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428" name="Oval 1047"/>
          <p:cNvSpPr>
            <a:spLocks noChangeArrowheads="1"/>
          </p:cNvSpPr>
          <p:nvPr/>
        </p:nvSpPr>
        <p:spPr bwMode="auto">
          <a:xfrm>
            <a:off x="1676400" y="3122613"/>
            <a:ext cx="381000" cy="609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429" name="Rectangle 1048"/>
          <p:cNvSpPr>
            <a:spLocks noChangeArrowheads="1"/>
          </p:cNvSpPr>
          <p:nvPr/>
        </p:nvSpPr>
        <p:spPr bwMode="auto">
          <a:xfrm>
            <a:off x="2209800" y="3198814"/>
            <a:ext cx="24384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Subendothelial    (btw GBM &amp; endothelium)</a:t>
            </a:r>
          </a:p>
        </p:txBody>
      </p:sp>
      <p:sp>
        <p:nvSpPr>
          <p:cNvPr id="17430" name="Text Box 1049"/>
          <p:cNvSpPr txBox="1">
            <a:spLocks noChangeArrowheads="1"/>
          </p:cNvSpPr>
          <p:nvPr/>
        </p:nvSpPr>
        <p:spPr bwMode="auto">
          <a:xfrm>
            <a:off x="6003925" y="1543050"/>
            <a:ext cx="17986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</a:rPr>
              <a:t>Capillary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</a:rPr>
              <a:t>Lumen</a:t>
            </a:r>
          </a:p>
        </p:txBody>
      </p:sp>
      <p:sp>
        <p:nvSpPr>
          <p:cNvPr id="17431" name="Text Box 1050"/>
          <p:cNvSpPr txBox="1">
            <a:spLocks noChangeArrowheads="1"/>
          </p:cNvSpPr>
          <p:nvPr/>
        </p:nvSpPr>
        <p:spPr bwMode="auto">
          <a:xfrm>
            <a:off x="9128126" y="66676"/>
            <a:ext cx="1539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Podocyte</a:t>
            </a:r>
          </a:p>
        </p:txBody>
      </p:sp>
      <p:sp>
        <p:nvSpPr>
          <p:cNvPr id="17432" name="Text Box 1053"/>
          <p:cNvSpPr txBox="1">
            <a:spLocks noChangeArrowheads="1"/>
          </p:cNvSpPr>
          <p:nvPr/>
        </p:nvSpPr>
        <p:spPr bwMode="auto">
          <a:xfrm>
            <a:off x="1812926" y="5505450"/>
            <a:ext cx="2568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</a:rPr>
              <a:t>Mesangial cell</a:t>
            </a:r>
          </a:p>
        </p:txBody>
      </p:sp>
      <p:sp>
        <p:nvSpPr>
          <p:cNvPr id="17433" name="Line 1054"/>
          <p:cNvSpPr>
            <a:spLocks noChangeShapeType="1"/>
          </p:cNvSpPr>
          <p:nvPr/>
        </p:nvSpPr>
        <p:spPr bwMode="auto">
          <a:xfrm>
            <a:off x="4419600" y="5791200"/>
            <a:ext cx="1676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4" name="Text Box 1055"/>
          <p:cNvSpPr txBox="1">
            <a:spLocks noChangeArrowheads="1"/>
          </p:cNvSpPr>
          <p:nvPr/>
        </p:nvSpPr>
        <p:spPr bwMode="auto">
          <a:xfrm>
            <a:off x="2041525" y="44450"/>
            <a:ext cx="1784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tx2"/>
                </a:solidFill>
                <a:latin typeface="Times New Roman" panose="02020603050405020304" pitchFamily="18" charset="0"/>
              </a:rPr>
              <a:t>Deposits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5735" y="6159500"/>
            <a:ext cx="2310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</a:t>
            </a:r>
          </a:p>
          <a:p>
            <a:r>
              <a:rPr lang="en-US" dirty="0"/>
              <a:t>Nicole Andeen, MD</a:t>
            </a:r>
          </a:p>
        </p:txBody>
      </p:sp>
    </p:spTree>
    <p:extLst>
      <p:ext uri="{BB962C8B-B14F-4D97-AF65-F5344CB8AC3E}">
        <p14:creationId xmlns:p14="http://schemas.microsoft.com/office/powerpoint/2010/main" val="1220311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769" t="25467" r="43056" b="38095"/>
          <a:stretch/>
        </p:blipFill>
        <p:spPr>
          <a:xfrm>
            <a:off x="1456094" y="-30674"/>
            <a:ext cx="9430078" cy="688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 and cons of the 2003 ISN/RPS classification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6244912" y="5548092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+mj-lt"/>
              <a:buAutoNum type="arabicPeriod"/>
            </a:pPr>
            <a:endParaRPr lang="en-US" dirty="0"/>
          </a:p>
          <a:p>
            <a:pPr lvl="1"/>
            <a:r>
              <a:rPr lang="en-US" sz="1000" dirty="0"/>
              <a:t>P.N. Furness, N. </a:t>
            </a:r>
            <a:r>
              <a:rPr lang="en-US" sz="1000" dirty="0" err="1"/>
              <a:t>Taub</a:t>
            </a:r>
            <a:r>
              <a:rPr lang="en-US" sz="1000" dirty="0"/>
              <a:t>. </a:t>
            </a:r>
            <a:r>
              <a:rPr lang="en-US" sz="1000" dirty="0" err="1"/>
              <a:t>Interobserver</a:t>
            </a:r>
            <a:r>
              <a:rPr lang="en-US" sz="1000" dirty="0"/>
              <a:t> reproducibility and application of the ISN/RPS classification of lupus nephritis – a UK-wide study Am J </a:t>
            </a:r>
            <a:r>
              <a:rPr lang="en-US" sz="1000" dirty="0" err="1"/>
              <a:t>SurgPathol</a:t>
            </a:r>
            <a:r>
              <a:rPr lang="en-US" sz="1000" dirty="0"/>
              <a:t>, 30 (2006), pp. 1030–1035.</a:t>
            </a:r>
          </a:p>
          <a:p>
            <a:pPr lvl="1"/>
            <a:r>
              <a:rPr lang="en-US" sz="1000" dirty="0"/>
              <a:t>H. Yokoyama, T. Wada, A. Hara, </a:t>
            </a:r>
            <a:r>
              <a:rPr lang="en-US" sz="1000" i="1" dirty="0"/>
              <a:t>et al.</a:t>
            </a:r>
            <a:r>
              <a:rPr lang="en-US" sz="1000" dirty="0"/>
              <a:t> The outcome and a new ISN/RPS 2003 classification of lupus nephritis in Japanese  Kidney </a:t>
            </a:r>
            <a:r>
              <a:rPr lang="en-US" sz="1000" dirty="0" err="1"/>
              <a:t>Int</a:t>
            </a:r>
            <a:r>
              <a:rPr lang="en-US" sz="1000" dirty="0"/>
              <a:t>, 66 (2004), pp. 2382–2388</a:t>
            </a:r>
          </a:p>
          <a:p>
            <a:pPr lvl="1"/>
            <a:r>
              <a:rPr lang="en-US" sz="1000" dirty="0"/>
              <a:t>C. </a:t>
            </a:r>
            <a:r>
              <a:rPr lang="en-US" sz="1000" dirty="0" err="1"/>
              <a:t>Grootscholten</a:t>
            </a:r>
            <a:r>
              <a:rPr lang="en-US" sz="1000" dirty="0"/>
              <a:t>, I.M. </a:t>
            </a:r>
            <a:r>
              <a:rPr lang="en-US" sz="1000" dirty="0" err="1"/>
              <a:t>Bajema</a:t>
            </a:r>
            <a:r>
              <a:rPr lang="en-US" sz="1000" dirty="0"/>
              <a:t>, S. </a:t>
            </a:r>
            <a:r>
              <a:rPr lang="en-US" sz="1000" dirty="0" err="1"/>
              <a:t>Florquin</a:t>
            </a:r>
            <a:r>
              <a:rPr lang="en-US" sz="1000" dirty="0"/>
              <a:t>, </a:t>
            </a:r>
            <a:r>
              <a:rPr lang="en-US" sz="1000" i="1" dirty="0"/>
              <a:t>et </a:t>
            </a:r>
            <a:r>
              <a:rPr lang="en-US" sz="1000" i="1" dirty="0" err="1"/>
              <a:t>al.</a:t>
            </a:r>
            <a:r>
              <a:rPr lang="en-US" sz="1000" dirty="0" err="1"/>
              <a:t>Interobserver</a:t>
            </a:r>
            <a:r>
              <a:rPr lang="en-US" sz="1000" dirty="0"/>
              <a:t> agreement of scoring of histopathological characteristics and classification of lupus nephritis. </a:t>
            </a:r>
            <a:r>
              <a:rPr lang="en-US" sz="1000" dirty="0" err="1"/>
              <a:t>Nephrol</a:t>
            </a:r>
            <a:r>
              <a:rPr lang="en-US" sz="1000" dirty="0"/>
              <a:t> Dial Transplant, 23 (2008), pp. 223–230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842735"/>
              </p:ext>
            </p:extLst>
          </p:nvPr>
        </p:nvGraphicFramePr>
        <p:xfrm>
          <a:off x="1164912" y="1996887"/>
          <a:ext cx="8128000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Pros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Low inter-</a:t>
                      </a:r>
                      <a:r>
                        <a:rPr lang="en-US" sz="2400" baseline="0" dirty="0"/>
                        <a:t> and intra-observer variability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Prognostic Significance</a:t>
                      </a:r>
                      <a:r>
                        <a:rPr lang="en-US" sz="2400" baseline="0" dirty="0"/>
                        <a:t> of III vs. IV lesions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Prognostic Significance</a:t>
                      </a:r>
                      <a:r>
                        <a:rPr lang="en-US" sz="2400" baseline="0" dirty="0"/>
                        <a:t> of proliferative (III,IV) versus non-proliferative (I,II,V) lesions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Prognostic</a:t>
                      </a:r>
                      <a:r>
                        <a:rPr lang="en-US" sz="2400" baseline="0" dirty="0"/>
                        <a:t> Significance of class IV </a:t>
                      </a:r>
                      <a:r>
                        <a:rPr lang="en-US" sz="2400" baseline="0" dirty="0" err="1"/>
                        <a:t>subclassification</a:t>
                      </a:r>
                      <a:r>
                        <a:rPr lang="en-US" sz="2400" baseline="0" dirty="0"/>
                        <a:t> (Global vs. Segmental lesions)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Absence</a:t>
                      </a:r>
                      <a:r>
                        <a:rPr lang="en-US" sz="2400" baseline="0" dirty="0"/>
                        <a:t> of Tubular Lesions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Absence of Vascular Lesions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ight Arrow 6"/>
          <p:cNvSpPr/>
          <p:nvPr/>
        </p:nvSpPr>
        <p:spPr>
          <a:xfrm>
            <a:off x="8486774" y="4019550"/>
            <a:ext cx="1057275" cy="390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9782175" y="2502568"/>
            <a:ext cx="2219325" cy="30455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TMA found in 18% of cases, independent RF for ESRD and lower response to initial treatment</a:t>
            </a:r>
          </a:p>
        </p:txBody>
      </p:sp>
    </p:spTree>
    <p:extLst>
      <p:ext uri="{BB962C8B-B14F-4D97-AF65-F5344CB8AC3E}">
        <p14:creationId xmlns:p14="http://schemas.microsoft.com/office/powerpoint/2010/main" val="329138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 Venture to improve scoring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“proposed </a:t>
            </a:r>
            <a:r>
              <a:rPr lang="en-US" sz="3200" b="1" i="1" dirty="0"/>
              <a:t>2 important alterations </a:t>
            </a:r>
            <a:r>
              <a:rPr lang="en-US" sz="3200" dirty="0"/>
              <a:t>in the classification system, namely to </a:t>
            </a:r>
            <a:r>
              <a:rPr lang="en-US" sz="3200" dirty="0">
                <a:solidFill>
                  <a:srgbClr val="FF0000"/>
                </a:solidFill>
              </a:rPr>
              <a:t>abandon the segmental and global designations in class IV</a:t>
            </a:r>
            <a:r>
              <a:rPr lang="en-US" sz="3200" dirty="0"/>
              <a:t>, and to replace the A, C, and A/C designations of classes III and IV by use of </a:t>
            </a:r>
            <a:r>
              <a:rPr lang="en-US" sz="3200" dirty="0">
                <a:solidFill>
                  <a:srgbClr val="FF0000"/>
                </a:solidFill>
              </a:rPr>
              <a:t>modified NIH lupus nephritis activity and chronicity scoring indices</a:t>
            </a:r>
            <a:r>
              <a:rPr lang="en-US" sz="3200" dirty="0"/>
              <a:t>.”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92586" y="6066064"/>
            <a:ext cx="5592535" cy="68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17778" y="6488668"/>
            <a:ext cx="4374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Bajema</a:t>
            </a:r>
            <a:r>
              <a:rPr lang="en-US" dirty="0"/>
              <a:t> et al. Kidney International April 2018</a:t>
            </a:r>
          </a:p>
        </p:txBody>
      </p:sp>
    </p:spTree>
    <p:extLst>
      <p:ext uri="{BB962C8B-B14F-4D97-AF65-F5344CB8AC3E}">
        <p14:creationId xmlns:p14="http://schemas.microsoft.com/office/powerpoint/2010/main" val="624282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602C391E36C24DAE2A39D54A587C23" ma:contentTypeVersion="21" ma:contentTypeDescription="Create a new document." ma:contentTypeScope="" ma:versionID="7e8620e17feed4ef5507d07ec8b805cd">
  <xsd:schema xmlns:xsd="http://www.w3.org/2001/XMLSchema" xmlns:xs="http://www.w3.org/2001/XMLSchema" xmlns:p="http://schemas.microsoft.com/office/2006/metadata/properties" xmlns:ns1="http://schemas.microsoft.com/sharepoint/v3" xmlns:ns2="0c5b29f2-1e3e-42f4-94d3-2e2613db106a" xmlns:ns3="b7d311f6-afb5-42a5-a235-fe29e1b09f19" targetNamespace="http://schemas.microsoft.com/office/2006/metadata/properties" ma:root="true" ma:fieldsID="56ddcc0ce97e738dcbb95a5e310d84ee" ns1:_="" ns2:_="" ns3:_="">
    <xsd:import namespace="http://schemas.microsoft.com/sharepoint/v3"/>
    <xsd:import namespace="0c5b29f2-1e3e-42f4-94d3-2e2613db106a"/>
    <xsd:import namespace="b7d311f6-afb5-42a5-a235-fe29e1b09f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5b29f2-1e3e-42f4-94d3-2e2613db10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e1d162cf-4e98-4cac-9fee-6eefa432c3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d311f6-afb5-42a5-a235-fe29e1b09f1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914da77c-d23b-4d56-bdd5-474029ef0aed}" ma:internalName="TaxCatchAll" ma:showField="CatchAllData" ma:web="b7d311f6-afb5-42a5-a235-fe29e1b09f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b7d311f6-afb5-42a5-a235-fe29e1b09f19" xsi:nil="true"/>
    <_ip_UnifiedCompliancePolicyProperties xmlns="http://schemas.microsoft.com/sharepoint/v3" xsi:nil="true"/>
    <lcf76f155ced4ddcb4097134ff3c332f xmlns="0c5b29f2-1e3e-42f4-94d3-2e2613db106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91B1611-9163-417C-AC05-B0D92D866AF8}"/>
</file>

<file path=customXml/itemProps2.xml><?xml version="1.0" encoding="utf-8"?>
<ds:datastoreItem xmlns:ds="http://schemas.openxmlformats.org/officeDocument/2006/customXml" ds:itemID="{83E16C59-3579-4F24-AF23-EE234598327A}"/>
</file>

<file path=customXml/itemProps3.xml><?xml version="1.0" encoding="utf-8"?>
<ds:datastoreItem xmlns:ds="http://schemas.openxmlformats.org/officeDocument/2006/customXml" ds:itemID="{CB606CC5-CB54-45CB-83B8-0C58976E6161}"/>
</file>

<file path=docProps/app.xml><?xml version="1.0" encoding="utf-8"?>
<Properties xmlns="http://schemas.openxmlformats.org/officeDocument/2006/extended-properties" xmlns:vt="http://schemas.openxmlformats.org/officeDocument/2006/docPropsVTypes">
  <TotalTime>14494</TotalTime>
  <Words>1649</Words>
  <Application>Microsoft Office PowerPoint</Application>
  <PresentationFormat>Widescreen</PresentationFormat>
  <Paragraphs>191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ElsevierGulliver</vt:lpstr>
      <vt:lpstr>Helvetica Neue</vt:lpstr>
      <vt:lpstr>OTNEJMQuadraat</vt:lpstr>
      <vt:lpstr>Times New Roman</vt:lpstr>
      <vt:lpstr>Office Theme</vt:lpstr>
      <vt:lpstr>Lupus Nephritis: A Nephrologist’s Perspective</vt:lpstr>
      <vt:lpstr>Overview</vt:lpstr>
      <vt:lpstr>PowerPoint Presentation</vt:lpstr>
      <vt:lpstr>Purpose of classification systems in renal disease</vt:lpstr>
      <vt:lpstr>PowerPoint Presentation</vt:lpstr>
      <vt:lpstr>PowerPoint Presentation</vt:lpstr>
      <vt:lpstr>PowerPoint Presentation</vt:lpstr>
      <vt:lpstr>Pros and cons of the 2003 ISN/RPS classification</vt:lpstr>
      <vt:lpstr>Phase 1 Venture to improve scoring criteria</vt:lpstr>
      <vt:lpstr>Activity and Chronicity Scoring</vt:lpstr>
      <vt:lpstr>Additional findings, not reported in the score (but are important):</vt:lpstr>
      <vt:lpstr>PowerPoint Presentation</vt:lpstr>
      <vt:lpstr>Biopsy </vt:lpstr>
      <vt:lpstr>Reasons for diagnostic biopsy</vt:lpstr>
      <vt:lpstr>Reasons for subsequent biopsy: Lupus Evolves</vt:lpstr>
      <vt:lpstr>Protocol biopsy</vt:lpstr>
      <vt:lpstr>PowerPoint Presentation</vt:lpstr>
      <vt:lpstr>PowerPoint Presentation</vt:lpstr>
      <vt:lpstr>Induction Phase Therapy for Class III or IV LN (OLD)</vt:lpstr>
      <vt:lpstr>PowerPoint Presentation</vt:lpstr>
      <vt:lpstr>Lupus Nephritis: Voclosporin (potent CNI); Phase 2 Study</vt:lpstr>
      <vt:lpstr>PowerPoint Presentation</vt:lpstr>
      <vt:lpstr>PowerPoint Presentation</vt:lpstr>
      <vt:lpstr>PowerPoint Presentation</vt:lpstr>
      <vt:lpstr>PowerPoint Presentation</vt:lpstr>
      <vt:lpstr>Just out! REGENCY: Obinituzumab for lupus nephritis</vt:lpstr>
      <vt:lpstr>PowerPoint Presentation</vt:lpstr>
      <vt:lpstr>PowerPoint Presentation</vt:lpstr>
      <vt:lpstr>Induction Phase Therapy for Class III or IV LN</vt:lpstr>
      <vt:lpstr>Induction Therapy for Class III or IV LN</vt:lpstr>
      <vt:lpstr>KDIGO recommended steroid regimen</vt:lpstr>
      <vt:lpstr>PowerPoint Presentation</vt:lpstr>
      <vt:lpstr>Maintenance Phase Therapy for Class III or IV LN</vt:lpstr>
      <vt:lpstr>PowerPoint Presentation</vt:lpstr>
      <vt:lpstr>What is renal remission?</vt:lpstr>
      <vt:lpstr>Supporting the whole patient</vt:lpstr>
      <vt:lpstr>KDIGO versus ACR guidelines</vt:lpstr>
      <vt:lpstr>PowerPoint Presentation</vt:lpstr>
      <vt:lpstr>PowerPoint Presentation</vt:lpstr>
      <vt:lpstr>Kidney biopsy comes back with lupus class III (c) – ALL CHRONIC!</vt:lpstr>
      <vt:lpstr>PowerPoint Presentation</vt:lpstr>
    </vt:vector>
  </TitlesOfParts>
  <Company>OHSU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Lupus Nephritis</dc:title>
  <dc:creator>Rupali Avasare</dc:creator>
  <cp:lastModifiedBy>Rupali Avasare</cp:lastModifiedBy>
  <cp:revision>38</cp:revision>
  <dcterms:created xsi:type="dcterms:W3CDTF">2018-06-04T18:20:40Z</dcterms:created>
  <dcterms:modified xsi:type="dcterms:W3CDTF">2025-04-24T16:52:58Z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0x01010076602C391E36C24DAE2A39D54A587C23</vt:lpwstr>
  </property>
</Properties>
</file>