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media/image82.jpg" ContentType="image/jpg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media/image49.jpg" ContentType="image/jpg"/>
  <Override PartName="/ppt/media/image67.jpg" ContentType="image/jpg"/>
  <Override PartName="/ppt/media/image76.jpg" ContentType="image/jpg"/>
  <Override PartName="/ppt/media/image83.jpg" ContentType="image/jp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80" r:id="rId10"/>
    <p:sldMasterId id="2147483683" r:id="rId11"/>
    <p:sldMasterId id="2147483685" r:id="rId12"/>
    <p:sldMasterId id="2147483690" r:id="rId13"/>
    <p:sldMasterId id="2147483692" r:id="rId14"/>
    <p:sldMasterId id="2147483694" r:id="rId15"/>
  </p:sldMasterIdLst>
  <p:notesMasterIdLst>
    <p:notesMasterId r:id="rId71"/>
  </p:notesMasterIdLst>
  <p:sldIdLst>
    <p:sldId id="256" r:id="rId16"/>
    <p:sldId id="310" r:id="rId17"/>
    <p:sldId id="2147473325" r:id="rId18"/>
    <p:sldId id="2147473329" r:id="rId19"/>
    <p:sldId id="284" r:id="rId20"/>
    <p:sldId id="283" r:id="rId21"/>
    <p:sldId id="273" r:id="rId22"/>
    <p:sldId id="405" r:id="rId23"/>
    <p:sldId id="2147473324" r:id="rId24"/>
    <p:sldId id="335" r:id="rId25"/>
    <p:sldId id="263" r:id="rId26"/>
    <p:sldId id="286" r:id="rId27"/>
    <p:sldId id="285" r:id="rId28"/>
    <p:sldId id="380" r:id="rId29"/>
    <p:sldId id="2147473328" r:id="rId30"/>
    <p:sldId id="287" r:id="rId31"/>
    <p:sldId id="296" r:id="rId32"/>
    <p:sldId id="274" r:id="rId33"/>
    <p:sldId id="2147473331" r:id="rId34"/>
    <p:sldId id="265" r:id="rId35"/>
    <p:sldId id="266" r:id="rId36"/>
    <p:sldId id="267" r:id="rId37"/>
    <p:sldId id="2147473326" r:id="rId38"/>
    <p:sldId id="394" r:id="rId39"/>
    <p:sldId id="2147473327" r:id="rId40"/>
    <p:sldId id="325" r:id="rId41"/>
    <p:sldId id="291" r:id="rId42"/>
    <p:sldId id="305" r:id="rId43"/>
    <p:sldId id="395" r:id="rId44"/>
    <p:sldId id="322" r:id="rId45"/>
    <p:sldId id="323" r:id="rId46"/>
    <p:sldId id="351" r:id="rId47"/>
    <p:sldId id="352" r:id="rId48"/>
    <p:sldId id="353" r:id="rId49"/>
    <p:sldId id="357" r:id="rId50"/>
    <p:sldId id="358" r:id="rId51"/>
    <p:sldId id="359" r:id="rId52"/>
    <p:sldId id="361" r:id="rId53"/>
    <p:sldId id="360" r:id="rId54"/>
    <p:sldId id="378" r:id="rId55"/>
    <p:sldId id="370" r:id="rId56"/>
    <p:sldId id="2147473334" r:id="rId57"/>
    <p:sldId id="2147473333" r:id="rId58"/>
    <p:sldId id="373" r:id="rId59"/>
    <p:sldId id="375" r:id="rId60"/>
    <p:sldId id="376" r:id="rId61"/>
    <p:sldId id="398" r:id="rId62"/>
    <p:sldId id="2147473330" r:id="rId63"/>
    <p:sldId id="399" r:id="rId64"/>
    <p:sldId id="400" r:id="rId65"/>
    <p:sldId id="343" r:id="rId66"/>
    <p:sldId id="401" r:id="rId67"/>
    <p:sldId id="2147473335" r:id="rId68"/>
    <p:sldId id="2147473332" r:id="rId69"/>
    <p:sldId id="260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D3FAF-0D3D-4965-A3AD-B4FEE139389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67BE0-90D6-469A-AC8A-FDF6088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10: </a:t>
            </a:r>
            <a:r>
              <a:rPr lang="en-US" b="0" dirty="0"/>
              <a:t>CAR T-cell indications by year demonstrates an increase in the overall utilization of this therapy consistent with commercial approval of the products. There is a more distinctive increase among recipients with large B-cell lymphoma with over 1200 patients treated for this indication being reported in 2021. All new indications on recent approved CAR T cells are also expanding in utilization since 2020.  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D76C2-58B0-4F28-B7EB-7F69110126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1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Elimination of cytokine sinks: </a:t>
            </a:r>
            <a:r>
              <a:rPr lang="en-US" sz="1600" dirty="0" err="1"/>
              <a:t>lymphoablation</a:t>
            </a:r>
            <a:r>
              <a:rPr lang="en-US" sz="1600" dirty="0"/>
              <a:t>, either by chemotherapy or irradiation, reduces the consumptive cytokine ‘sinks’ created by the endogenous lymphocyte repertoire, thus enabling the transferred T cells a less competitive access to homeostatic cytokines, such as IL-7 and IL-15. (ii) Eradication of regulatory elements: </a:t>
            </a:r>
            <a:r>
              <a:rPr lang="en-US" sz="1600" dirty="0" err="1"/>
              <a:t>Treg</a:t>
            </a:r>
            <a:r>
              <a:rPr lang="en-US" sz="1600" dirty="0"/>
              <a:t> cells, such as the CD4</a:t>
            </a:r>
            <a:r>
              <a:rPr lang="en-US" sz="1600" baseline="30000" dirty="0"/>
              <a:t>+</a:t>
            </a:r>
            <a:r>
              <a:rPr lang="en-US" sz="1600" dirty="0"/>
              <a:t>CD25</a:t>
            </a:r>
            <a:r>
              <a:rPr lang="en-US" sz="1600" baseline="30000" dirty="0"/>
              <a:t>+</a:t>
            </a:r>
            <a:r>
              <a:rPr lang="en-US" sz="1600" dirty="0"/>
              <a:t> cells, that would otherwise exert an inhibitory effect on the transferred T cells are diminished in number and function after </a:t>
            </a:r>
            <a:r>
              <a:rPr lang="en-US" sz="1600" dirty="0" err="1"/>
              <a:t>lymphoablation</a:t>
            </a:r>
            <a:r>
              <a:rPr lang="en-US" sz="1600" dirty="0"/>
              <a:t>. (iii) Enhancement of APC activation and availability: </a:t>
            </a:r>
            <a:r>
              <a:rPr lang="en-US" sz="1600" dirty="0" err="1"/>
              <a:t>lymphoablation</a:t>
            </a:r>
            <a:r>
              <a:rPr lang="en-US" sz="1600" dirty="0"/>
              <a:t>, either by irradiation or chemotherapy, can induce tumor apoptosis and necrosis, resulting in uptake and presentation of tumor antigens by APCs. Furthermore, there is some evidence that suggests that after </a:t>
            </a:r>
            <a:r>
              <a:rPr lang="en-US" sz="1600" dirty="0" err="1"/>
              <a:t>lymphodepletion</a:t>
            </a:r>
            <a:r>
              <a:rPr lang="en-US" sz="1600" dirty="0"/>
              <a:t>, APCs become activated, thus enhancing stimulation of the adoptively transferred T cells.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1CD4-7AE1-4D98-94FB-D0DFF92E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3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2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712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0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81C96-88F2-42DC-BEA5-44FD0978F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40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775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036" y="4561226"/>
            <a:ext cx="5367131" cy="431857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7022" tIns="48510" rIns="97022" bIns="48510"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Rachel Weinstein</a:t>
            </a:r>
          </a:p>
          <a:p>
            <a:pPr eaLnBrk="1" hangingPunct="1"/>
            <a:r>
              <a:rPr lang="en-US" altLang="en-US" dirty="0">
                <a:latin typeface="Arial" pitchFamily="34" charset="0"/>
              </a:rPr>
              <a:t>Colton w Zoe and XXX</a:t>
            </a:r>
          </a:p>
          <a:p>
            <a:pPr eaLnBrk="1" hangingPunct="1"/>
            <a:r>
              <a:rPr lang="en-US" altLang="en-US" dirty="0">
                <a:latin typeface="Arial" pitchFamily="34" charset="0"/>
              </a:rPr>
              <a:t>Austin</a:t>
            </a:r>
            <a:r>
              <a:rPr lang="en-US" altLang="en-US" baseline="0" dirty="0">
                <a:latin typeface="Arial" pitchFamily="34" charset="0"/>
              </a:rPr>
              <a:t> </a:t>
            </a:r>
            <a:r>
              <a:rPr lang="en-US" altLang="en-US" baseline="0" dirty="0" err="1">
                <a:latin typeface="Arial" pitchFamily="34" charset="0"/>
              </a:rPr>
              <a:t>Schuetz</a:t>
            </a:r>
            <a:r>
              <a:rPr lang="en-US" altLang="en-US" baseline="0" dirty="0">
                <a:latin typeface="Arial" pitchFamily="34" charset="0"/>
              </a:rPr>
              <a:t>, 9 </a:t>
            </a:r>
            <a:r>
              <a:rPr lang="en-US" altLang="en-US" baseline="0" dirty="0" err="1">
                <a:latin typeface="Arial" pitchFamily="34" charset="0"/>
              </a:rPr>
              <a:t>mo</a:t>
            </a:r>
            <a:r>
              <a:rPr lang="en-US" altLang="en-US" baseline="0" dirty="0">
                <a:latin typeface="Arial" pitchFamily="34" charset="0"/>
              </a:rPr>
              <a:t> out</a:t>
            </a:r>
          </a:p>
          <a:p>
            <a:pPr eaLnBrk="1" hangingPunct="1"/>
            <a:r>
              <a:rPr lang="en-US" altLang="en-US" baseline="0" dirty="0">
                <a:latin typeface="Arial" pitchFamily="34" charset="0"/>
              </a:rPr>
              <a:t>Nick Wilkins ? 1 </a:t>
            </a:r>
            <a:r>
              <a:rPr lang="en-US" altLang="en-US" baseline="0" dirty="0" err="1">
                <a:latin typeface="Arial" pitchFamily="34" charset="0"/>
              </a:rPr>
              <a:t>yrs</a:t>
            </a:r>
            <a:r>
              <a:rPr lang="en-US" altLang="en-US" baseline="0" dirty="0">
                <a:latin typeface="Arial" pitchFamily="34" charset="0"/>
              </a:rPr>
              <a:t> out</a:t>
            </a:r>
          </a:p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6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8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4149385" y="9126752"/>
            <a:ext cx="3174356" cy="48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751" tIns="48376" rIns="96751" bIns="48376" anchor="b"/>
          <a:lstStyle/>
          <a:p>
            <a:pPr marL="0" marR="0" lvl="0" indent="0" algn="r" defTabSz="9494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5B081-6580-471B-A262-CEE006D38B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pPr marL="0" marR="0" lvl="0" indent="0" algn="r" defTabSz="9494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751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9385" y="9126752"/>
            <a:ext cx="3174356" cy="480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825" tIns="43412" rIns="86825" bIns="43412"/>
          <a:lstStyle/>
          <a:p>
            <a:pPr defTabSz="949478">
              <a:defRPr/>
            </a:pPr>
            <a:fld id="{8EDCA908-309B-4032-9FB9-193BD50C0F7E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16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674688"/>
            <a:ext cx="5910263" cy="3324225"/>
          </a:xfrm>
          <a:solidFill>
            <a:srgbClr val="FFFFFF"/>
          </a:solidFill>
          <a:ln/>
        </p:spPr>
      </p:sp>
      <p:sp>
        <p:nvSpPr>
          <p:cNvPr id="901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63021" y="4212220"/>
            <a:ext cx="5304158" cy="3992015"/>
          </a:xfrm>
          <a:noFill/>
          <a:ln w="9525"/>
        </p:spPr>
        <p:txBody>
          <a:bodyPr lIns="0" tIns="8374" rIns="0" bIns="0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87005" algn="l"/>
                <a:tab pos="1374009" algn="l"/>
                <a:tab pos="2061014" algn="l"/>
                <a:tab pos="2748018" algn="l"/>
                <a:tab pos="3436702" algn="l"/>
                <a:tab pos="4123708" algn="l"/>
                <a:tab pos="4810711" algn="l"/>
              </a:tabLst>
            </a:pPr>
            <a:endParaRPr lang="en-US" altLang="en-US" sz="9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02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3C513-B1C1-4905-A96E-D4D0D2A335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59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1CD4-7AE1-4D98-94FB-D0DFF92E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7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1CD4-7AE1-4D98-94FB-D0DFF92E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997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Under normal homeostasis, a smaller quantity of cytokines [IL-7 (yellow), IL-15 (green) and possibly IL-21 (red)] are available owing to consumption by the endogenous lymphocyte population. </a:t>
            </a:r>
            <a:r>
              <a:rPr lang="en-US" sz="1600" b="1" dirty="0"/>
              <a:t>(b)</a:t>
            </a:r>
            <a:r>
              <a:rPr lang="en-US" sz="1600" dirty="0"/>
              <a:t> After </a:t>
            </a:r>
            <a:r>
              <a:rPr lang="en-US" sz="1600" dirty="0" err="1"/>
              <a:t>lymphodepletion</a:t>
            </a:r>
            <a:r>
              <a:rPr lang="en-US" sz="1600" dirty="0"/>
              <a:t> preconditioning by chemotherapy or irradiation, the consumptive cellular cytokine ‘sinks’ are removed, enabling the adoptively transferred T cells a less competitive environment and greater access to IL-7, IL-15 and IL-21. </a:t>
            </a:r>
            <a:r>
              <a:rPr lang="en-US" sz="1600" b="1" dirty="0"/>
              <a:t>(c)</a:t>
            </a:r>
            <a:r>
              <a:rPr lang="en-US" sz="1600" dirty="0"/>
              <a:t> This is followed by preferential homeostatic expansion and re-population of the peripheral lymphoid compartments with the adoptively transferred, tumor-reactive T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1CD4-7AE1-4D98-94FB-D0DFF92E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8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Under normal homeostasis, </a:t>
            </a:r>
            <a:r>
              <a:rPr lang="en-US" sz="1400" dirty="0" err="1"/>
              <a:t>Treg</a:t>
            </a:r>
            <a:r>
              <a:rPr lang="en-US" sz="1400" dirty="0"/>
              <a:t> cells (red) in the tumor draining lymph node (TDLN), might exert inhibitory effects on the transferred tumor-specific T cells (blue). In addition, </a:t>
            </a:r>
            <a:r>
              <a:rPr lang="en-US" sz="1400" dirty="0" err="1"/>
              <a:t>Treg</a:t>
            </a:r>
            <a:r>
              <a:rPr lang="en-US" sz="1400" dirty="0"/>
              <a:t> cells might prevent CD4</a:t>
            </a:r>
            <a:r>
              <a:rPr lang="en-US" sz="1400" baseline="30000" dirty="0"/>
              <a:t>+</a:t>
            </a:r>
            <a:r>
              <a:rPr lang="en-US" sz="1400" dirty="0"/>
              <a:t> </a:t>
            </a:r>
            <a:r>
              <a:rPr lang="en-US" sz="1400" dirty="0" err="1"/>
              <a:t>Th</a:t>
            </a:r>
            <a:r>
              <a:rPr lang="en-US" sz="1400" dirty="0"/>
              <a:t> cells (green) from providing supportive cytokines, such as IL-2 (blue). DCs (pink) in the tumor, which cross-present tumor-associated antigens (TAAs), might induce tolerance in the absence of inflammation and in the presence of immunosuppressive cytokines, such as IL-10 (brown) and TGF-β (purple). The net outcome of these inhibitory factors could abrogate an effective antitumor response. </a:t>
            </a:r>
            <a:r>
              <a:rPr lang="en-US" sz="1400" b="1" dirty="0"/>
              <a:t>(b)</a:t>
            </a:r>
            <a:r>
              <a:rPr lang="en-US" sz="1400" dirty="0"/>
              <a:t> After the induction of </a:t>
            </a:r>
            <a:r>
              <a:rPr lang="en-US" sz="1400" dirty="0" err="1"/>
              <a:t>lymphopenia</a:t>
            </a:r>
            <a:r>
              <a:rPr lang="en-US" sz="1400" dirty="0"/>
              <a:t>, </a:t>
            </a:r>
            <a:r>
              <a:rPr lang="en-US" sz="1400" i="1" dirty="0"/>
              <a:t>ex vivo</a:t>
            </a:r>
            <a:r>
              <a:rPr lang="en-US" sz="1400" dirty="0"/>
              <a:t> expanded tumor-reactive TILs are adoptively transferred (blue). This preconditioning before cell transfer effectively eliminates </a:t>
            </a:r>
            <a:r>
              <a:rPr lang="en-US" sz="1400" dirty="0" err="1"/>
              <a:t>Treg</a:t>
            </a:r>
            <a:r>
              <a:rPr lang="en-US" sz="1400" dirty="0"/>
              <a:t> cells and other cytokine-competing cells, thus removing inhibition and freeing supportive cytokines, such as IL-2, IL-7 (yellow) and IL-15 (green). The ablative conditioning might also activate DCs that are capable of cross-presenting TAAs in the presence of danger signals. The effect of ablation is a ‘permissive’ and activating environment that augments tumor-specific T cell-induced tumor destruction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51CD4-7AE1-4D98-94FB-D0DFF92E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7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21C9-39EF-4290-A322-2E3DB07EA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96760-5FE3-4839-B5C6-45CDD1139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9AAE-2D40-4739-8970-3F8ABC03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CC9A1-E714-4AF9-A0EE-15C36AA8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B6181-B3AB-4764-9342-8B7467D5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2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2029-583A-4349-8E9A-C339F29A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60B9A-D067-4260-B9B0-6C04E82E5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6350-241F-4DF3-A9D1-DA9F0CD8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B2D9E-8A5A-4BE9-808A-00B22B9F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0A7F6-8530-4F2A-9F1A-59560205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8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0E3D3-6D9A-4465-BA7C-556A83C4D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8C490-7B2C-43EF-8731-D2B2E3152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2776-9399-4A1E-B707-54153165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F1530-408B-4FA5-9235-23FC7871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50FD-4104-423D-8F74-80FDA1A1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8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7299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0354" y="197121"/>
            <a:ext cx="10711545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Project Timeline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80354" y="1786436"/>
            <a:ext cx="10711545" cy="4522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787583" y="1181100"/>
            <a:ext cx="28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58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8C25-95CC-ADFE-50D8-46E453C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8256-BA95-0BEE-AF84-CA875B985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B06B0-A98E-2C71-2F91-D5913CD4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C0D1E-A47B-4615-9AC5-4660909B26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FB09C-6253-11D7-8F2D-F3E7C551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34CCE-378C-8E90-2147-0626F14C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B4357-8185-40C9-BD22-E6795E2E9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25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7707-63DC-A021-4659-3FBCB6C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24831-EE4A-5250-98B7-77CBCB2C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C0D1E-A47B-4615-9AC5-4660909B26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08126-1083-B2C5-FA53-D1FC72D1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6CC1D-6610-0685-45F4-530CA3E1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B4357-8185-40C9-BD22-E6795E2E9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50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27491-F29A-79F4-57BA-E2B4971B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C0D1E-A47B-4615-9AC5-4660909B26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588F5-F9C9-0615-04AB-375A2FDD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1D973-2A61-75A5-7611-82A66DDC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B4357-8185-40C9-BD22-E6795E2E9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9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6BD07-0E4F-4368-8EF7-0041AA5CF9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8604F-9874-44BF-AFB9-68B954B60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6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7894" y="1158240"/>
            <a:ext cx="11716213" cy="23134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37894" y="3612049"/>
            <a:ext cx="11716213" cy="2444044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01A7-2FD4-4B57-B209-C0086148A473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47182"/>
            <a:ext cx="12192000" cy="364068"/>
          </a:xfrm>
        </p:spPr>
        <p:txBody>
          <a:bodyPr anchor="ctr"/>
          <a:lstStyle>
            <a:lvl1pPr marL="0" indent="0" algn="ctr">
              <a:buNone/>
              <a:defRPr sz="1067">
                <a:solidFill>
                  <a:schemeClr val="bg1"/>
                </a:solidFill>
              </a:defRPr>
            </a:lvl1pPr>
            <a:lvl2pPr marL="342891" indent="0" algn="ctr">
              <a:buNone/>
              <a:defRPr sz="1067">
                <a:solidFill>
                  <a:schemeClr val="bg1"/>
                </a:solidFill>
              </a:defRPr>
            </a:lvl2pPr>
            <a:lvl3pPr marL="685783" indent="0" algn="ctr">
              <a:buNone/>
              <a:defRPr sz="1067">
                <a:solidFill>
                  <a:schemeClr val="bg1"/>
                </a:solidFill>
              </a:defRPr>
            </a:lvl3pPr>
            <a:lvl4pPr marL="1028674" indent="0" algn="ctr">
              <a:buNone/>
              <a:defRPr sz="1067">
                <a:solidFill>
                  <a:schemeClr val="bg1"/>
                </a:solidFill>
              </a:defRPr>
            </a:lvl4pPr>
            <a:lvl5pPr marL="1371566" indent="0" algn="ctr">
              <a:buNone/>
              <a:defRPr sz="10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Author et al   Congress Year   #XXXX</a:t>
            </a:r>
          </a:p>
        </p:txBody>
      </p:sp>
    </p:spTree>
    <p:extLst>
      <p:ext uri="{BB962C8B-B14F-4D97-AF65-F5344CB8AC3E}">
        <p14:creationId xmlns:p14="http://schemas.microsoft.com/office/powerpoint/2010/main" val="809236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9857"/>
            <a:ext cx="10972800" cy="12812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1157"/>
            <a:ext cx="10972800" cy="4140500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933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933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9B-FAFA-4318-862C-26CA1DC6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D9B6-F83F-44D1-979A-66E3BCF73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FB7EC-44BF-41C3-9900-075BB9F6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F376E-2415-4398-9150-A67AB075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56DC1-AF12-423E-B7B5-4C95F1F0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81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8AAA3-801F-44DB-86D0-CC6CFA735C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D0668-9080-4035-841F-3779C4B113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6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91859-8842-4CF1-9B1F-0ABFA3CD246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BA1-E69F-474A-B634-9648DF0AD35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35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91859-8842-4CF1-9B1F-0ABFA3CD246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BA1-E69F-474A-B634-9648DF0AD35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97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9B09F-6F24-4F0D-B1E9-52EEF6395B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4CCE5-DF26-40F5-BF8B-B3AA914202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77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1185"/>
            <a:ext cx="10972800" cy="12812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933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933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08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A48-BD34-9247-8CD2-A207D07E22B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41447-81A8-E34A-8E29-11F044513D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73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CDB51-B475-67EF-0C04-A5C0DB15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F88F1-AD36-4CFD-B69E-B02151A90E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87B1-5DF8-FC12-72CE-7AD9AFB6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9FFE3-7B2B-ECF8-2770-4B1F7DC0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C6ECE-F186-4FE9-8605-DD09C7BD7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07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591" y="64346"/>
            <a:ext cx="11354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3DA7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1"/>
            <a:ext cx="520192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1"/>
            <a:ext cx="373888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1"/>
            <a:ext cx="373888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71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591" y="64346"/>
            <a:ext cx="11354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3DA7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4588" y="1435607"/>
            <a:ext cx="501311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5527040" y="8503921"/>
            <a:ext cx="520192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812800" y="8503921"/>
            <a:ext cx="373888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704320" y="8503921"/>
            <a:ext cx="373888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129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93C-219A-4ACA-BF11-FD167FD440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F887A-212F-4A7F-9EF2-78181F73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9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31F0-1E6E-4713-8F11-5CDE321F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62E4D-8B7D-4B18-9009-85AC55E4B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CEDDD-04A2-49D1-9312-569D90F1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4D457-22BD-417A-9F2F-28CCE05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BC0-4B8A-4359-B76C-63A943A7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3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9693C-219A-4ACA-BF11-FD167FD440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F887A-212F-4A7F-9EF2-78181F73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97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9519D-A4B7-42F5-9983-C382327C13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85097-DBB2-4423-B584-A9AEB67B9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48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C7C1-5733-446C-B69F-5C65D680AE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04E0A-4E62-4C4D-A79A-8CFFAC9F7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4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3588" y="119887"/>
            <a:ext cx="11524825" cy="492443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3776" y="1166389"/>
            <a:ext cx="8184445" cy="923330"/>
          </a:xfrm>
        </p:spPr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1"/>
            <a:ext cx="520192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1"/>
            <a:ext cx="373888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1"/>
            <a:ext cx="373888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53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5FE5-2BCB-46B5-8A21-FF0EED3CA794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EBF34-07E6-49F2-8685-4E53E0B7D2D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1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1CF1-0938-4508-AB87-9DB0BE40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5C2D0-31BC-4C9C-9194-BA6473F48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9E5E7-3605-47D2-A468-6461DE72C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3236-8753-492A-BF28-CE9902C1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FE84A-9AEC-49AA-A1BF-2A6044F8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6BD0F-5235-43B2-9A5F-B002CB51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4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7F43-5150-456E-BC7D-9EB17D34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304B7-C652-47CE-8A09-235EBAEFE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A498-97AF-454F-97DC-B114B2B1D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6DEA7-D703-4D07-8357-BB58D9D61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BB83A-5FEC-48C1-8489-C6E473558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05582-3A51-4238-8123-1729AF17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D99-8802-4DC8-80C5-31D2E629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3A9E2-037E-4D6C-8B2D-75570AB7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F02C-D79C-467D-A2CF-C21274F9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0D918-8522-4C6A-A1D0-D8DE577E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25E82-3CE8-4080-B27C-694EE06D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033BD-2BF5-42C4-8209-E191DDE7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89B71-692A-43BE-B7E3-2EF4BF99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09569-565A-4BB8-A39E-C29C403E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A3526-5C9E-41E4-A8BB-29C48B19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E4CE-32D9-4E58-AF65-4781C788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3634-9E9F-49C3-9A68-B3CA624CF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69419-2FA6-4FCB-B4FA-74C8B1752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8C092-E10B-4B48-9D03-BA02F436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DC98B-81E5-408F-985E-0A6942B8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49820-CC91-44E1-9BD6-C23AE495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C5E3-9445-4C7F-B2E8-40A5283D2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3D5D1-D99A-4752-8271-94994DB7A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67F78-2B2E-492B-AC6B-E3BEF799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B153E-66B8-402F-9DF0-C19526BF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61302-4A2C-4F1F-90B1-14005727F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53111-E32C-41E8-8C9B-14BD7DB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1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84353-279E-4953-AABF-839BF0AB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37F77-84D1-4F70-ADB9-0112A321B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81115-604F-402F-85F3-216F10DEE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B1737-2670-4ADB-924F-4E54176744C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F5D9A-ADAD-4431-89E1-070F0326E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A1C2-22DC-46CF-8241-04438C2F7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683C3-D336-462C-9918-C8482520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A0D66-159F-F986-3F9A-6CB5F126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A3C7-5965-4A0F-F1EA-1E1D75EAD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6B5E-BE85-C315-7598-E6C9970B3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F88F1-AD36-4CFD-B69E-B02151A90EF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FDB41-0582-9613-4F8B-FB23ED9AD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75C5-F6DF-4EDB-8D36-F239E9F23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6ECE-F186-4FE9-8605-DD09C7BD7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5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43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438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438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438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591" y="64346"/>
            <a:ext cx="113548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DA7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9511" y="1550157"/>
            <a:ext cx="86444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82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8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9693C-219A-4ACA-BF11-FD167FD440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887A-212F-4A7F-9EF2-78181F7325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519D-A4B7-42F5-9983-C382327C137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5097-DBB2-4423-B584-A9AEB67B9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3588" y="119887"/>
            <a:ext cx="11524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3776" y="1166389"/>
            <a:ext cx="818444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97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674688"/>
            <a:ext cx="85344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6400" y="2057401"/>
            <a:ext cx="11379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53" name="TextBox 4"/>
          <p:cNvSpPr txBox="1">
            <a:spLocks noChangeArrowheads="1"/>
          </p:cNvSpPr>
          <p:nvPr userDrawn="1"/>
        </p:nvSpPr>
        <p:spPr bwMode="auto">
          <a:xfrm>
            <a:off x="11799936" y="6616331"/>
            <a:ext cx="290464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E71BBAD4-29E4-D847-82ED-7C7A0AD419CD}" type="slidenum">
              <a:rPr lang="en-US" sz="700" smtClean="0">
                <a:solidFill>
                  <a:srgbClr val="000000"/>
                </a:solidFill>
              </a:rPr>
              <a:pPr algn="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700" dirty="0">
              <a:solidFill>
                <a:srgbClr val="000000"/>
              </a:solidFill>
            </a:endParaRPr>
          </a:p>
        </p:txBody>
      </p:sp>
      <p:grpSp>
        <p:nvGrpSpPr>
          <p:cNvPr id="6150" name="Group 13"/>
          <p:cNvGrpSpPr>
            <a:grpSpLocks/>
          </p:cNvGrpSpPr>
          <p:nvPr userDrawn="1"/>
        </p:nvGrpSpPr>
        <p:grpSpPr bwMode="auto">
          <a:xfrm>
            <a:off x="0" y="0"/>
            <a:ext cx="12192000" cy="1239838"/>
            <a:chOff x="0" y="0"/>
            <a:chExt cx="9144001" cy="124056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9144001" cy="152489"/>
            </a:xfrm>
            <a:prstGeom prst="rect">
              <a:avLst/>
            </a:prstGeom>
            <a:solidFill>
              <a:srgbClr val="8C15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238974"/>
              <a:ext cx="9144001" cy="1589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rot="5400000">
            <a:off x="8738659" y="686330"/>
            <a:ext cx="762000" cy="2117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2" name="Picture 7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1" y="542926"/>
            <a:ext cx="2461684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>
    <p:wipe dir="r"/>
  </p:transition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Calibri"/>
          <a:ea typeface="ＭＳ Ｐゴシック" charset="0"/>
          <a:cs typeface="Calibri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charset="0"/>
          <a:ea typeface="ＭＳ Ｐゴシック" charset="0"/>
        </a:defRPr>
      </a:lvl9pPr>
    </p:titleStyle>
    <p:bodyStyle>
      <a:lvl1pPr marL="233363" indent="-233363" algn="l" defTabSz="457200" rtl="0" eaLnBrk="0" fontAlgn="base" hangingPunct="0">
        <a:lnSpc>
          <a:spcPct val="90000"/>
        </a:lnSpc>
        <a:spcBef>
          <a:spcPts val="400"/>
        </a:spcBef>
        <a:spcAft>
          <a:spcPts val="400"/>
        </a:spcAft>
        <a:buSzPct val="110000"/>
        <a:buFont typeface="Arial" charset="0"/>
        <a:buChar char="•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71500" indent="-233363" algn="l" defTabSz="457200" rtl="0" eaLnBrk="0" fontAlgn="base" hangingPunct="0">
        <a:lnSpc>
          <a:spcPct val="90000"/>
        </a:lnSpc>
        <a:spcBef>
          <a:spcPct val="0"/>
        </a:spcBef>
        <a:spcAft>
          <a:spcPts val="40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800100" indent="-228600" algn="l" defTabSz="454025" rtl="0" eaLnBrk="0" fontAlgn="base" hangingPunct="0">
        <a:lnSpc>
          <a:spcPct val="90000"/>
        </a:lnSpc>
        <a:spcBef>
          <a:spcPct val="0"/>
        </a:spcBef>
        <a:spcAft>
          <a:spcPts val="400"/>
        </a:spcAft>
        <a:buSzPct val="80000"/>
        <a:buFont typeface="Arial" charset="0"/>
        <a:buChar char="•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C3831-DAEC-0AC1-D054-FBD4677F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72D81-1761-054F-6B77-6B035344A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4DBDA-E01C-DA7F-C20B-19D0419E5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2C0D1E-A47B-4615-9AC5-4660909B2647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A393-6241-ED41-9052-17608AF29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2FA5B-68FF-3086-7BBE-3BF67C079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AB4357-8185-40C9-BD22-E6795E2E9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6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4383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4383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4383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4383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6BD07-0E4F-4368-8EF7-0041AA5CF93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8604F-9874-44BF-AFB9-68B954B60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7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36560"/>
            <a:ext cx="10363200" cy="9906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52600"/>
            <a:ext cx="10363200" cy="428244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82880" y="-137160"/>
            <a:ext cx="12557760" cy="7132320"/>
            <a:chOff x="-137160" y="-137160"/>
            <a:chExt cx="9418320" cy="7132320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685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6858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8600" y="6617970"/>
            <a:ext cx="304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90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7256" y="1272882"/>
            <a:ext cx="12199256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326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spcBef>
          <a:spcPts val="900"/>
        </a:spcBef>
        <a:buClr>
          <a:schemeClr val="accent1">
            <a:lumMod val="50000"/>
          </a:schemeClr>
        </a:buClr>
        <a:buSzPct val="120000"/>
        <a:buFont typeface="Arial" pitchFamily="34" charset="0"/>
        <a:buChar char="•"/>
        <a:tabLst>
          <a:tab pos="2999185" algn="r"/>
          <a:tab pos="6172200" algn="r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spcBef>
          <a:spcPts val="450"/>
        </a:spcBef>
        <a:buClrTx/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spcBef>
          <a:spcPts val="450"/>
        </a:spcBef>
        <a:buClrTx/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82880" y="-137461"/>
            <a:ext cx="12557760" cy="7229856"/>
            <a:chOff x="-137160" y="-137160"/>
            <a:chExt cx="9418320" cy="5422392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457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457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41786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41786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389394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389394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09600" y="550189"/>
            <a:ext cx="10972800" cy="12812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09600" y="1921489"/>
            <a:ext cx="10972800" cy="414050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609600" y="6559296"/>
            <a:ext cx="304800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933" smtClean="0">
                <a:solidFill>
                  <a:srgbClr val="7F7F7F"/>
                </a:solidFill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914400" y="6559296"/>
            <a:ext cx="5056717" cy="304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933" dirty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Business Use Only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09" y="6272430"/>
            <a:ext cx="1367057" cy="249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79877-3D0C-2144-849F-9F63E374927B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t="34227" b="57388"/>
          <a:stretch/>
        </p:blipFill>
        <p:spPr>
          <a:xfrm>
            <a:off x="0" y="-99643"/>
            <a:ext cx="12192000" cy="4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spcBef>
          <a:spcPts val="1200"/>
        </a:spcBef>
        <a:buClr>
          <a:schemeClr val="accent6"/>
        </a:buClr>
        <a:buSzPct val="120000"/>
        <a:buFont typeface="Arial" pitchFamily="34" charset="0"/>
        <a:buChar char="•"/>
        <a:tabLst>
          <a:tab pos="5331751" algn="r"/>
          <a:tab pos="10972526" algn="r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4792" algn="l" defTabSz="1219170" rtl="0" eaLnBrk="1" latinLnBrk="0" hangingPunct="1">
        <a:spcBef>
          <a:spcPts val="400"/>
        </a:spcBef>
        <a:buClr>
          <a:schemeClr val="accent6"/>
        </a:buClr>
        <a:buSzPct val="100000"/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304792" algn="l" defTabSz="1219170" rtl="0" eaLnBrk="1" latinLnBrk="0" hangingPunct="1">
        <a:spcBef>
          <a:spcPts val="400"/>
        </a:spcBef>
        <a:buClr>
          <a:schemeClr val="accent6"/>
        </a:buClr>
        <a:buSzPct val="100000"/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304792" algn="l" defTabSz="1219170" rtl="0" eaLnBrk="1" latinLnBrk="0" hangingPunct="1">
        <a:spcBef>
          <a:spcPts val="400"/>
        </a:spcBef>
        <a:buClr>
          <a:schemeClr val="accent6"/>
        </a:buClr>
        <a:buSzPct val="100000"/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304792" algn="l" defTabSz="1219170" rtl="0" eaLnBrk="1" latinLnBrk="0" hangingPunct="1">
        <a:spcBef>
          <a:spcPts val="400"/>
        </a:spcBef>
        <a:buClr>
          <a:schemeClr val="accent6"/>
        </a:buClr>
        <a:buSzPct val="100000"/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E39B44-0AD5-46E0-B30A-AD17E056E267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E86192-376A-474D-8676-E00FBDEDF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5E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364852"/>
              </a:solidFill>
              <a:latin typeface="Lato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0" y="975360"/>
            <a:ext cx="10119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316480"/>
            <a:ext cx="10119360" cy="3413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OHSU-REV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983" y="5609768"/>
            <a:ext cx="5766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9" r:id="rId2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5333" b="0" i="0" kern="1200">
          <a:solidFill>
            <a:schemeClr val="bg1"/>
          </a:solidFill>
          <a:latin typeface="Lato Regular"/>
          <a:ea typeface="+mj-ea"/>
          <a:cs typeface="Lato Regular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Noto Serif"/>
          <a:ea typeface="+mn-ea"/>
          <a:cs typeface="Noto Serif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200" b="0" i="0" kern="1200">
          <a:solidFill>
            <a:srgbClr val="FFFFFF"/>
          </a:solidFill>
          <a:latin typeface="Noto Serif"/>
          <a:ea typeface="+mn-ea"/>
          <a:cs typeface="Noto Serif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Noto Serif"/>
          <a:ea typeface="+mn-ea"/>
          <a:cs typeface="Noto Serif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3200" b="0" i="0" kern="1200">
          <a:solidFill>
            <a:srgbClr val="FFFFFF"/>
          </a:solidFill>
          <a:latin typeface="Noto Serif"/>
          <a:ea typeface="+mn-ea"/>
          <a:cs typeface="Noto Serif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3200" b="0" i="0" kern="1200">
          <a:solidFill>
            <a:srgbClr val="FFFFFF"/>
          </a:solidFill>
          <a:latin typeface="Noto Serif"/>
          <a:ea typeface="+mn-ea"/>
          <a:cs typeface="Noto Serif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59" y="975360"/>
            <a:ext cx="10119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59" y="2316480"/>
            <a:ext cx="10119360" cy="406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2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5333" b="0" i="0" kern="1200">
          <a:solidFill>
            <a:schemeClr val="accent3"/>
          </a:solidFill>
          <a:latin typeface="Lato Regular"/>
          <a:ea typeface="+mj-ea"/>
          <a:cs typeface="Lato Regular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0" i="0" kern="1200">
          <a:solidFill>
            <a:srgbClr val="364852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rgbClr val="364852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364852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rgbClr val="364852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0" i="0" kern="1200">
          <a:solidFill>
            <a:srgbClr val="364852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57DA-B0F0-41F4-AD0B-5D25D1E55A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8A55B-8981-4CD0-B426-C8790B575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wmf"/><Relationship Id="rId4" Type="http://schemas.openxmlformats.org/officeDocument/2006/relationships/image" Target="../media/image14.png"/><Relationship Id="rId9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83879118316914?via%3Dihub#tb2fn2" TargetMode="External"/><Relationship Id="rId2" Type="http://schemas.openxmlformats.org/officeDocument/2006/relationships/hyperlink" Target="https://www.sciencedirect.com/science/article/pii/S1083879118316914?via%3Dihub#tb2fn1" TargetMode="Externa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sciencedirect.com/science/article/pii/S1083879118316914?via%3Dihub#tb2fn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83879118316914?via%3Dihub#tb6fn2" TargetMode="External"/><Relationship Id="rId2" Type="http://schemas.openxmlformats.org/officeDocument/2006/relationships/hyperlink" Target="https://www.sciencedirect.com/science/article/pii/S1083879118316914?via%3Dihub#tb6fn1" TargetMode="Externa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sciencedirect.com/science/article/pii/S1083879118316914?via%3Dihub#tb6fn4" TargetMode="External"/><Relationship Id="rId4" Type="http://schemas.openxmlformats.org/officeDocument/2006/relationships/hyperlink" Target="https://www.sciencedirect.com/science/article/pii/S1083879118316914?via%3Dihub#tb6fn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image" Target="../media/image49.jpg"/><Relationship Id="rId16" Type="http://schemas.openxmlformats.org/officeDocument/2006/relationships/image" Target="../media/image63.png"/><Relationship Id="rId20" Type="http://schemas.openxmlformats.org/officeDocument/2006/relationships/image" Target="../media/image6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A475-F4F1-48FA-B6BC-421165A1B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758" y="169462"/>
            <a:ext cx="9144000" cy="2387600"/>
          </a:xfrm>
        </p:spPr>
        <p:txBody>
          <a:bodyPr/>
          <a:lstStyle/>
          <a:p>
            <a:r>
              <a:rPr lang="en-US" dirty="0"/>
              <a:t>CAR T-cell Therapy for Rheumatologists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D30FE-5C61-46F8-8B4C-53FE52D63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706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Richard T Maziarz, MD</a:t>
            </a:r>
            <a:br>
              <a:rPr lang="en-US" dirty="0"/>
            </a:br>
            <a:r>
              <a:rPr lang="en-US" dirty="0"/>
              <a:t>Professor of Medicine</a:t>
            </a:r>
          </a:p>
          <a:p>
            <a:r>
              <a:rPr lang="en-US" dirty="0"/>
              <a:t>Oregon Health &amp; Science University</a:t>
            </a:r>
          </a:p>
          <a:p>
            <a:r>
              <a:rPr lang="en-US" dirty="0"/>
              <a:t>April 26,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E5FC9-8D03-4F15-8019-A4D0CCA1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7" y="4129562"/>
            <a:ext cx="3978794" cy="2560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13D30-ECFE-465B-8695-EF1C43072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81" y="4129562"/>
            <a:ext cx="3963589" cy="26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6B6F-D561-4B47-8B90-6FEA585A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2400"/>
            <a:ext cx="9240253" cy="1143000"/>
          </a:xfrm>
        </p:spPr>
        <p:txBody>
          <a:bodyPr/>
          <a:lstStyle/>
          <a:p>
            <a:r>
              <a:rPr lang="en-US" sz="3400" dirty="0"/>
              <a:t>U.S. CAR T-Cell procedures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D707E7-7020-45CC-9538-6FC203E29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853" y="1076014"/>
            <a:ext cx="6706588" cy="377474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608B2-A55C-4CEF-B251-3F12142B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54" y="2716282"/>
            <a:ext cx="5649946" cy="3178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D3883E-B767-40C4-8B1A-2AD5D104BEDF}"/>
              </a:ext>
            </a:extLst>
          </p:cNvPr>
          <p:cNvSpPr txBox="1"/>
          <p:nvPr/>
        </p:nvSpPr>
        <p:spPr>
          <a:xfrm>
            <a:off x="0" y="5894685"/>
            <a:ext cx="7445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fraction of world wide use:  Estimated at ~ 35000 commercial Rx since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“To date, Kite has treated &gt;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19,500 patients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its CAR-T therapies.”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Pharmavoice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Feb 20, 2024 </a:t>
            </a:r>
          </a:p>
        </p:txBody>
      </p:sp>
    </p:spTree>
    <p:extLst>
      <p:ext uri="{BB962C8B-B14F-4D97-AF65-F5344CB8AC3E}">
        <p14:creationId xmlns:p14="http://schemas.microsoft.com/office/powerpoint/2010/main" val="24242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46" y="507584"/>
            <a:ext cx="10515600" cy="1325563"/>
          </a:xfrm>
        </p:spPr>
        <p:txBody>
          <a:bodyPr/>
          <a:lstStyle/>
          <a:p>
            <a:r>
              <a:rPr lang="en-US" u="sng" dirty="0"/>
              <a:t>OHSU Adult HCT &amp; Cell RX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015" y="2102633"/>
            <a:ext cx="110663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2018:  	233                       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2019:	234                       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2020:  	216                       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2021:  	230			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2022:  	236			 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2023:  	250		   	 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2024:	232			105*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2025: 	264</a:t>
            </a:r>
            <a:r>
              <a:rPr lang="en-US" sz="3200" baseline="30000" dirty="0">
                <a:solidFill>
                  <a:prstClr val="black"/>
                </a:solidFill>
                <a:latin typeface="Calibri" panose="020F0502020204030204"/>
              </a:rPr>
              <a:t>#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			140</a:t>
            </a:r>
            <a:r>
              <a:rPr lang="en-US" sz="3200" baseline="30000" dirty="0">
                <a:solidFill>
                  <a:prstClr val="black"/>
                </a:solidFill>
                <a:latin typeface="Calibri" panose="020F0502020204030204"/>
              </a:rPr>
              <a:t>#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809ED-17EF-40C4-BAC0-C5CD4C2412C2}"/>
              </a:ext>
            </a:extLst>
          </p:cNvPr>
          <p:cNvSpPr txBox="1"/>
          <p:nvPr/>
        </p:nvSpPr>
        <p:spPr>
          <a:xfrm>
            <a:off x="7212289" y="5231249"/>
            <a:ext cx="623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*9 clinical trial; 10 TIL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68C42-0000-445C-9F12-69B65A4741B7}"/>
              </a:ext>
            </a:extLst>
          </p:cNvPr>
          <p:cNvSpPr txBox="1"/>
          <p:nvPr/>
        </p:nvSpPr>
        <p:spPr>
          <a:xfrm>
            <a:off x="7295536" y="5654623"/>
            <a:ext cx="103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#</a:t>
            </a:r>
            <a:r>
              <a:rPr lang="en-US" sz="1400" dirty="0"/>
              <a:t>annualized</a:t>
            </a:r>
          </a:p>
        </p:txBody>
      </p:sp>
    </p:spTree>
    <p:extLst>
      <p:ext uri="{BB962C8B-B14F-4D97-AF65-F5344CB8AC3E}">
        <p14:creationId xmlns:p14="http://schemas.microsoft.com/office/powerpoint/2010/main" val="35908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CE81-9B43-41C6-B877-2F4A7C46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CAR T-Cell Therapy: Underlying Principles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2F72F0A-145F-42D5-A216-4AFCBAF84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430" y="5243024"/>
            <a:ext cx="6612948" cy="104135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Median manufacturing time: 17-28 days</a:t>
            </a:r>
          </a:p>
          <a:p>
            <a:pPr marL="0" indent="0" algn="ctr">
              <a:buNone/>
            </a:pPr>
            <a:r>
              <a:rPr lang="en-US" sz="1600" dirty="0"/>
              <a:t>Patients undergo</a:t>
            </a:r>
            <a:r>
              <a:rPr lang="en-US" sz="1600" dirty="0">
                <a:highlight>
                  <a:srgbClr val="FFFF00"/>
                </a:highlight>
              </a:rPr>
              <a:t> lymphodepleting </a:t>
            </a:r>
            <a:r>
              <a:rPr lang="en-US" sz="1600" dirty="0"/>
              <a:t>(and possibly salvage/bridging) therapy</a:t>
            </a:r>
          </a:p>
        </p:txBody>
      </p:sp>
      <p:sp>
        <p:nvSpPr>
          <p:cNvPr id="83" name="Text Box 15">
            <a:extLst>
              <a:ext uri="{FF2B5EF4-FFF2-40B4-BE49-F238E27FC236}">
                <a16:creationId xmlns:a16="http://schemas.microsoft.com/office/drawing/2014/main" id="{F2B5AC80-A55F-4321-80D3-8219C061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4" y="6202809"/>
            <a:ext cx="8767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Arial"/>
              </a:rPr>
              <a:t>Majors. EHA 2018. Abstr PS1156. </a:t>
            </a: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Arial"/>
              </a:rPr>
              <a:t>Lim. Cell. 2017;168:724</a:t>
            </a: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Arial"/>
              </a:rPr>
              <a:t>. </a:t>
            </a:r>
            <a:r>
              <a:rPr kumimoji="0" lang="da-DK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Sadelain. Nat Rev Cancer. 2003;3:35. </a:t>
            </a:r>
            <a:br>
              <a:rPr kumimoji="0" lang="da-DK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da-DK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Brentjens. Nat Med. 2003;9:279. Park. ASH 2015. Abstr 682. </a:t>
            </a:r>
            <a:r>
              <a:rPr kumimoji="0" lang="da-DK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Axicabtagene ciloleucel PI. Tisagenlecleucel PI.</a:t>
            </a:r>
            <a:endParaRPr kumimoji="0" lang="da-DK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150" name="Group 129">
            <a:extLst>
              <a:ext uri="{FF2B5EF4-FFF2-40B4-BE49-F238E27FC236}">
                <a16:creationId xmlns:a16="http://schemas.microsoft.com/office/drawing/2014/main" id="{728BE9FC-5C62-4DB7-AF1E-C987A3FB57D7}"/>
              </a:ext>
            </a:extLst>
          </p:cNvPr>
          <p:cNvGrpSpPr/>
          <p:nvPr/>
        </p:nvGrpSpPr>
        <p:grpSpPr>
          <a:xfrm rot="20707456">
            <a:off x="11009955" y="2259718"/>
            <a:ext cx="991776" cy="973777"/>
            <a:chOff x="6493867" y="2382198"/>
            <a:chExt cx="2290160" cy="2354286"/>
          </a:xfrm>
        </p:grpSpPr>
        <p:grpSp>
          <p:nvGrpSpPr>
            <p:cNvPr id="151" name="Group 117">
              <a:extLst>
                <a:ext uri="{FF2B5EF4-FFF2-40B4-BE49-F238E27FC236}">
                  <a16:creationId xmlns:a16="http://schemas.microsoft.com/office/drawing/2014/main" id="{E22D914B-ED0E-4461-A173-8380005A8F9E}"/>
                </a:ext>
              </a:extLst>
            </p:cNvPr>
            <p:cNvGrpSpPr/>
            <p:nvPr/>
          </p:nvGrpSpPr>
          <p:grpSpPr>
            <a:xfrm>
              <a:off x="6493867" y="2916036"/>
              <a:ext cx="1860911" cy="1820448"/>
              <a:chOff x="6493867" y="2916036"/>
              <a:chExt cx="1860911" cy="1820448"/>
            </a:xfrm>
          </p:grpSpPr>
          <p:sp>
            <p:nvSpPr>
              <p:cNvPr id="153" name="AutoShape 72">
                <a:extLst>
                  <a:ext uri="{FF2B5EF4-FFF2-40B4-BE49-F238E27FC236}">
                    <a16:creationId xmlns:a16="http://schemas.microsoft.com/office/drawing/2014/main" id="{E5B18C1D-C8A3-4A66-90C1-0CB8706AE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43433">
                <a:off x="6802286" y="4418564"/>
                <a:ext cx="233952" cy="306525"/>
              </a:xfrm>
              <a:prstGeom prst="triangle">
                <a:avLst>
                  <a:gd name="adj" fmla="val 46301"/>
                </a:avLst>
              </a:prstGeom>
              <a:solidFill>
                <a:schemeClr val="bg2"/>
              </a:solidFill>
              <a:ln w="952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AutoShape 73">
                <a:extLst>
                  <a:ext uri="{FF2B5EF4-FFF2-40B4-BE49-F238E27FC236}">
                    <a16:creationId xmlns:a16="http://schemas.microsoft.com/office/drawing/2014/main" id="{2FB3ADF1-5609-43F1-98EA-482AF0E4D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21201">
                <a:off x="7460646" y="2916036"/>
                <a:ext cx="233952" cy="306525"/>
              </a:xfrm>
              <a:prstGeom prst="triangle">
                <a:avLst>
                  <a:gd name="adj" fmla="val 46301"/>
                </a:avLst>
              </a:prstGeom>
              <a:solidFill>
                <a:schemeClr val="bg2"/>
              </a:solidFill>
              <a:ln w="952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AutoShape 74">
                <a:extLst>
                  <a:ext uri="{FF2B5EF4-FFF2-40B4-BE49-F238E27FC236}">
                    <a16:creationId xmlns:a16="http://schemas.microsoft.com/office/drawing/2014/main" id="{0FFADE80-25CF-42C6-94B4-78741A106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33394">
                <a:off x="7558184" y="4444044"/>
                <a:ext cx="245220" cy="292440"/>
              </a:xfrm>
              <a:prstGeom prst="triangle">
                <a:avLst>
                  <a:gd name="adj" fmla="val 46301"/>
                </a:avLst>
              </a:prstGeom>
              <a:solidFill>
                <a:schemeClr val="bg2"/>
              </a:solidFill>
              <a:ln w="952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" name="AutoShape 75">
                <a:extLst>
                  <a:ext uri="{FF2B5EF4-FFF2-40B4-BE49-F238E27FC236}">
                    <a16:creationId xmlns:a16="http://schemas.microsoft.com/office/drawing/2014/main" id="{D014A673-F6B3-499F-AFFE-7A4822EB8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078439">
                <a:off x="8084540" y="3616217"/>
                <a:ext cx="233952" cy="306525"/>
              </a:xfrm>
              <a:prstGeom prst="triangle">
                <a:avLst>
                  <a:gd name="adj" fmla="val 46301"/>
                </a:avLst>
              </a:prstGeom>
              <a:solidFill>
                <a:schemeClr val="bg2"/>
              </a:solidFill>
              <a:ln w="952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AutoShape 76">
                <a:extLst>
                  <a:ext uri="{FF2B5EF4-FFF2-40B4-BE49-F238E27FC236}">
                    <a16:creationId xmlns:a16="http://schemas.microsoft.com/office/drawing/2014/main" id="{19422E5D-34A3-4094-9A43-688A1089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940681">
                <a:off x="6517477" y="3333555"/>
                <a:ext cx="245220" cy="292440"/>
              </a:xfrm>
              <a:prstGeom prst="triangle">
                <a:avLst>
                  <a:gd name="adj" fmla="val 46301"/>
                </a:avLst>
              </a:prstGeom>
              <a:solidFill>
                <a:schemeClr val="accent1"/>
              </a:solidFill>
              <a:ln w="952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Oval 77">
                <a:extLst>
                  <a:ext uri="{FF2B5EF4-FFF2-40B4-BE49-F238E27FC236}">
                    <a16:creationId xmlns:a16="http://schemas.microsoft.com/office/drawing/2014/main" id="{23A23F6C-88B3-4A22-BAF7-41355FE57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72962">
                <a:off x="6639152" y="3157079"/>
                <a:ext cx="1471321" cy="1403714"/>
              </a:xfrm>
              <a:prstGeom prst="ellipse">
                <a:avLst/>
              </a:prstGeom>
              <a:solidFill>
                <a:schemeClr val="accent3"/>
              </a:solidFill>
              <a:ln w="9525">
                <a:solidFill>
                  <a:schemeClr val="bg2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Oval 78">
                <a:extLst>
                  <a:ext uri="{FF2B5EF4-FFF2-40B4-BE49-F238E27FC236}">
                    <a16:creationId xmlns:a16="http://schemas.microsoft.com/office/drawing/2014/main" id="{E8A2A51F-4FE3-4677-94FD-A06D5C34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72962">
                <a:off x="7171165" y="3783036"/>
                <a:ext cx="613050" cy="52639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3C93E16-BE66-4171-A806-85C51B2C8291}"/>
                </a:ext>
              </a:extLst>
            </p:cNvPr>
            <p:cNvSpPr txBox="1"/>
            <p:nvPr/>
          </p:nvSpPr>
          <p:spPr>
            <a:xfrm rot="892544">
              <a:off x="7458123" y="2382198"/>
              <a:ext cx="1325904" cy="74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CD19</a:t>
              </a:r>
            </a:p>
          </p:txBody>
        </p:sp>
      </p:grpSp>
      <p:sp>
        <p:nvSpPr>
          <p:cNvPr id="160" name="Text Box 148">
            <a:extLst>
              <a:ext uri="{FF2B5EF4-FFF2-40B4-BE49-F238E27FC236}">
                <a16:creationId xmlns:a16="http://schemas.microsoft.com/office/drawing/2014/main" id="{4E09AB24-475D-48D9-9C47-E4349D37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90" y="2618007"/>
            <a:ext cx="1829074" cy="30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Tumor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4E473-C451-46FD-8815-D4FF0622FE7E}"/>
              </a:ext>
            </a:extLst>
          </p:cNvPr>
          <p:cNvSpPr txBox="1"/>
          <p:nvPr/>
        </p:nvSpPr>
        <p:spPr bwMode="auto">
          <a:xfrm>
            <a:off x="10748807" y="1581017"/>
            <a:ext cx="13786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Activity</a:t>
            </a:r>
          </a:p>
        </p:txBody>
      </p:sp>
      <p:grpSp>
        <p:nvGrpSpPr>
          <p:cNvPr id="268" name="Group 39">
            <a:extLst>
              <a:ext uri="{FF2B5EF4-FFF2-40B4-BE49-F238E27FC236}">
                <a16:creationId xmlns:a16="http://schemas.microsoft.com/office/drawing/2014/main" id="{A52835DF-8FB7-4CA1-8B3D-C8988C157E91}"/>
              </a:ext>
            </a:extLst>
          </p:cNvPr>
          <p:cNvGrpSpPr/>
          <p:nvPr/>
        </p:nvGrpSpPr>
        <p:grpSpPr>
          <a:xfrm>
            <a:off x="10953968" y="3315431"/>
            <a:ext cx="638528" cy="771438"/>
            <a:chOff x="1964903" y="1500773"/>
            <a:chExt cx="2446755" cy="3104678"/>
          </a:xfrm>
        </p:grpSpPr>
        <p:grpSp>
          <p:nvGrpSpPr>
            <p:cNvPr id="269" name="Group 41">
              <a:extLst>
                <a:ext uri="{FF2B5EF4-FFF2-40B4-BE49-F238E27FC236}">
                  <a16:creationId xmlns:a16="http://schemas.microsoft.com/office/drawing/2014/main" id="{7D0DB4E9-692A-4E8D-8507-52C06AB7E396}"/>
                </a:ext>
              </a:extLst>
            </p:cNvPr>
            <p:cNvGrpSpPr/>
            <p:nvPr/>
          </p:nvGrpSpPr>
          <p:grpSpPr>
            <a:xfrm>
              <a:off x="1964903" y="1500773"/>
              <a:ext cx="2446755" cy="3104678"/>
              <a:chOff x="543154" y="2842578"/>
              <a:chExt cx="2446755" cy="3104678"/>
            </a:xfrm>
          </p:grpSpPr>
          <p:sp>
            <p:nvSpPr>
              <p:cNvPr id="271" name="Oval 50">
                <a:extLst>
                  <a:ext uri="{FF2B5EF4-FFF2-40B4-BE49-F238E27FC236}">
                    <a16:creationId xmlns:a16="http://schemas.microsoft.com/office/drawing/2014/main" id="{3D2C5F87-2AA8-46BC-B3E8-293AA818FF40}"/>
                  </a:ext>
                </a:extLst>
              </p:cNvPr>
              <p:cNvSpPr/>
              <p:nvPr/>
            </p:nvSpPr>
            <p:spPr>
              <a:xfrm rot="382802">
                <a:off x="543154" y="3502052"/>
                <a:ext cx="2446755" cy="2445204"/>
              </a:xfrm>
              <a:prstGeom prst="ellipse">
                <a:avLst/>
              </a:prstGeom>
              <a:solidFill>
                <a:srgbClr val="0A6FA7"/>
              </a:solidFill>
              <a:ln w="28575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72" name="Oval 51">
                <a:extLst>
                  <a:ext uri="{FF2B5EF4-FFF2-40B4-BE49-F238E27FC236}">
                    <a16:creationId xmlns:a16="http://schemas.microsoft.com/office/drawing/2014/main" id="{8478BE9B-1F08-496E-A6D2-2DAB85370D47}"/>
                  </a:ext>
                </a:extLst>
              </p:cNvPr>
              <p:cNvSpPr/>
              <p:nvPr/>
            </p:nvSpPr>
            <p:spPr>
              <a:xfrm rot="382802">
                <a:off x="1035191" y="3964417"/>
                <a:ext cx="1481015" cy="1459532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grpSp>
            <p:nvGrpSpPr>
              <p:cNvPr id="273" name="Group 52">
                <a:extLst>
                  <a:ext uri="{FF2B5EF4-FFF2-40B4-BE49-F238E27FC236}">
                    <a16:creationId xmlns:a16="http://schemas.microsoft.com/office/drawing/2014/main" id="{40D2BEF8-E5DB-4278-B9E0-0B429E6D6AB8}"/>
                  </a:ext>
                </a:extLst>
              </p:cNvPr>
              <p:cNvGrpSpPr/>
              <p:nvPr/>
            </p:nvGrpSpPr>
            <p:grpSpPr>
              <a:xfrm rot="382802">
                <a:off x="1636651" y="2842578"/>
                <a:ext cx="341913" cy="1242520"/>
                <a:chOff x="6380608" y="4792768"/>
                <a:chExt cx="387552" cy="1408363"/>
              </a:xfrm>
            </p:grpSpPr>
            <p:grpSp>
              <p:nvGrpSpPr>
                <p:cNvPr id="285" name="Group 64">
                  <a:extLst>
                    <a:ext uri="{FF2B5EF4-FFF2-40B4-BE49-F238E27FC236}">
                      <a16:creationId xmlns:a16="http://schemas.microsoft.com/office/drawing/2014/main" id="{AA7129A5-3E5D-49B0-8587-8BAD14D848B2}"/>
                    </a:ext>
                  </a:extLst>
                </p:cNvPr>
                <p:cNvGrpSpPr/>
                <p:nvPr/>
              </p:nvGrpSpPr>
              <p:grpSpPr>
                <a:xfrm>
                  <a:off x="6613444" y="5337035"/>
                  <a:ext cx="154716" cy="864096"/>
                  <a:chOff x="6540429" y="5301209"/>
                  <a:chExt cx="154716" cy="864096"/>
                </a:xfrm>
              </p:grpSpPr>
              <p:sp>
                <p:nvSpPr>
                  <p:cNvPr id="290" name="Rectangle 69">
                    <a:extLst>
                      <a:ext uri="{FF2B5EF4-FFF2-40B4-BE49-F238E27FC236}">
                        <a16:creationId xmlns:a16="http://schemas.microsoft.com/office/drawing/2014/main" id="{CCE78648-5AB1-48C9-A35B-DB804F939E2D}"/>
                      </a:ext>
                    </a:extLst>
                  </p:cNvPr>
                  <p:cNvSpPr/>
                  <p:nvPr/>
                </p:nvSpPr>
                <p:spPr>
                  <a:xfrm flipH="1">
                    <a:off x="6540429" y="5301209"/>
                    <a:ext cx="154716" cy="300170"/>
                  </a:xfrm>
                  <a:prstGeom prst="rect">
                    <a:avLst/>
                  </a:prstGeom>
                  <a:solidFill>
                    <a:srgbClr val="3894A2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291" name="Group 70">
                    <a:extLst>
                      <a:ext uri="{FF2B5EF4-FFF2-40B4-BE49-F238E27FC236}">
                        <a16:creationId xmlns:a16="http://schemas.microsoft.com/office/drawing/2014/main" id="{2E56C24D-359D-4CA5-A042-A9896B004ABA}"/>
                      </a:ext>
                    </a:extLst>
                  </p:cNvPr>
                  <p:cNvGrpSpPr/>
                  <p:nvPr/>
                </p:nvGrpSpPr>
                <p:grpSpPr>
                  <a:xfrm>
                    <a:off x="6540429" y="5601378"/>
                    <a:ext cx="154716" cy="563927"/>
                    <a:chOff x="6540429" y="5688418"/>
                    <a:chExt cx="154716" cy="476887"/>
                  </a:xfrm>
                </p:grpSpPr>
                <p:sp>
                  <p:nvSpPr>
                    <p:cNvPr id="292" name="Rectangle 71">
                      <a:extLst>
                        <a:ext uri="{FF2B5EF4-FFF2-40B4-BE49-F238E27FC236}">
                          <a16:creationId xmlns:a16="http://schemas.microsoft.com/office/drawing/2014/main" id="{19E4A17A-55B4-4435-91B0-0A46E5907E6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688418"/>
                      <a:ext cx="154716" cy="158962"/>
                    </a:xfrm>
                    <a:prstGeom prst="rect">
                      <a:avLst/>
                    </a:prstGeom>
                    <a:solidFill>
                      <a:srgbClr val="006FA7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93" name="Rectangle 72">
                      <a:extLst>
                        <a:ext uri="{FF2B5EF4-FFF2-40B4-BE49-F238E27FC236}">
                          <a16:creationId xmlns:a16="http://schemas.microsoft.com/office/drawing/2014/main" id="{4FE7248D-4F10-4F87-B4D8-9F2F8284CE2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847380"/>
                      <a:ext cx="154716" cy="158962"/>
                    </a:xfrm>
                    <a:prstGeom prst="rect">
                      <a:avLst/>
                    </a:prstGeom>
                    <a:solidFill>
                      <a:srgbClr val="F2AB4E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94" name="Rectangle 73">
                      <a:extLst>
                        <a:ext uri="{FF2B5EF4-FFF2-40B4-BE49-F238E27FC236}">
                          <a16:creationId xmlns:a16="http://schemas.microsoft.com/office/drawing/2014/main" id="{6EF23115-76A4-4B9E-8877-1911A77F005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6006343"/>
                      <a:ext cx="154716" cy="158962"/>
                    </a:xfrm>
                    <a:prstGeom prst="rect">
                      <a:avLst/>
                    </a:prstGeom>
                    <a:solidFill>
                      <a:srgbClr val="EB1E73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6" name="Group 65">
                  <a:extLst>
                    <a:ext uri="{FF2B5EF4-FFF2-40B4-BE49-F238E27FC236}">
                      <a16:creationId xmlns:a16="http://schemas.microsoft.com/office/drawing/2014/main" id="{25D6720D-DDD2-473C-A6D3-FDC63EC8F4CB}"/>
                    </a:ext>
                  </a:extLst>
                </p:cNvPr>
                <p:cNvGrpSpPr/>
                <p:nvPr/>
              </p:nvGrpSpPr>
              <p:grpSpPr>
                <a:xfrm>
                  <a:off x="6380608" y="4792768"/>
                  <a:ext cx="351628" cy="544267"/>
                  <a:chOff x="6406035" y="4853073"/>
                  <a:chExt cx="319649" cy="494769"/>
                </a:xfrm>
              </p:grpSpPr>
              <p:sp>
                <p:nvSpPr>
                  <p:cNvPr id="287" name="Freeform 66">
                    <a:extLst>
                      <a:ext uri="{FF2B5EF4-FFF2-40B4-BE49-F238E27FC236}">
                        <a16:creationId xmlns:a16="http://schemas.microsoft.com/office/drawing/2014/main" id="{4372680E-2880-44E8-82A9-C3A8078EB8D7}"/>
                      </a:ext>
                    </a:extLst>
                  </p:cNvPr>
                  <p:cNvSpPr/>
                  <p:nvPr/>
                </p:nvSpPr>
                <p:spPr>
                  <a:xfrm>
                    <a:off x="6469433" y="4853073"/>
                    <a:ext cx="218582" cy="494769"/>
                  </a:xfrm>
                  <a:custGeom>
                    <a:avLst/>
                    <a:gdLst>
                      <a:gd name="connsiteX0" fmla="*/ 0 w 216877"/>
                      <a:gd name="connsiteY0" fmla="*/ 404608 h 511982"/>
                      <a:gd name="connsiteX1" fmla="*/ 70339 w 216877"/>
                      <a:gd name="connsiteY1" fmla="*/ 486669 h 511982"/>
                      <a:gd name="connsiteX2" fmla="*/ 117231 w 216877"/>
                      <a:gd name="connsiteY2" fmla="*/ 11885 h 511982"/>
                      <a:gd name="connsiteX3" fmla="*/ 216877 w 216877"/>
                      <a:gd name="connsiteY3" fmla="*/ 176008 h 511982"/>
                      <a:gd name="connsiteX0" fmla="*/ 0 w 216877"/>
                      <a:gd name="connsiteY0" fmla="*/ 369439 h 504470"/>
                      <a:gd name="connsiteX1" fmla="*/ 70339 w 216877"/>
                      <a:gd name="connsiteY1" fmla="*/ 486669 h 504470"/>
                      <a:gd name="connsiteX2" fmla="*/ 117231 w 216877"/>
                      <a:gd name="connsiteY2" fmla="*/ 11885 h 504470"/>
                      <a:gd name="connsiteX3" fmla="*/ 216877 w 216877"/>
                      <a:gd name="connsiteY3" fmla="*/ 176008 h 504470"/>
                      <a:gd name="connsiteX0" fmla="*/ 199 w 217076"/>
                      <a:gd name="connsiteY0" fmla="*/ 369439 h 507201"/>
                      <a:gd name="connsiteX1" fmla="*/ 70538 w 217076"/>
                      <a:gd name="connsiteY1" fmla="*/ 486669 h 507201"/>
                      <a:gd name="connsiteX2" fmla="*/ 117430 w 217076"/>
                      <a:gd name="connsiteY2" fmla="*/ 11885 h 507201"/>
                      <a:gd name="connsiteX3" fmla="*/ 217076 w 217076"/>
                      <a:gd name="connsiteY3" fmla="*/ 176008 h 507201"/>
                      <a:gd name="connsiteX0" fmla="*/ 199 w 217076"/>
                      <a:gd name="connsiteY0" fmla="*/ 360769 h 498531"/>
                      <a:gd name="connsiteX1" fmla="*/ 70538 w 217076"/>
                      <a:gd name="connsiteY1" fmla="*/ 477999 h 498531"/>
                      <a:gd name="connsiteX2" fmla="*/ 117430 w 217076"/>
                      <a:gd name="connsiteY2" fmla="*/ 3215 h 498531"/>
                      <a:gd name="connsiteX3" fmla="*/ 217076 w 217076"/>
                      <a:gd name="connsiteY3" fmla="*/ 167338 h 498531"/>
                      <a:gd name="connsiteX0" fmla="*/ 1705 w 218582"/>
                      <a:gd name="connsiteY0" fmla="*/ 360769 h 496108"/>
                      <a:gd name="connsiteX1" fmla="*/ 72044 w 218582"/>
                      <a:gd name="connsiteY1" fmla="*/ 477999 h 496108"/>
                      <a:gd name="connsiteX2" fmla="*/ 118936 w 218582"/>
                      <a:gd name="connsiteY2" fmla="*/ 3215 h 496108"/>
                      <a:gd name="connsiteX3" fmla="*/ 218582 w 218582"/>
                      <a:gd name="connsiteY3" fmla="*/ 167338 h 496108"/>
                      <a:gd name="connsiteX0" fmla="*/ 1705 w 218582"/>
                      <a:gd name="connsiteY0" fmla="*/ 357573 h 494507"/>
                      <a:gd name="connsiteX1" fmla="*/ 72044 w 218582"/>
                      <a:gd name="connsiteY1" fmla="*/ 474803 h 494507"/>
                      <a:gd name="connsiteX2" fmla="*/ 118936 w 218582"/>
                      <a:gd name="connsiteY2" fmla="*/ 19 h 494507"/>
                      <a:gd name="connsiteX3" fmla="*/ 218582 w 218582"/>
                      <a:gd name="connsiteY3" fmla="*/ 494507 h 494507"/>
                      <a:gd name="connsiteX0" fmla="*/ 1705 w 219110"/>
                      <a:gd name="connsiteY0" fmla="*/ 357573 h 494507"/>
                      <a:gd name="connsiteX1" fmla="*/ 72044 w 219110"/>
                      <a:gd name="connsiteY1" fmla="*/ 474803 h 494507"/>
                      <a:gd name="connsiteX2" fmla="*/ 118936 w 219110"/>
                      <a:gd name="connsiteY2" fmla="*/ 19 h 494507"/>
                      <a:gd name="connsiteX3" fmla="*/ 218582 w 219110"/>
                      <a:gd name="connsiteY3" fmla="*/ 494507 h 494507"/>
                      <a:gd name="connsiteX0" fmla="*/ 1705 w 218582"/>
                      <a:gd name="connsiteY0" fmla="*/ 357835 h 494769"/>
                      <a:gd name="connsiteX1" fmla="*/ 72044 w 218582"/>
                      <a:gd name="connsiteY1" fmla="*/ 475065 h 494769"/>
                      <a:gd name="connsiteX2" fmla="*/ 118936 w 218582"/>
                      <a:gd name="connsiteY2" fmla="*/ 281 h 494769"/>
                      <a:gd name="connsiteX3" fmla="*/ 218582 w 218582"/>
                      <a:gd name="connsiteY3" fmla="*/ 494769 h 49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582" h="494769">
                        <a:moveTo>
                          <a:pt x="1705" y="357835"/>
                        </a:moveTo>
                        <a:cubicBezTo>
                          <a:pt x="-2203" y="455038"/>
                          <a:pt x="-6110" y="528795"/>
                          <a:pt x="72044" y="475065"/>
                        </a:cubicBezTo>
                        <a:cubicBezTo>
                          <a:pt x="150198" y="421335"/>
                          <a:pt x="30571" y="12982"/>
                          <a:pt x="118936" y="281"/>
                        </a:cubicBezTo>
                        <a:cubicBezTo>
                          <a:pt x="207301" y="-12420"/>
                          <a:pt x="216628" y="407823"/>
                          <a:pt x="218582" y="494769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8" name="Freeform 67">
                    <a:extLst>
                      <a:ext uri="{FF2B5EF4-FFF2-40B4-BE49-F238E27FC236}">
                        <a16:creationId xmlns:a16="http://schemas.microsoft.com/office/drawing/2014/main" id="{866DA271-0E0F-40F7-9A95-D21F26247B7B}"/>
                      </a:ext>
                    </a:extLst>
                  </p:cNvPr>
                  <p:cNvSpPr/>
                  <p:nvPr/>
                </p:nvSpPr>
                <p:spPr>
                  <a:xfrm rot="21282950">
                    <a:off x="6406035" y="4959902"/>
                    <a:ext cx="128126" cy="324226"/>
                  </a:xfrm>
                  <a:custGeom>
                    <a:avLst/>
                    <a:gdLst>
                      <a:gd name="connsiteX0" fmla="*/ 0 w 73403"/>
                      <a:gd name="connsiteY0" fmla="*/ 11977 h 185750"/>
                      <a:gd name="connsiteX1" fmla="*/ 39065 w 73403"/>
                      <a:gd name="connsiteY1" fmla="*/ 42234 h 185750"/>
                      <a:gd name="connsiteX2" fmla="*/ 71776 w 73403"/>
                      <a:gd name="connsiteY2" fmla="*/ 0 h 185750"/>
                      <a:gd name="connsiteX3" fmla="*/ 73403 w 73403"/>
                      <a:gd name="connsiteY3" fmla="*/ 0 h 185750"/>
                      <a:gd name="connsiteX4" fmla="*/ 73403 w 73403"/>
                      <a:gd name="connsiteY4" fmla="*/ 185750 h 185750"/>
                      <a:gd name="connsiteX5" fmla="*/ 0 w 73403"/>
                      <a:gd name="connsiteY5" fmla="*/ 185750 h 1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03" h="185750">
                        <a:moveTo>
                          <a:pt x="0" y="11977"/>
                        </a:moveTo>
                        <a:lnTo>
                          <a:pt x="39065" y="42234"/>
                        </a:lnTo>
                        <a:lnTo>
                          <a:pt x="71776" y="0"/>
                        </a:lnTo>
                        <a:lnTo>
                          <a:pt x="73403" y="0"/>
                        </a:lnTo>
                        <a:lnTo>
                          <a:pt x="73403" y="185750"/>
                        </a:lnTo>
                        <a:lnTo>
                          <a:pt x="0" y="18575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9" name="Freeform 68">
                    <a:extLst>
                      <a:ext uri="{FF2B5EF4-FFF2-40B4-BE49-F238E27FC236}">
                        <a16:creationId xmlns:a16="http://schemas.microsoft.com/office/drawing/2014/main" id="{366FA358-44F9-4DC2-AD98-2D7A04882D72}"/>
                      </a:ext>
                    </a:extLst>
                  </p:cNvPr>
                  <p:cNvSpPr/>
                  <p:nvPr/>
                </p:nvSpPr>
                <p:spPr>
                  <a:xfrm>
                    <a:off x="6597559" y="4934217"/>
                    <a:ext cx="128125" cy="323110"/>
                  </a:xfrm>
                  <a:custGeom>
                    <a:avLst/>
                    <a:gdLst>
                      <a:gd name="connsiteX0" fmla="*/ 0 w 73403"/>
                      <a:gd name="connsiteY0" fmla="*/ 13497 h 185110"/>
                      <a:gd name="connsiteX1" fmla="*/ 39346 w 73403"/>
                      <a:gd name="connsiteY1" fmla="*/ 43972 h 185110"/>
                      <a:gd name="connsiteX2" fmla="*/ 73403 w 73403"/>
                      <a:gd name="connsiteY2" fmla="*/ 0 h 185110"/>
                      <a:gd name="connsiteX3" fmla="*/ 73403 w 73403"/>
                      <a:gd name="connsiteY3" fmla="*/ 185110 h 185110"/>
                      <a:gd name="connsiteX4" fmla="*/ 0 w 73403"/>
                      <a:gd name="connsiteY4" fmla="*/ 185110 h 18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403" h="185110">
                        <a:moveTo>
                          <a:pt x="0" y="13497"/>
                        </a:moveTo>
                        <a:lnTo>
                          <a:pt x="39346" y="43972"/>
                        </a:lnTo>
                        <a:lnTo>
                          <a:pt x="73403" y="0"/>
                        </a:lnTo>
                        <a:lnTo>
                          <a:pt x="73403" y="185110"/>
                        </a:lnTo>
                        <a:lnTo>
                          <a:pt x="0" y="18511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74" name="Group 53">
                <a:extLst>
                  <a:ext uri="{FF2B5EF4-FFF2-40B4-BE49-F238E27FC236}">
                    <a16:creationId xmlns:a16="http://schemas.microsoft.com/office/drawing/2014/main" id="{F7BA49E6-9C66-47DD-A581-012178A6B983}"/>
                  </a:ext>
                </a:extLst>
              </p:cNvPr>
              <p:cNvGrpSpPr/>
              <p:nvPr/>
            </p:nvGrpSpPr>
            <p:grpSpPr>
              <a:xfrm rot="19282802">
                <a:off x="716129" y="3217523"/>
                <a:ext cx="341913" cy="1242520"/>
                <a:chOff x="6380608" y="4792768"/>
                <a:chExt cx="387552" cy="1408363"/>
              </a:xfrm>
            </p:grpSpPr>
            <p:grpSp>
              <p:nvGrpSpPr>
                <p:cNvPr id="275" name="Group 54">
                  <a:extLst>
                    <a:ext uri="{FF2B5EF4-FFF2-40B4-BE49-F238E27FC236}">
                      <a16:creationId xmlns:a16="http://schemas.microsoft.com/office/drawing/2014/main" id="{3F8E9DA9-B0D0-4A1F-AE3C-8E46CE1AAEE0}"/>
                    </a:ext>
                  </a:extLst>
                </p:cNvPr>
                <p:cNvGrpSpPr/>
                <p:nvPr/>
              </p:nvGrpSpPr>
              <p:grpSpPr>
                <a:xfrm>
                  <a:off x="6613444" y="5337035"/>
                  <a:ext cx="154716" cy="864096"/>
                  <a:chOff x="6540429" y="5301209"/>
                  <a:chExt cx="154716" cy="864096"/>
                </a:xfrm>
              </p:grpSpPr>
              <p:sp>
                <p:nvSpPr>
                  <p:cNvPr id="280" name="Rectangle 59">
                    <a:extLst>
                      <a:ext uri="{FF2B5EF4-FFF2-40B4-BE49-F238E27FC236}">
                        <a16:creationId xmlns:a16="http://schemas.microsoft.com/office/drawing/2014/main" id="{E9E4C00C-3A34-4299-BB29-ABFB6A43BDFE}"/>
                      </a:ext>
                    </a:extLst>
                  </p:cNvPr>
                  <p:cNvSpPr/>
                  <p:nvPr/>
                </p:nvSpPr>
                <p:spPr>
                  <a:xfrm flipH="1">
                    <a:off x="6540429" y="5301209"/>
                    <a:ext cx="154716" cy="300170"/>
                  </a:xfrm>
                  <a:prstGeom prst="rect">
                    <a:avLst/>
                  </a:prstGeom>
                  <a:solidFill>
                    <a:srgbClr val="3894A2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281" name="Group 60">
                    <a:extLst>
                      <a:ext uri="{FF2B5EF4-FFF2-40B4-BE49-F238E27FC236}">
                        <a16:creationId xmlns:a16="http://schemas.microsoft.com/office/drawing/2014/main" id="{BE60EC1A-EDCD-46FD-AA70-76D3CE3A3C16}"/>
                      </a:ext>
                    </a:extLst>
                  </p:cNvPr>
                  <p:cNvGrpSpPr/>
                  <p:nvPr/>
                </p:nvGrpSpPr>
                <p:grpSpPr>
                  <a:xfrm>
                    <a:off x="6540429" y="5601378"/>
                    <a:ext cx="154716" cy="563927"/>
                    <a:chOff x="6540429" y="5688418"/>
                    <a:chExt cx="154716" cy="476887"/>
                  </a:xfrm>
                </p:grpSpPr>
                <p:sp>
                  <p:nvSpPr>
                    <p:cNvPr id="282" name="Rectangle 61">
                      <a:extLst>
                        <a:ext uri="{FF2B5EF4-FFF2-40B4-BE49-F238E27FC236}">
                          <a16:creationId xmlns:a16="http://schemas.microsoft.com/office/drawing/2014/main" id="{8D457342-4B10-4B9B-8489-90AFF7678DD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688418"/>
                      <a:ext cx="154716" cy="158962"/>
                    </a:xfrm>
                    <a:prstGeom prst="rect">
                      <a:avLst/>
                    </a:prstGeom>
                    <a:solidFill>
                      <a:srgbClr val="006FA7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83" name="Rectangle 62">
                      <a:extLst>
                        <a:ext uri="{FF2B5EF4-FFF2-40B4-BE49-F238E27FC236}">
                          <a16:creationId xmlns:a16="http://schemas.microsoft.com/office/drawing/2014/main" id="{5A0EB2BE-E4AB-4FB1-AE03-190B008E73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847380"/>
                      <a:ext cx="154716" cy="158962"/>
                    </a:xfrm>
                    <a:prstGeom prst="rect">
                      <a:avLst/>
                    </a:prstGeom>
                    <a:solidFill>
                      <a:srgbClr val="F2AB4E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84" name="Rectangle 63">
                      <a:extLst>
                        <a:ext uri="{FF2B5EF4-FFF2-40B4-BE49-F238E27FC236}">
                          <a16:creationId xmlns:a16="http://schemas.microsoft.com/office/drawing/2014/main" id="{F70F75D5-33C5-43B3-934A-ADBDF9964D6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6006343"/>
                      <a:ext cx="154716" cy="158962"/>
                    </a:xfrm>
                    <a:prstGeom prst="rect">
                      <a:avLst/>
                    </a:prstGeom>
                    <a:solidFill>
                      <a:srgbClr val="EB1E73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76" name="Group 55">
                  <a:extLst>
                    <a:ext uri="{FF2B5EF4-FFF2-40B4-BE49-F238E27FC236}">
                      <a16:creationId xmlns:a16="http://schemas.microsoft.com/office/drawing/2014/main" id="{817243E9-551C-42F9-AB9E-59A2639246DF}"/>
                    </a:ext>
                  </a:extLst>
                </p:cNvPr>
                <p:cNvGrpSpPr/>
                <p:nvPr/>
              </p:nvGrpSpPr>
              <p:grpSpPr>
                <a:xfrm>
                  <a:off x="6380608" y="4792768"/>
                  <a:ext cx="351628" cy="544267"/>
                  <a:chOff x="6406035" y="4853073"/>
                  <a:chExt cx="319649" cy="494769"/>
                </a:xfrm>
              </p:grpSpPr>
              <p:sp>
                <p:nvSpPr>
                  <p:cNvPr id="277" name="Freeform 56">
                    <a:extLst>
                      <a:ext uri="{FF2B5EF4-FFF2-40B4-BE49-F238E27FC236}">
                        <a16:creationId xmlns:a16="http://schemas.microsoft.com/office/drawing/2014/main" id="{B0282413-DB94-475C-9DC6-6293F3004850}"/>
                      </a:ext>
                    </a:extLst>
                  </p:cNvPr>
                  <p:cNvSpPr/>
                  <p:nvPr/>
                </p:nvSpPr>
                <p:spPr>
                  <a:xfrm>
                    <a:off x="6469433" y="4853073"/>
                    <a:ext cx="218582" cy="494769"/>
                  </a:xfrm>
                  <a:custGeom>
                    <a:avLst/>
                    <a:gdLst>
                      <a:gd name="connsiteX0" fmla="*/ 0 w 216877"/>
                      <a:gd name="connsiteY0" fmla="*/ 404608 h 511982"/>
                      <a:gd name="connsiteX1" fmla="*/ 70339 w 216877"/>
                      <a:gd name="connsiteY1" fmla="*/ 486669 h 511982"/>
                      <a:gd name="connsiteX2" fmla="*/ 117231 w 216877"/>
                      <a:gd name="connsiteY2" fmla="*/ 11885 h 511982"/>
                      <a:gd name="connsiteX3" fmla="*/ 216877 w 216877"/>
                      <a:gd name="connsiteY3" fmla="*/ 176008 h 511982"/>
                      <a:gd name="connsiteX0" fmla="*/ 0 w 216877"/>
                      <a:gd name="connsiteY0" fmla="*/ 369439 h 504470"/>
                      <a:gd name="connsiteX1" fmla="*/ 70339 w 216877"/>
                      <a:gd name="connsiteY1" fmla="*/ 486669 h 504470"/>
                      <a:gd name="connsiteX2" fmla="*/ 117231 w 216877"/>
                      <a:gd name="connsiteY2" fmla="*/ 11885 h 504470"/>
                      <a:gd name="connsiteX3" fmla="*/ 216877 w 216877"/>
                      <a:gd name="connsiteY3" fmla="*/ 176008 h 504470"/>
                      <a:gd name="connsiteX0" fmla="*/ 199 w 217076"/>
                      <a:gd name="connsiteY0" fmla="*/ 369439 h 507201"/>
                      <a:gd name="connsiteX1" fmla="*/ 70538 w 217076"/>
                      <a:gd name="connsiteY1" fmla="*/ 486669 h 507201"/>
                      <a:gd name="connsiteX2" fmla="*/ 117430 w 217076"/>
                      <a:gd name="connsiteY2" fmla="*/ 11885 h 507201"/>
                      <a:gd name="connsiteX3" fmla="*/ 217076 w 217076"/>
                      <a:gd name="connsiteY3" fmla="*/ 176008 h 507201"/>
                      <a:gd name="connsiteX0" fmla="*/ 199 w 217076"/>
                      <a:gd name="connsiteY0" fmla="*/ 360769 h 498531"/>
                      <a:gd name="connsiteX1" fmla="*/ 70538 w 217076"/>
                      <a:gd name="connsiteY1" fmla="*/ 477999 h 498531"/>
                      <a:gd name="connsiteX2" fmla="*/ 117430 w 217076"/>
                      <a:gd name="connsiteY2" fmla="*/ 3215 h 498531"/>
                      <a:gd name="connsiteX3" fmla="*/ 217076 w 217076"/>
                      <a:gd name="connsiteY3" fmla="*/ 167338 h 498531"/>
                      <a:gd name="connsiteX0" fmla="*/ 1705 w 218582"/>
                      <a:gd name="connsiteY0" fmla="*/ 360769 h 496108"/>
                      <a:gd name="connsiteX1" fmla="*/ 72044 w 218582"/>
                      <a:gd name="connsiteY1" fmla="*/ 477999 h 496108"/>
                      <a:gd name="connsiteX2" fmla="*/ 118936 w 218582"/>
                      <a:gd name="connsiteY2" fmla="*/ 3215 h 496108"/>
                      <a:gd name="connsiteX3" fmla="*/ 218582 w 218582"/>
                      <a:gd name="connsiteY3" fmla="*/ 167338 h 496108"/>
                      <a:gd name="connsiteX0" fmla="*/ 1705 w 218582"/>
                      <a:gd name="connsiteY0" fmla="*/ 357573 h 494507"/>
                      <a:gd name="connsiteX1" fmla="*/ 72044 w 218582"/>
                      <a:gd name="connsiteY1" fmla="*/ 474803 h 494507"/>
                      <a:gd name="connsiteX2" fmla="*/ 118936 w 218582"/>
                      <a:gd name="connsiteY2" fmla="*/ 19 h 494507"/>
                      <a:gd name="connsiteX3" fmla="*/ 218582 w 218582"/>
                      <a:gd name="connsiteY3" fmla="*/ 494507 h 494507"/>
                      <a:gd name="connsiteX0" fmla="*/ 1705 w 219110"/>
                      <a:gd name="connsiteY0" fmla="*/ 357573 h 494507"/>
                      <a:gd name="connsiteX1" fmla="*/ 72044 w 219110"/>
                      <a:gd name="connsiteY1" fmla="*/ 474803 h 494507"/>
                      <a:gd name="connsiteX2" fmla="*/ 118936 w 219110"/>
                      <a:gd name="connsiteY2" fmla="*/ 19 h 494507"/>
                      <a:gd name="connsiteX3" fmla="*/ 218582 w 219110"/>
                      <a:gd name="connsiteY3" fmla="*/ 494507 h 494507"/>
                      <a:gd name="connsiteX0" fmla="*/ 1705 w 218582"/>
                      <a:gd name="connsiteY0" fmla="*/ 357835 h 494769"/>
                      <a:gd name="connsiteX1" fmla="*/ 72044 w 218582"/>
                      <a:gd name="connsiteY1" fmla="*/ 475065 h 494769"/>
                      <a:gd name="connsiteX2" fmla="*/ 118936 w 218582"/>
                      <a:gd name="connsiteY2" fmla="*/ 281 h 494769"/>
                      <a:gd name="connsiteX3" fmla="*/ 218582 w 218582"/>
                      <a:gd name="connsiteY3" fmla="*/ 494769 h 49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582" h="494769">
                        <a:moveTo>
                          <a:pt x="1705" y="357835"/>
                        </a:moveTo>
                        <a:cubicBezTo>
                          <a:pt x="-2203" y="455038"/>
                          <a:pt x="-6110" y="528795"/>
                          <a:pt x="72044" y="475065"/>
                        </a:cubicBezTo>
                        <a:cubicBezTo>
                          <a:pt x="150198" y="421335"/>
                          <a:pt x="30571" y="12982"/>
                          <a:pt x="118936" y="281"/>
                        </a:cubicBezTo>
                        <a:cubicBezTo>
                          <a:pt x="207301" y="-12420"/>
                          <a:pt x="216628" y="407823"/>
                          <a:pt x="218582" y="494769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8" name="Freeform 57">
                    <a:extLst>
                      <a:ext uri="{FF2B5EF4-FFF2-40B4-BE49-F238E27FC236}">
                        <a16:creationId xmlns:a16="http://schemas.microsoft.com/office/drawing/2014/main" id="{99C05694-1662-4FA5-B719-6563F695D768}"/>
                      </a:ext>
                    </a:extLst>
                  </p:cNvPr>
                  <p:cNvSpPr/>
                  <p:nvPr/>
                </p:nvSpPr>
                <p:spPr>
                  <a:xfrm rot="21282950">
                    <a:off x="6406035" y="4959902"/>
                    <a:ext cx="128126" cy="324226"/>
                  </a:xfrm>
                  <a:custGeom>
                    <a:avLst/>
                    <a:gdLst>
                      <a:gd name="connsiteX0" fmla="*/ 0 w 73403"/>
                      <a:gd name="connsiteY0" fmla="*/ 11977 h 185750"/>
                      <a:gd name="connsiteX1" fmla="*/ 39065 w 73403"/>
                      <a:gd name="connsiteY1" fmla="*/ 42234 h 185750"/>
                      <a:gd name="connsiteX2" fmla="*/ 71776 w 73403"/>
                      <a:gd name="connsiteY2" fmla="*/ 0 h 185750"/>
                      <a:gd name="connsiteX3" fmla="*/ 73403 w 73403"/>
                      <a:gd name="connsiteY3" fmla="*/ 0 h 185750"/>
                      <a:gd name="connsiteX4" fmla="*/ 73403 w 73403"/>
                      <a:gd name="connsiteY4" fmla="*/ 185750 h 185750"/>
                      <a:gd name="connsiteX5" fmla="*/ 0 w 73403"/>
                      <a:gd name="connsiteY5" fmla="*/ 185750 h 1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03" h="185750">
                        <a:moveTo>
                          <a:pt x="0" y="11977"/>
                        </a:moveTo>
                        <a:lnTo>
                          <a:pt x="39065" y="42234"/>
                        </a:lnTo>
                        <a:lnTo>
                          <a:pt x="71776" y="0"/>
                        </a:lnTo>
                        <a:lnTo>
                          <a:pt x="73403" y="0"/>
                        </a:lnTo>
                        <a:lnTo>
                          <a:pt x="73403" y="185750"/>
                        </a:lnTo>
                        <a:lnTo>
                          <a:pt x="0" y="18575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9" name="Freeform 58">
                    <a:extLst>
                      <a:ext uri="{FF2B5EF4-FFF2-40B4-BE49-F238E27FC236}">
                        <a16:creationId xmlns:a16="http://schemas.microsoft.com/office/drawing/2014/main" id="{C9037813-295A-4AC7-AB17-4738CDA3234E}"/>
                      </a:ext>
                    </a:extLst>
                  </p:cNvPr>
                  <p:cNvSpPr/>
                  <p:nvPr/>
                </p:nvSpPr>
                <p:spPr>
                  <a:xfrm>
                    <a:off x="6597559" y="4934217"/>
                    <a:ext cx="128125" cy="323110"/>
                  </a:xfrm>
                  <a:custGeom>
                    <a:avLst/>
                    <a:gdLst>
                      <a:gd name="connsiteX0" fmla="*/ 0 w 73403"/>
                      <a:gd name="connsiteY0" fmla="*/ 13497 h 185110"/>
                      <a:gd name="connsiteX1" fmla="*/ 39346 w 73403"/>
                      <a:gd name="connsiteY1" fmla="*/ 43972 h 185110"/>
                      <a:gd name="connsiteX2" fmla="*/ 73403 w 73403"/>
                      <a:gd name="connsiteY2" fmla="*/ 0 h 185110"/>
                      <a:gd name="connsiteX3" fmla="*/ 73403 w 73403"/>
                      <a:gd name="connsiteY3" fmla="*/ 185110 h 185110"/>
                      <a:gd name="connsiteX4" fmla="*/ 0 w 73403"/>
                      <a:gd name="connsiteY4" fmla="*/ 185110 h 18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403" h="185110">
                        <a:moveTo>
                          <a:pt x="0" y="13497"/>
                        </a:moveTo>
                        <a:lnTo>
                          <a:pt x="39346" y="43972"/>
                        </a:lnTo>
                        <a:lnTo>
                          <a:pt x="73403" y="0"/>
                        </a:lnTo>
                        <a:lnTo>
                          <a:pt x="73403" y="185110"/>
                        </a:lnTo>
                        <a:lnTo>
                          <a:pt x="0" y="18511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pic>
          <p:nvPicPr>
            <p:cNvPr id="270" name="Picture 42">
              <a:extLst>
                <a:ext uri="{FF2B5EF4-FFF2-40B4-BE49-F238E27FC236}">
                  <a16:creationId xmlns:a16="http://schemas.microsoft.com/office/drawing/2014/main" id="{0300AEAC-FB1B-4FD1-B6EA-A7845C67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642" y="3308931"/>
              <a:ext cx="1389615" cy="265955"/>
            </a:xfrm>
            <a:prstGeom prst="rect">
              <a:avLst/>
            </a:prstGeom>
            <a:ln>
              <a:noFill/>
            </a:ln>
            <a:effectLst>
              <a:glow rad="12700">
                <a:srgbClr val="FFFFFF"/>
              </a:glow>
            </a:effectLst>
          </p:spPr>
        </p:pic>
      </p:grpSp>
      <p:grpSp>
        <p:nvGrpSpPr>
          <p:cNvPr id="114" name="Group 39">
            <a:extLst>
              <a:ext uri="{FF2B5EF4-FFF2-40B4-BE49-F238E27FC236}">
                <a16:creationId xmlns:a16="http://schemas.microsoft.com/office/drawing/2014/main" id="{550A6C93-5D68-4A59-A8C9-19F0CA60BDD8}"/>
              </a:ext>
            </a:extLst>
          </p:cNvPr>
          <p:cNvGrpSpPr/>
          <p:nvPr/>
        </p:nvGrpSpPr>
        <p:grpSpPr>
          <a:xfrm>
            <a:off x="3412010" y="2824862"/>
            <a:ext cx="1831981" cy="2128668"/>
            <a:chOff x="-234972" y="1500773"/>
            <a:chExt cx="5053720" cy="5145413"/>
          </a:xfrm>
        </p:grpSpPr>
        <p:pic>
          <p:nvPicPr>
            <p:cNvPr id="115" name="Picture 40">
              <a:extLst>
                <a:ext uri="{FF2B5EF4-FFF2-40B4-BE49-F238E27FC236}">
                  <a16:creationId xmlns:a16="http://schemas.microsoft.com/office/drawing/2014/main" id="{EE02DFED-2700-48F1-872A-BFED4EAA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EBEBE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78" y="1559172"/>
              <a:ext cx="1517166" cy="1514402"/>
            </a:xfrm>
            <a:prstGeom prst="rect">
              <a:avLst/>
            </a:prstGeom>
          </p:spPr>
        </p:pic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F8C7B524-E984-4FC4-8935-CF95DBD419DF}"/>
                </a:ext>
              </a:extLst>
            </p:cNvPr>
            <p:cNvGrpSpPr/>
            <p:nvPr/>
          </p:nvGrpSpPr>
          <p:grpSpPr>
            <a:xfrm>
              <a:off x="1964903" y="1500773"/>
              <a:ext cx="2446755" cy="3104678"/>
              <a:chOff x="543154" y="2842578"/>
              <a:chExt cx="2446755" cy="3104678"/>
            </a:xfrm>
          </p:grpSpPr>
          <p:sp>
            <p:nvSpPr>
              <p:cNvPr id="125" name="Oval 50">
                <a:extLst>
                  <a:ext uri="{FF2B5EF4-FFF2-40B4-BE49-F238E27FC236}">
                    <a16:creationId xmlns:a16="http://schemas.microsoft.com/office/drawing/2014/main" id="{613191BA-4936-4F59-8F80-ACB31B587B74}"/>
                  </a:ext>
                </a:extLst>
              </p:cNvPr>
              <p:cNvSpPr/>
              <p:nvPr/>
            </p:nvSpPr>
            <p:spPr>
              <a:xfrm rot="382802">
                <a:off x="543154" y="3502052"/>
                <a:ext cx="2446755" cy="2445204"/>
              </a:xfrm>
              <a:prstGeom prst="ellipse">
                <a:avLst/>
              </a:prstGeom>
              <a:solidFill>
                <a:srgbClr val="0A6FA7"/>
              </a:solidFill>
              <a:ln w="28575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Oval 51">
                <a:extLst>
                  <a:ext uri="{FF2B5EF4-FFF2-40B4-BE49-F238E27FC236}">
                    <a16:creationId xmlns:a16="http://schemas.microsoft.com/office/drawing/2014/main" id="{2F9DDF6E-1362-4EEF-893E-66E1665EF5FE}"/>
                  </a:ext>
                </a:extLst>
              </p:cNvPr>
              <p:cNvSpPr/>
              <p:nvPr/>
            </p:nvSpPr>
            <p:spPr>
              <a:xfrm rot="382802">
                <a:off x="1035191" y="3964417"/>
                <a:ext cx="1481015" cy="1459532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grpSp>
            <p:nvGrpSpPr>
              <p:cNvPr id="127" name="Group 52">
                <a:extLst>
                  <a:ext uri="{FF2B5EF4-FFF2-40B4-BE49-F238E27FC236}">
                    <a16:creationId xmlns:a16="http://schemas.microsoft.com/office/drawing/2014/main" id="{B7D6BA8F-CD5E-4F54-88B8-7109D5224D30}"/>
                  </a:ext>
                </a:extLst>
              </p:cNvPr>
              <p:cNvGrpSpPr/>
              <p:nvPr/>
            </p:nvGrpSpPr>
            <p:grpSpPr>
              <a:xfrm rot="382802">
                <a:off x="1636651" y="2842578"/>
                <a:ext cx="341913" cy="1242520"/>
                <a:chOff x="6380608" y="4792768"/>
                <a:chExt cx="387552" cy="1408363"/>
              </a:xfrm>
            </p:grpSpPr>
            <p:grpSp>
              <p:nvGrpSpPr>
                <p:cNvPr id="139" name="Group 64">
                  <a:extLst>
                    <a:ext uri="{FF2B5EF4-FFF2-40B4-BE49-F238E27FC236}">
                      <a16:creationId xmlns:a16="http://schemas.microsoft.com/office/drawing/2014/main" id="{DA6FC7A1-1E9D-49D1-A99B-1119AC36487A}"/>
                    </a:ext>
                  </a:extLst>
                </p:cNvPr>
                <p:cNvGrpSpPr/>
                <p:nvPr/>
              </p:nvGrpSpPr>
              <p:grpSpPr>
                <a:xfrm>
                  <a:off x="6613444" y="5337035"/>
                  <a:ext cx="154716" cy="864096"/>
                  <a:chOff x="6540429" y="5301209"/>
                  <a:chExt cx="154716" cy="864096"/>
                </a:xfrm>
              </p:grpSpPr>
              <p:sp>
                <p:nvSpPr>
                  <p:cNvPr id="144" name="Rectangle 69">
                    <a:extLst>
                      <a:ext uri="{FF2B5EF4-FFF2-40B4-BE49-F238E27FC236}">
                        <a16:creationId xmlns:a16="http://schemas.microsoft.com/office/drawing/2014/main" id="{9AEF10A6-96E1-4596-9717-129127855DFE}"/>
                      </a:ext>
                    </a:extLst>
                  </p:cNvPr>
                  <p:cNvSpPr/>
                  <p:nvPr/>
                </p:nvSpPr>
                <p:spPr>
                  <a:xfrm flipH="1">
                    <a:off x="6540429" y="5301209"/>
                    <a:ext cx="154716" cy="300170"/>
                  </a:xfrm>
                  <a:prstGeom prst="rect">
                    <a:avLst/>
                  </a:prstGeom>
                  <a:solidFill>
                    <a:srgbClr val="3894A2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5" name="Group 70">
                    <a:extLst>
                      <a:ext uri="{FF2B5EF4-FFF2-40B4-BE49-F238E27FC236}">
                        <a16:creationId xmlns:a16="http://schemas.microsoft.com/office/drawing/2014/main" id="{F76029B2-1608-4A10-B8EF-79E77E6EE4AC}"/>
                      </a:ext>
                    </a:extLst>
                  </p:cNvPr>
                  <p:cNvGrpSpPr/>
                  <p:nvPr/>
                </p:nvGrpSpPr>
                <p:grpSpPr>
                  <a:xfrm>
                    <a:off x="6540429" y="5601378"/>
                    <a:ext cx="154716" cy="563927"/>
                    <a:chOff x="6540429" y="5688418"/>
                    <a:chExt cx="154716" cy="476887"/>
                  </a:xfrm>
                </p:grpSpPr>
                <p:sp>
                  <p:nvSpPr>
                    <p:cNvPr id="146" name="Rectangle 71">
                      <a:extLst>
                        <a:ext uri="{FF2B5EF4-FFF2-40B4-BE49-F238E27FC236}">
                          <a16:creationId xmlns:a16="http://schemas.microsoft.com/office/drawing/2014/main" id="{0A9D7563-51BE-4FAC-9259-C0A16B88AA9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688418"/>
                      <a:ext cx="154716" cy="158962"/>
                    </a:xfrm>
                    <a:prstGeom prst="rect">
                      <a:avLst/>
                    </a:prstGeom>
                    <a:solidFill>
                      <a:srgbClr val="006FA7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" name="Rectangle 72">
                      <a:extLst>
                        <a:ext uri="{FF2B5EF4-FFF2-40B4-BE49-F238E27FC236}">
                          <a16:creationId xmlns:a16="http://schemas.microsoft.com/office/drawing/2014/main" id="{C35C0B39-1CDA-444C-9E47-ED80BA1F375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847380"/>
                      <a:ext cx="154716" cy="158962"/>
                    </a:xfrm>
                    <a:prstGeom prst="rect">
                      <a:avLst/>
                    </a:prstGeom>
                    <a:solidFill>
                      <a:srgbClr val="F2AB4E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" name="Rectangle 73">
                      <a:extLst>
                        <a:ext uri="{FF2B5EF4-FFF2-40B4-BE49-F238E27FC236}">
                          <a16:creationId xmlns:a16="http://schemas.microsoft.com/office/drawing/2014/main" id="{896D8443-2472-4FE2-8219-30627A96D14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6006343"/>
                      <a:ext cx="154716" cy="158962"/>
                    </a:xfrm>
                    <a:prstGeom prst="rect">
                      <a:avLst/>
                    </a:prstGeom>
                    <a:solidFill>
                      <a:srgbClr val="EB1E73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0" name="Group 65">
                  <a:extLst>
                    <a:ext uri="{FF2B5EF4-FFF2-40B4-BE49-F238E27FC236}">
                      <a16:creationId xmlns:a16="http://schemas.microsoft.com/office/drawing/2014/main" id="{E33D2EB0-5229-45CF-BCC8-A20680E92467}"/>
                    </a:ext>
                  </a:extLst>
                </p:cNvPr>
                <p:cNvGrpSpPr/>
                <p:nvPr/>
              </p:nvGrpSpPr>
              <p:grpSpPr>
                <a:xfrm>
                  <a:off x="6380608" y="4792768"/>
                  <a:ext cx="351628" cy="544267"/>
                  <a:chOff x="6406035" y="4853073"/>
                  <a:chExt cx="319649" cy="494769"/>
                </a:xfrm>
              </p:grpSpPr>
              <p:sp>
                <p:nvSpPr>
                  <p:cNvPr id="141" name="Freeform 66">
                    <a:extLst>
                      <a:ext uri="{FF2B5EF4-FFF2-40B4-BE49-F238E27FC236}">
                        <a16:creationId xmlns:a16="http://schemas.microsoft.com/office/drawing/2014/main" id="{A2643E1F-23A7-494D-8D2E-F2F4824985C2}"/>
                      </a:ext>
                    </a:extLst>
                  </p:cNvPr>
                  <p:cNvSpPr/>
                  <p:nvPr/>
                </p:nvSpPr>
                <p:spPr>
                  <a:xfrm>
                    <a:off x="6469433" y="4853073"/>
                    <a:ext cx="218582" cy="494769"/>
                  </a:xfrm>
                  <a:custGeom>
                    <a:avLst/>
                    <a:gdLst>
                      <a:gd name="connsiteX0" fmla="*/ 0 w 216877"/>
                      <a:gd name="connsiteY0" fmla="*/ 404608 h 511982"/>
                      <a:gd name="connsiteX1" fmla="*/ 70339 w 216877"/>
                      <a:gd name="connsiteY1" fmla="*/ 486669 h 511982"/>
                      <a:gd name="connsiteX2" fmla="*/ 117231 w 216877"/>
                      <a:gd name="connsiteY2" fmla="*/ 11885 h 511982"/>
                      <a:gd name="connsiteX3" fmla="*/ 216877 w 216877"/>
                      <a:gd name="connsiteY3" fmla="*/ 176008 h 511982"/>
                      <a:gd name="connsiteX0" fmla="*/ 0 w 216877"/>
                      <a:gd name="connsiteY0" fmla="*/ 369439 h 504470"/>
                      <a:gd name="connsiteX1" fmla="*/ 70339 w 216877"/>
                      <a:gd name="connsiteY1" fmla="*/ 486669 h 504470"/>
                      <a:gd name="connsiteX2" fmla="*/ 117231 w 216877"/>
                      <a:gd name="connsiteY2" fmla="*/ 11885 h 504470"/>
                      <a:gd name="connsiteX3" fmla="*/ 216877 w 216877"/>
                      <a:gd name="connsiteY3" fmla="*/ 176008 h 504470"/>
                      <a:gd name="connsiteX0" fmla="*/ 199 w 217076"/>
                      <a:gd name="connsiteY0" fmla="*/ 369439 h 507201"/>
                      <a:gd name="connsiteX1" fmla="*/ 70538 w 217076"/>
                      <a:gd name="connsiteY1" fmla="*/ 486669 h 507201"/>
                      <a:gd name="connsiteX2" fmla="*/ 117430 w 217076"/>
                      <a:gd name="connsiteY2" fmla="*/ 11885 h 507201"/>
                      <a:gd name="connsiteX3" fmla="*/ 217076 w 217076"/>
                      <a:gd name="connsiteY3" fmla="*/ 176008 h 507201"/>
                      <a:gd name="connsiteX0" fmla="*/ 199 w 217076"/>
                      <a:gd name="connsiteY0" fmla="*/ 360769 h 498531"/>
                      <a:gd name="connsiteX1" fmla="*/ 70538 w 217076"/>
                      <a:gd name="connsiteY1" fmla="*/ 477999 h 498531"/>
                      <a:gd name="connsiteX2" fmla="*/ 117430 w 217076"/>
                      <a:gd name="connsiteY2" fmla="*/ 3215 h 498531"/>
                      <a:gd name="connsiteX3" fmla="*/ 217076 w 217076"/>
                      <a:gd name="connsiteY3" fmla="*/ 167338 h 498531"/>
                      <a:gd name="connsiteX0" fmla="*/ 1705 w 218582"/>
                      <a:gd name="connsiteY0" fmla="*/ 360769 h 496108"/>
                      <a:gd name="connsiteX1" fmla="*/ 72044 w 218582"/>
                      <a:gd name="connsiteY1" fmla="*/ 477999 h 496108"/>
                      <a:gd name="connsiteX2" fmla="*/ 118936 w 218582"/>
                      <a:gd name="connsiteY2" fmla="*/ 3215 h 496108"/>
                      <a:gd name="connsiteX3" fmla="*/ 218582 w 218582"/>
                      <a:gd name="connsiteY3" fmla="*/ 167338 h 496108"/>
                      <a:gd name="connsiteX0" fmla="*/ 1705 w 218582"/>
                      <a:gd name="connsiteY0" fmla="*/ 357573 h 494507"/>
                      <a:gd name="connsiteX1" fmla="*/ 72044 w 218582"/>
                      <a:gd name="connsiteY1" fmla="*/ 474803 h 494507"/>
                      <a:gd name="connsiteX2" fmla="*/ 118936 w 218582"/>
                      <a:gd name="connsiteY2" fmla="*/ 19 h 494507"/>
                      <a:gd name="connsiteX3" fmla="*/ 218582 w 218582"/>
                      <a:gd name="connsiteY3" fmla="*/ 494507 h 494507"/>
                      <a:gd name="connsiteX0" fmla="*/ 1705 w 219110"/>
                      <a:gd name="connsiteY0" fmla="*/ 357573 h 494507"/>
                      <a:gd name="connsiteX1" fmla="*/ 72044 w 219110"/>
                      <a:gd name="connsiteY1" fmla="*/ 474803 h 494507"/>
                      <a:gd name="connsiteX2" fmla="*/ 118936 w 219110"/>
                      <a:gd name="connsiteY2" fmla="*/ 19 h 494507"/>
                      <a:gd name="connsiteX3" fmla="*/ 218582 w 219110"/>
                      <a:gd name="connsiteY3" fmla="*/ 494507 h 494507"/>
                      <a:gd name="connsiteX0" fmla="*/ 1705 w 218582"/>
                      <a:gd name="connsiteY0" fmla="*/ 357835 h 494769"/>
                      <a:gd name="connsiteX1" fmla="*/ 72044 w 218582"/>
                      <a:gd name="connsiteY1" fmla="*/ 475065 h 494769"/>
                      <a:gd name="connsiteX2" fmla="*/ 118936 w 218582"/>
                      <a:gd name="connsiteY2" fmla="*/ 281 h 494769"/>
                      <a:gd name="connsiteX3" fmla="*/ 218582 w 218582"/>
                      <a:gd name="connsiteY3" fmla="*/ 494769 h 49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582" h="494769">
                        <a:moveTo>
                          <a:pt x="1705" y="357835"/>
                        </a:moveTo>
                        <a:cubicBezTo>
                          <a:pt x="-2203" y="455038"/>
                          <a:pt x="-6110" y="528795"/>
                          <a:pt x="72044" y="475065"/>
                        </a:cubicBezTo>
                        <a:cubicBezTo>
                          <a:pt x="150198" y="421335"/>
                          <a:pt x="30571" y="12982"/>
                          <a:pt x="118936" y="281"/>
                        </a:cubicBezTo>
                        <a:cubicBezTo>
                          <a:pt x="207301" y="-12420"/>
                          <a:pt x="216628" y="407823"/>
                          <a:pt x="218582" y="494769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2" name="Freeform 67">
                    <a:extLst>
                      <a:ext uri="{FF2B5EF4-FFF2-40B4-BE49-F238E27FC236}">
                        <a16:creationId xmlns:a16="http://schemas.microsoft.com/office/drawing/2014/main" id="{9D7C2804-4BD6-4498-A384-A69F814B0473}"/>
                      </a:ext>
                    </a:extLst>
                  </p:cNvPr>
                  <p:cNvSpPr/>
                  <p:nvPr/>
                </p:nvSpPr>
                <p:spPr>
                  <a:xfrm rot="21282950">
                    <a:off x="6406035" y="4959902"/>
                    <a:ext cx="128126" cy="324226"/>
                  </a:xfrm>
                  <a:custGeom>
                    <a:avLst/>
                    <a:gdLst>
                      <a:gd name="connsiteX0" fmla="*/ 0 w 73403"/>
                      <a:gd name="connsiteY0" fmla="*/ 11977 h 185750"/>
                      <a:gd name="connsiteX1" fmla="*/ 39065 w 73403"/>
                      <a:gd name="connsiteY1" fmla="*/ 42234 h 185750"/>
                      <a:gd name="connsiteX2" fmla="*/ 71776 w 73403"/>
                      <a:gd name="connsiteY2" fmla="*/ 0 h 185750"/>
                      <a:gd name="connsiteX3" fmla="*/ 73403 w 73403"/>
                      <a:gd name="connsiteY3" fmla="*/ 0 h 185750"/>
                      <a:gd name="connsiteX4" fmla="*/ 73403 w 73403"/>
                      <a:gd name="connsiteY4" fmla="*/ 185750 h 185750"/>
                      <a:gd name="connsiteX5" fmla="*/ 0 w 73403"/>
                      <a:gd name="connsiteY5" fmla="*/ 185750 h 1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03" h="185750">
                        <a:moveTo>
                          <a:pt x="0" y="11977"/>
                        </a:moveTo>
                        <a:lnTo>
                          <a:pt x="39065" y="42234"/>
                        </a:lnTo>
                        <a:lnTo>
                          <a:pt x="71776" y="0"/>
                        </a:lnTo>
                        <a:lnTo>
                          <a:pt x="73403" y="0"/>
                        </a:lnTo>
                        <a:lnTo>
                          <a:pt x="73403" y="185750"/>
                        </a:lnTo>
                        <a:lnTo>
                          <a:pt x="0" y="18575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3" name="Freeform 68">
                    <a:extLst>
                      <a:ext uri="{FF2B5EF4-FFF2-40B4-BE49-F238E27FC236}">
                        <a16:creationId xmlns:a16="http://schemas.microsoft.com/office/drawing/2014/main" id="{6B9A99A7-62C3-457A-A216-1FBA8D9C4481}"/>
                      </a:ext>
                    </a:extLst>
                  </p:cNvPr>
                  <p:cNvSpPr/>
                  <p:nvPr/>
                </p:nvSpPr>
                <p:spPr>
                  <a:xfrm>
                    <a:off x="6597559" y="4934217"/>
                    <a:ext cx="128125" cy="323110"/>
                  </a:xfrm>
                  <a:custGeom>
                    <a:avLst/>
                    <a:gdLst>
                      <a:gd name="connsiteX0" fmla="*/ 0 w 73403"/>
                      <a:gd name="connsiteY0" fmla="*/ 13497 h 185110"/>
                      <a:gd name="connsiteX1" fmla="*/ 39346 w 73403"/>
                      <a:gd name="connsiteY1" fmla="*/ 43972 h 185110"/>
                      <a:gd name="connsiteX2" fmla="*/ 73403 w 73403"/>
                      <a:gd name="connsiteY2" fmla="*/ 0 h 185110"/>
                      <a:gd name="connsiteX3" fmla="*/ 73403 w 73403"/>
                      <a:gd name="connsiteY3" fmla="*/ 185110 h 185110"/>
                      <a:gd name="connsiteX4" fmla="*/ 0 w 73403"/>
                      <a:gd name="connsiteY4" fmla="*/ 185110 h 18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403" h="185110">
                        <a:moveTo>
                          <a:pt x="0" y="13497"/>
                        </a:moveTo>
                        <a:lnTo>
                          <a:pt x="39346" y="43972"/>
                        </a:lnTo>
                        <a:lnTo>
                          <a:pt x="73403" y="0"/>
                        </a:lnTo>
                        <a:lnTo>
                          <a:pt x="73403" y="185110"/>
                        </a:lnTo>
                        <a:lnTo>
                          <a:pt x="0" y="18511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28" name="Group 53">
                <a:extLst>
                  <a:ext uri="{FF2B5EF4-FFF2-40B4-BE49-F238E27FC236}">
                    <a16:creationId xmlns:a16="http://schemas.microsoft.com/office/drawing/2014/main" id="{0B10BE90-F2BC-45AA-AADD-6A9B37874B59}"/>
                  </a:ext>
                </a:extLst>
              </p:cNvPr>
              <p:cNvGrpSpPr/>
              <p:nvPr/>
            </p:nvGrpSpPr>
            <p:grpSpPr>
              <a:xfrm rot="19282802">
                <a:off x="716129" y="3217523"/>
                <a:ext cx="341913" cy="1242520"/>
                <a:chOff x="6380608" y="4792768"/>
                <a:chExt cx="387552" cy="1408363"/>
              </a:xfrm>
            </p:grpSpPr>
            <p:grpSp>
              <p:nvGrpSpPr>
                <p:cNvPr id="129" name="Group 54">
                  <a:extLst>
                    <a:ext uri="{FF2B5EF4-FFF2-40B4-BE49-F238E27FC236}">
                      <a16:creationId xmlns:a16="http://schemas.microsoft.com/office/drawing/2014/main" id="{E8409244-7836-4815-AD98-1D65B01F30C5}"/>
                    </a:ext>
                  </a:extLst>
                </p:cNvPr>
                <p:cNvGrpSpPr/>
                <p:nvPr/>
              </p:nvGrpSpPr>
              <p:grpSpPr>
                <a:xfrm>
                  <a:off x="6613444" y="5337035"/>
                  <a:ext cx="154716" cy="864096"/>
                  <a:chOff x="6540429" y="5301209"/>
                  <a:chExt cx="154716" cy="864096"/>
                </a:xfrm>
              </p:grpSpPr>
              <p:sp>
                <p:nvSpPr>
                  <p:cNvPr id="134" name="Rectangle 59">
                    <a:extLst>
                      <a:ext uri="{FF2B5EF4-FFF2-40B4-BE49-F238E27FC236}">
                        <a16:creationId xmlns:a16="http://schemas.microsoft.com/office/drawing/2014/main" id="{7B894BAF-8C23-4CFE-8405-B542B8BDB80F}"/>
                      </a:ext>
                    </a:extLst>
                  </p:cNvPr>
                  <p:cNvSpPr/>
                  <p:nvPr/>
                </p:nvSpPr>
                <p:spPr>
                  <a:xfrm flipH="1">
                    <a:off x="6540429" y="5301209"/>
                    <a:ext cx="154716" cy="300170"/>
                  </a:xfrm>
                  <a:prstGeom prst="rect">
                    <a:avLst/>
                  </a:prstGeom>
                  <a:solidFill>
                    <a:srgbClr val="3894A2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5" name="Group 60">
                    <a:extLst>
                      <a:ext uri="{FF2B5EF4-FFF2-40B4-BE49-F238E27FC236}">
                        <a16:creationId xmlns:a16="http://schemas.microsoft.com/office/drawing/2014/main" id="{E3D6069E-7D85-4CA0-ABA1-D3B4BD6FE978}"/>
                      </a:ext>
                    </a:extLst>
                  </p:cNvPr>
                  <p:cNvGrpSpPr/>
                  <p:nvPr/>
                </p:nvGrpSpPr>
                <p:grpSpPr>
                  <a:xfrm>
                    <a:off x="6540429" y="5601378"/>
                    <a:ext cx="154716" cy="563927"/>
                    <a:chOff x="6540429" y="5688418"/>
                    <a:chExt cx="154716" cy="476887"/>
                  </a:xfrm>
                </p:grpSpPr>
                <p:sp>
                  <p:nvSpPr>
                    <p:cNvPr id="136" name="Rectangle 61">
                      <a:extLst>
                        <a:ext uri="{FF2B5EF4-FFF2-40B4-BE49-F238E27FC236}">
                          <a16:creationId xmlns:a16="http://schemas.microsoft.com/office/drawing/2014/main" id="{00FC268C-19D8-4DA2-A9AF-0087EAACC8E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688418"/>
                      <a:ext cx="154716" cy="158962"/>
                    </a:xfrm>
                    <a:prstGeom prst="rect">
                      <a:avLst/>
                    </a:prstGeom>
                    <a:solidFill>
                      <a:srgbClr val="006FA7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" name="Rectangle 62">
                      <a:extLst>
                        <a:ext uri="{FF2B5EF4-FFF2-40B4-BE49-F238E27FC236}">
                          <a16:creationId xmlns:a16="http://schemas.microsoft.com/office/drawing/2014/main" id="{3249E505-7660-4BD3-AB88-589646BCF8A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847380"/>
                      <a:ext cx="154716" cy="158962"/>
                    </a:xfrm>
                    <a:prstGeom prst="rect">
                      <a:avLst/>
                    </a:prstGeom>
                    <a:solidFill>
                      <a:srgbClr val="F2AB4E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" name="Rectangle 63">
                      <a:extLst>
                        <a:ext uri="{FF2B5EF4-FFF2-40B4-BE49-F238E27FC236}">
                          <a16:creationId xmlns:a16="http://schemas.microsoft.com/office/drawing/2014/main" id="{BEAE313C-7C22-4A3F-A9A3-162FE42F9AF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6006343"/>
                      <a:ext cx="154716" cy="158962"/>
                    </a:xfrm>
                    <a:prstGeom prst="rect">
                      <a:avLst/>
                    </a:prstGeom>
                    <a:solidFill>
                      <a:srgbClr val="EB1E73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0" name="Group 55">
                  <a:extLst>
                    <a:ext uri="{FF2B5EF4-FFF2-40B4-BE49-F238E27FC236}">
                      <a16:creationId xmlns:a16="http://schemas.microsoft.com/office/drawing/2014/main" id="{569DD226-493C-41C6-99A3-329EE5B1C470}"/>
                    </a:ext>
                  </a:extLst>
                </p:cNvPr>
                <p:cNvGrpSpPr/>
                <p:nvPr/>
              </p:nvGrpSpPr>
              <p:grpSpPr>
                <a:xfrm>
                  <a:off x="6380608" y="4792768"/>
                  <a:ext cx="351628" cy="544267"/>
                  <a:chOff x="6406035" y="4853073"/>
                  <a:chExt cx="319649" cy="494769"/>
                </a:xfrm>
              </p:grpSpPr>
              <p:sp>
                <p:nvSpPr>
                  <p:cNvPr id="131" name="Freeform 56">
                    <a:extLst>
                      <a:ext uri="{FF2B5EF4-FFF2-40B4-BE49-F238E27FC236}">
                        <a16:creationId xmlns:a16="http://schemas.microsoft.com/office/drawing/2014/main" id="{9E9080BC-0108-411E-8BEB-130FD3BECD99}"/>
                      </a:ext>
                    </a:extLst>
                  </p:cNvPr>
                  <p:cNvSpPr/>
                  <p:nvPr/>
                </p:nvSpPr>
                <p:spPr>
                  <a:xfrm>
                    <a:off x="6469433" y="4853073"/>
                    <a:ext cx="218582" cy="494769"/>
                  </a:xfrm>
                  <a:custGeom>
                    <a:avLst/>
                    <a:gdLst>
                      <a:gd name="connsiteX0" fmla="*/ 0 w 216877"/>
                      <a:gd name="connsiteY0" fmla="*/ 404608 h 511982"/>
                      <a:gd name="connsiteX1" fmla="*/ 70339 w 216877"/>
                      <a:gd name="connsiteY1" fmla="*/ 486669 h 511982"/>
                      <a:gd name="connsiteX2" fmla="*/ 117231 w 216877"/>
                      <a:gd name="connsiteY2" fmla="*/ 11885 h 511982"/>
                      <a:gd name="connsiteX3" fmla="*/ 216877 w 216877"/>
                      <a:gd name="connsiteY3" fmla="*/ 176008 h 511982"/>
                      <a:gd name="connsiteX0" fmla="*/ 0 w 216877"/>
                      <a:gd name="connsiteY0" fmla="*/ 369439 h 504470"/>
                      <a:gd name="connsiteX1" fmla="*/ 70339 w 216877"/>
                      <a:gd name="connsiteY1" fmla="*/ 486669 h 504470"/>
                      <a:gd name="connsiteX2" fmla="*/ 117231 w 216877"/>
                      <a:gd name="connsiteY2" fmla="*/ 11885 h 504470"/>
                      <a:gd name="connsiteX3" fmla="*/ 216877 w 216877"/>
                      <a:gd name="connsiteY3" fmla="*/ 176008 h 504470"/>
                      <a:gd name="connsiteX0" fmla="*/ 199 w 217076"/>
                      <a:gd name="connsiteY0" fmla="*/ 369439 h 507201"/>
                      <a:gd name="connsiteX1" fmla="*/ 70538 w 217076"/>
                      <a:gd name="connsiteY1" fmla="*/ 486669 h 507201"/>
                      <a:gd name="connsiteX2" fmla="*/ 117430 w 217076"/>
                      <a:gd name="connsiteY2" fmla="*/ 11885 h 507201"/>
                      <a:gd name="connsiteX3" fmla="*/ 217076 w 217076"/>
                      <a:gd name="connsiteY3" fmla="*/ 176008 h 507201"/>
                      <a:gd name="connsiteX0" fmla="*/ 199 w 217076"/>
                      <a:gd name="connsiteY0" fmla="*/ 360769 h 498531"/>
                      <a:gd name="connsiteX1" fmla="*/ 70538 w 217076"/>
                      <a:gd name="connsiteY1" fmla="*/ 477999 h 498531"/>
                      <a:gd name="connsiteX2" fmla="*/ 117430 w 217076"/>
                      <a:gd name="connsiteY2" fmla="*/ 3215 h 498531"/>
                      <a:gd name="connsiteX3" fmla="*/ 217076 w 217076"/>
                      <a:gd name="connsiteY3" fmla="*/ 167338 h 498531"/>
                      <a:gd name="connsiteX0" fmla="*/ 1705 w 218582"/>
                      <a:gd name="connsiteY0" fmla="*/ 360769 h 496108"/>
                      <a:gd name="connsiteX1" fmla="*/ 72044 w 218582"/>
                      <a:gd name="connsiteY1" fmla="*/ 477999 h 496108"/>
                      <a:gd name="connsiteX2" fmla="*/ 118936 w 218582"/>
                      <a:gd name="connsiteY2" fmla="*/ 3215 h 496108"/>
                      <a:gd name="connsiteX3" fmla="*/ 218582 w 218582"/>
                      <a:gd name="connsiteY3" fmla="*/ 167338 h 496108"/>
                      <a:gd name="connsiteX0" fmla="*/ 1705 w 218582"/>
                      <a:gd name="connsiteY0" fmla="*/ 357573 h 494507"/>
                      <a:gd name="connsiteX1" fmla="*/ 72044 w 218582"/>
                      <a:gd name="connsiteY1" fmla="*/ 474803 h 494507"/>
                      <a:gd name="connsiteX2" fmla="*/ 118936 w 218582"/>
                      <a:gd name="connsiteY2" fmla="*/ 19 h 494507"/>
                      <a:gd name="connsiteX3" fmla="*/ 218582 w 218582"/>
                      <a:gd name="connsiteY3" fmla="*/ 494507 h 494507"/>
                      <a:gd name="connsiteX0" fmla="*/ 1705 w 219110"/>
                      <a:gd name="connsiteY0" fmla="*/ 357573 h 494507"/>
                      <a:gd name="connsiteX1" fmla="*/ 72044 w 219110"/>
                      <a:gd name="connsiteY1" fmla="*/ 474803 h 494507"/>
                      <a:gd name="connsiteX2" fmla="*/ 118936 w 219110"/>
                      <a:gd name="connsiteY2" fmla="*/ 19 h 494507"/>
                      <a:gd name="connsiteX3" fmla="*/ 218582 w 219110"/>
                      <a:gd name="connsiteY3" fmla="*/ 494507 h 494507"/>
                      <a:gd name="connsiteX0" fmla="*/ 1705 w 218582"/>
                      <a:gd name="connsiteY0" fmla="*/ 357835 h 494769"/>
                      <a:gd name="connsiteX1" fmla="*/ 72044 w 218582"/>
                      <a:gd name="connsiteY1" fmla="*/ 475065 h 494769"/>
                      <a:gd name="connsiteX2" fmla="*/ 118936 w 218582"/>
                      <a:gd name="connsiteY2" fmla="*/ 281 h 494769"/>
                      <a:gd name="connsiteX3" fmla="*/ 218582 w 218582"/>
                      <a:gd name="connsiteY3" fmla="*/ 494769 h 49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582" h="494769">
                        <a:moveTo>
                          <a:pt x="1705" y="357835"/>
                        </a:moveTo>
                        <a:cubicBezTo>
                          <a:pt x="-2203" y="455038"/>
                          <a:pt x="-6110" y="528795"/>
                          <a:pt x="72044" y="475065"/>
                        </a:cubicBezTo>
                        <a:cubicBezTo>
                          <a:pt x="150198" y="421335"/>
                          <a:pt x="30571" y="12982"/>
                          <a:pt x="118936" y="281"/>
                        </a:cubicBezTo>
                        <a:cubicBezTo>
                          <a:pt x="207301" y="-12420"/>
                          <a:pt x="216628" y="407823"/>
                          <a:pt x="218582" y="494769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Freeform 57">
                    <a:extLst>
                      <a:ext uri="{FF2B5EF4-FFF2-40B4-BE49-F238E27FC236}">
                        <a16:creationId xmlns:a16="http://schemas.microsoft.com/office/drawing/2014/main" id="{0307BF77-F924-4AE4-8C1E-9CD4A92227B7}"/>
                      </a:ext>
                    </a:extLst>
                  </p:cNvPr>
                  <p:cNvSpPr/>
                  <p:nvPr/>
                </p:nvSpPr>
                <p:spPr>
                  <a:xfrm rot="21282950">
                    <a:off x="6406035" y="4959902"/>
                    <a:ext cx="128126" cy="324226"/>
                  </a:xfrm>
                  <a:custGeom>
                    <a:avLst/>
                    <a:gdLst>
                      <a:gd name="connsiteX0" fmla="*/ 0 w 73403"/>
                      <a:gd name="connsiteY0" fmla="*/ 11977 h 185750"/>
                      <a:gd name="connsiteX1" fmla="*/ 39065 w 73403"/>
                      <a:gd name="connsiteY1" fmla="*/ 42234 h 185750"/>
                      <a:gd name="connsiteX2" fmla="*/ 71776 w 73403"/>
                      <a:gd name="connsiteY2" fmla="*/ 0 h 185750"/>
                      <a:gd name="connsiteX3" fmla="*/ 73403 w 73403"/>
                      <a:gd name="connsiteY3" fmla="*/ 0 h 185750"/>
                      <a:gd name="connsiteX4" fmla="*/ 73403 w 73403"/>
                      <a:gd name="connsiteY4" fmla="*/ 185750 h 185750"/>
                      <a:gd name="connsiteX5" fmla="*/ 0 w 73403"/>
                      <a:gd name="connsiteY5" fmla="*/ 185750 h 1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03" h="185750">
                        <a:moveTo>
                          <a:pt x="0" y="11977"/>
                        </a:moveTo>
                        <a:lnTo>
                          <a:pt x="39065" y="42234"/>
                        </a:lnTo>
                        <a:lnTo>
                          <a:pt x="71776" y="0"/>
                        </a:lnTo>
                        <a:lnTo>
                          <a:pt x="73403" y="0"/>
                        </a:lnTo>
                        <a:lnTo>
                          <a:pt x="73403" y="185750"/>
                        </a:lnTo>
                        <a:lnTo>
                          <a:pt x="0" y="18575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3" name="Freeform 58">
                    <a:extLst>
                      <a:ext uri="{FF2B5EF4-FFF2-40B4-BE49-F238E27FC236}">
                        <a16:creationId xmlns:a16="http://schemas.microsoft.com/office/drawing/2014/main" id="{FF4BBB32-16B3-45BA-843B-5C5747DF6D0F}"/>
                      </a:ext>
                    </a:extLst>
                  </p:cNvPr>
                  <p:cNvSpPr/>
                  <p:nvPr/>
                </p:nvSpPr>
                <p:spPr>
                  <a:xfrm>
                    <a:off x="6597559" y="4934217"/>
                    <a:ext cx="128125" cy="323110"/>
                  </a:xfrm>
                  <a:custGeom>
                    <a:avLst/>
                    <a:gdLst>
                      <a:gd name="connsiteX0" fmla="*/ 0 w 73403"/>
                      <a:gd name="connsiteY0" fmla="*/ 13497 h 185110"/>
                      <a:gd name="connsiteX1" fmla="*/ 39346 w 73403"/>
                      <a:gd name="connsiteY1" fmla="*/ 43972 h 185110"/>
                      <a:gd name="connsiteX2" fmla="*/ 73403 w 73403"/>
                      <a:gd name="connsiteY2" fmla="*/ 0 h 185110"/>
                      <a:gd name="connsiteX3" fmla="*/ 73403 w 73403"/>
                      <a:gd name="connsiteY3" fmla="*/ 185110 h 185110"/>
                      <a:gd name="connsiteX4" fmla="*/ 0 w 73403"/>
                      <a:gd name="connsiteY4" fmla="*/ 185110 h 18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403" h="185110">
                        <a:moveTo>
                          <a:pt x="0" y="13497"/>
                        </a:moveTo>
                        <a:lnTo>
                          <a:pt x="39346" y="43972"/>
                        </a:lnTo>
                        <a:lnTo>
                          <a:pt x="73403" y="0"/>
                        </a:lnTo>
                        <a:lnTo>
                          <a:pt x="73403" y="185110"/>
                        </a:lnTo>
                        <a:lnTo>
                          <a:pt x="0" y="18511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pic>
          <p:nvPicPr>
            <p:cNvPr id="117" name="Picture 42">
              <a:extLst>
                <a:ext uri="{FF2B5EF4-FFF2-40B4-BE49-F238E27FC236}">
                  <a16:creationId xmlns:a16="http://schemas.microsoft.com/office/drawing/2014/main" id="{CB36521D-6E41-428A-98D5-B86ED64C0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642" y="3308931"/>
              <a:ext cx="1389615" cy="265955"/>
            </a:xfrm>
            <a:prstGeom prst="rect">
              <a:avLst/>
            </a:prstGeom>
            <a:ln>
              <a:noFill/>
            </a:ln>
            <a:effectLst>
              <a:glow rad="12700">
                <a:srgbClr val="FFFFFF"/>
              </a:glow>
            </a:effectLst>
          </p:spPr>
        </p:pic>
        <p:sp>
          <p:nvSpPr>
            <p:cNvPr id="118" name="Arc 43">
              <a:extLst>
                <a:ext uri="{FF2B5EF4-FFF2-40B4-BE49-F238E27FC236}">
                  <a16:creationId xmlns:a16="http://schemas.microsoft.com/office/drawing/2014/main" id="{28F6E7D8-E635-4B73-AF7E-328739B2C5C0}"/>
                </a:ext>
              </a:extLst>
            </p:cNvPr>
            <p:cNvSpPr/>
            <p:nvPr/>
          </p:nvSpPr>
          <p:spPr>
            <a:xfrm rot="8355145">
              <a:off x="1299366" y="2277961"/>
              <a:ext cx="1488041" cy="1789680"/>
            </a:xfrm>
            <a:prstGeom prst="arc">
              <a:avLst>
                <a:gd name="adj1" fmla="val 16538815"/>
                <a:gd name="adj2" fmla="val 2922760"/>
              </a:avLst>
            </a:prstGeom>
            <a:noFill/>
            <a:ln w="38100" cap="flat" cmpd="sng" algn="ctr">
              <a:solidFill>
                <a:srgbClr val="141414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0" name="TextBox 45">
              <a:extLst>
                <a:ext uri="{FF2B5EF4-FFF2-40B4-BE49-F238E27FC236}">
                  <a16:creationId xmlns:a16="http://schemas.microsoft.com/office/drawing/2014/main" id="{74B2E544-BAC0-4E34-919D-418A4438A261}"/>
                </a:ext>
              </a:extLst>
            </p:cNvPr>
            <p:cNvSpPr txBox="1"/>
            <p:nvPr/>
          </p:nvSpPr>
          <p:spPr>
            <a:xfrm>
              <a:off x="-234972" y="3819149"/>
              <a:ext cx="2339251" cy="2827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Viral vector with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CAR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DNA</a:t>
              </a:r>
            </a:p>
          </p:txBody>
        </p:sp>
        <p:pic>
          <p:nvPicPr>
            <p:cNvPr id="121" name="Picture 46">
              <a:extLst>
                <a:ext uri="{FF2B5EF4-FFF2-40B4-BE49-F238E27FC236}">
                  <a16:creationId xmlns:a16="http://schemas.microsoft.com/office/drawing/2014/main" id="{1B96205A-9FE5-4678-B8E7-90678523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84" y="2076876"/>
              <a:ext cx="595673" cy="114005"/>
            </a:xfrm>
            <a:prstGeom prst="rect">
              <a:avLst/>
            </a:prstGeom>
          </p:spPr>
        </p:pic>
        <p:pic>
          <p:nvPicPr>
            <p:cNvPr id="122" name="Picture 47">
              <a:extLst>
                <a:ext uri="{FF2B5EF4-FFF2-40B4-BE49-F238E27FC236}">
                  <a16:creationId xmlns:a16="http://schemas.microsoft.com/office/drawing/2014/main" id="{FD3DCD7F-078B-4C7C-85DC-F2A771B4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89" y="2292204"/>
              <a:ext cx="595673" cy="114005"/>
            </a:xfrm>
            <a:prstGeom prst="rect">
              <a:avLst/>
            </a:prstGeom>
          </p:spPr>
        </p:pic>
        <p:pic>
          <p:nvPicPr>
            <p:cNvPr id="123" name="Picture 48">
              <a:extLst>
                <a:ext uri="{FF2B5EF4-FFF2-40B4-BE49-F238E27FC236}">
                  <a16:creationId xmlns:a16="http://schemas.microsoft.com/office/drawing/2014/main" id="{5AB56029-8A6A-4291-A723-0095BD3F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66" y="2483396"/>
              <a:ext cx="595673" cy="114005"/>
            </a:xfrm>
            <a:prstGeom prst="rect">
              <a:avLst/>
            </a:prstGeom>
          </p:spPr>
        </p:pic>
        <p:sp>
          <p:nvSpPr>
            <p:cNvPr id="124" name="TextBox 49">
              <a:extLst>
                <a:ext uri="{FF2B5EF4-FFF2-40B4-BE49-F238E27FC236}">
                  <a16:creationId xmlns:a16="http://schemas.microsoft.com/office/drawing/2014/main" id="{D3F127D2-80B4-4DC7-9A1E-748E3E900830}"/>
                </a:ext>
              </a:extLst>
            </p:cNvPr>
            <p:cNvSpPr txBox="1"/>
            <p:nvPr/>
          </p:nvSpPr>
          <p:spPr>
            <a:xfrm>
              <a:off x="1624441" y="4594197"/>
              <a:ext cx="3194307" cy="200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CAR-engineered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T-cell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4C1CAB-CDB0-4975-9B06-332B5D0787F9}"/>
              </a:ext>
            </a:extLst>
          </p:cNvPr>
          <p:cNvGrpSpPr/>
          <p:nvPr/>
        </p:nvGrpSpPr>
        <p:grpSpPr>
          <a:xfrm>
            <a:off x="7597909" y="2735491"/>
            <a:ext cx="1066285" cy="1647297"/>
            <a:chOff x="7321977" y="3087092"/>
            <a:chExt cx="1066285" cy="1647297"/>
          </a:xfrm>
        </p:grpSpPr>
        <p:grpSp>
          <p:nvGrpSpPr>
            <p:cNvPr id="232" name="Group 39">
              <a:extLst>
                <a:ext uri="{FF2B5EF4-FFF2-40B4-BE49-F238E27FC236}">
                  <a16:creationId xmlns:a16="http://schemas.microsoft.com/office/drawing/2014/main" id="{29787313-8153-45A7-95CF-5BF9CCF81408}"/>
                </a:ext>
              </a:extLst>
            </p:cNvPr>
            <p:cNvGrpSpPr/>
            <p:nvPr/>
          </p:nvGrpSpPr>
          <p:grpSpPr>
            <a:xfrm>
              <a:off x="7480699" y="3087092"/>
              <a:ext cx="638528" cy="771438"/>
              <a:chOff x="1964903" y="1500773"/>
              <a:chExt cx="2446755" cy="3104678"/>
            </a:xfrm>
          </p:grpSpPr>
          <p:grpSp>
            <p:nvGrpSpPr>
              <p:cNvPr id="234" name="Group 41">
                <a:extLst>
                  <a:ext uri="{FF2B5EF4-FFF2-40B4-BE49-F238E27FC236}">
                    <a16:creationId xmlns:a16="http://schemas.microsoft.com/office/drawing/2014/main" id="{B1BD2652-BA1A-4B60-BE79-1E17FE650F15}"/>
                  </a:ext>
                </a:extLst>
              </p:cNvPr>
              <p:cNvGrpSpPr/>
              <p:nvPr/>
            </p:nvGrpSpPr>
            <p:grpSpPr>
              <a:xfrm>
                <a:off x="1964903" y="1500773"/>
                <a:ext cx="2446755" cy="3104678"/>
                <a:chOff x="543154" y="2842578"/>
                <a:chExt cx="2446755" cy="3104678"/>
              </a:xfrm>
            </p:grpSpPr>
            <p:sp>
              <p:nvSpPr>
                <p:cNvPr id="243" name="Oval 50">
                  <a:extLst>
                    <a:ext uri="{FF2B5EF4-FFF2-40B4-BE49-F238E27FC236}">
                      <a16:creationId xmlns:a16="http://schemas.microsoft.com/office/drawing/2014/main" id="{BD4E55FC-3A6F-48A0-8208-4E58ABEDEEF0}"/>
                    </a:ext>
                  </a:extLst>
                </p:cNvPr>
                <p:cNvSpPr/>
                <p:nvPr/>
              </p:nvSpPr>
              <p:spPr>
                <a:xfrm rot="382802">
                  <a:off x="543154" y="3502052"/>
                  <a:ext cx="2446755" cy="2445204"/>
                </a:xfrm>
                <a:prstGeom prst="ellipse">
                  <a:avLst/>
                </a:prstGeom>
                <a:solidFill>
                  <a:srgbClr val="0A6FA7"/>
                </a:solidFill>
                <a:ln w="2857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4" name="Oval 51">
                  <a:extLst>
                    <a:ext uri="{FF2B5EF4-FFF2-40B4-BE49-F238E27FC236}">
                      <a16:creationId xmlns:a16="http://schemas.microsoft.com/office/drawing/2014/main" id="{6B796027-8B58-412E-B11C-9F3F633D1CA3}"/>
                    </a:ext>
                  </a:extLst>
                </p:cNvPr>
                <p:cNvSpPr/>
                <p:nvPr/>
              </p:nvSpPr>
              <p:spPr>
                <a:xfrm rot="382802">
                  <a:off x="1035191" y="3964417"/>
                  <a:ext cx="1481015" cy="1459532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  <p:grpSp>
              <p:nvGrpSpPr>
                <p:cNvPr id="245" name="Group 52">
                  <a:extLst>
                    <a:ext uri="{FF2B5EF4-FFF2-40B4-BE49-F238E27FC236}">
                      <a16:creationId xmlns:a16="http://schemas.microsoft.com/office/drawing/2014/main" id="{51ACD070-992A-42D9-A57B-CF689C53187C}"/>
                    </a:ext>
                  </a:extLst>
                </p:cNvPr>
                <p:cNvGrpSpPr/>
                <p:nvPr/>
              </p:nvGrpSpPr>
              <p:grpSpPr>
                <a:xfrm rot="382802">
                  <a:off x="1636651" y="2842578"/>
                  <a:ext cx="341913" cy="1242520"/>
                  <a:chOff x="6380608" y="4792768"/>
                  <a:chExt cx="387552" cy="1408363"/>
                </a:xfrm>
              </p:grpSpPr>
              <p:grpSp>
                <p:nvGrpSpPr>
                  <p:cNvPr id="257" name="Group 64">
                    <a:extLst>
                      <a:ext uri="{FF2B5EF4-FFF2-40B4-BE49-F238E27FC236}">
                        <a16:creationId xmlns:a16="http://schemas.microsoft.com/office/drawing/2014/main" id="{0663055F-F99C-42B2-87D5-DC398FE49425}"/>
                      </a:ext>
                    </a:extLst>
                  </p:cNvPr>
                  <p:cNvGrpSpPr/>
                  <p:nvPr/>
                </p:nvGrpSpPr>
                <p:grpSpPr>
                  <a:xfrm>
                    <a:off x="6613444" y="5337035"/>
                    <a:ext cx="154716" cy="864096"/>
                    <a:chOff x="6540429" y="5301209"/>
                    <a:chExt cx="154716" cy="864096"/>
                  </a:xfrm>
                </p:grpSpPr>
                <p:sp>
                  <p:nvSpPr>
                    <p:cNvPr id="262" name="Rectangle 69">
                      <a:extLst>
                        <a:ext uri="{FF2B5EF4-FFF2-40B4-BE49-F238E27FC236}">
                          <a16:creationId xmlns:a16="http://schemas.microsoft.com/office/drawing/2014/main" id="{1B1ED329-D03F-4EDD-BB95-4775DC4001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301209"/>
                      <a:ext cx="154716" cy="300170"/>
                    </a:xfrm>
                    <a:prstGeom prst="rect">
                      <a:avLst/>
                    </a:prstGeom>
                    <a:solidFill>
                      <a:srgbClr val="3894A2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grpSp>
                  <p:nvGrpSpPr>
                    <p:cNvPr id="263" name="Group 70">
                      <a:extLst>
                        <a:ext uri="{FF2B5EF4-FFF2-40B4-BE49-F238E27FC236}">
                          <a16:creationId xmlns:a16="http://schemas.microsoft.com/office/drawing/2014/main" id="{D9051E9F-B66A-4ACF-8F48-FEC759A2F5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0429" y="5601378"/>
                      <a:ext cx="154716" cy="563927"/>
                      <a:chOff x="6540429" y="5688418"/>
                      <a:chExt cx="154716" cy="476887"/>
                    </a:xfrm>
                  </p:grpSpPr>
                  <p:sp>
                    <p:nvSpPr>
                      <p:cNvPr id="264" name="Rectangle 71">
                        <a:extLst>
                          <a:ext uri="{FF2B5EF4-FFF2-40B4-BE49-F238E27FC236}">
                            <a16:creationId xmlns:a16="http://schemas.microsoft.com/office/drawing/2014/main" id="{B470AD99-D59F-4FB7-BFB9-0ACF21B6AC8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5688418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006FA7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65" name="Rectangle 72">
                        <a:extLst>
                          <a:ext uri="{FF2B5EF4-FFF2-40B4-BE49-F238E27FC236}">
                            <a16:creationId xmlns:a16="http://schemas.microsoft.com/office/drawing/2014/main" id="{8CB8E1B2-8516-40F4-88C0-16D8525C568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5847380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F2AB4E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66" name="Rectangle 73">
                        <a:extLst>
                          <a:ext uri="{FF2B5EF4-FFF2-40B4-BE49-F238E27FC236}">
                            <a16:creationId xmlns:a16="http://schemas.microsoft.com/office/drawing/2014/main" id="{8EB72B8F-2251-472F-A477-BB33F312C01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6006343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EB1E73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8" name="Group 65">
                    <a:extLst>
                      <a:ext uri="{FF2B5EF4-FFF2-40B4-BE49-F238E27FC236}">
                        <a16:creationId xmlns:a16="http://schemas.microsoft.com/office/drawing/2014/main" id="{4B0D88A8-BC7F-4EB7-83D0-566F949E2FE1}"/>
                      </a:ext>
                    </a:extLst>
                  </p:cNvPr>
                  <p:cNvGrpSpPr/>
                  <p:nvPr/>
                </p:nvGrpSpPr>
                <p:grpSpPr>
                  <a:xfrm>
                    <a:off x="6380608" y="4792768"/>
                    <a:ext cx="351628" cy="544267"/>
                    <a:chOff x="6406035" y="4853073"/>
                    <a:chExt cx="319649" cy="494769"/>
                  </a:xfrm>
                </p:grpSpPr>
                <p:sp>
                  <p:nvSpPr>
                    <p:cNvPr id="259" name="Freeform 66">
                      <a:extLst>
                        <a:ext uri="{FF2B5EF4-FFF2-40B4-BE49-F238E27FC236}">
                          <a16:creationId xmlns:a16="http://schemas.microsoft.com/office/drawing/2014/main" id="{FCC4A995-A140-468A-87A7-B6480CDFD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9433" y="4853073"/>
                      <a:ext cx="218582" cy="494769"/>
                    </a:xfrm>
                    <a:custGeom>
                      <a:avLst/>
                      <a:gdLst>
                        <a:gd name="connsiteX0" fmla="*/ 0 w 216877"/>
                        <a:gd name="connsiteY0" fmla="*/ 404608 h 511982"/>
                        <a:gd name="connsiteX1" fmla="*/ 70339 w 216877"/>
                        <a:gd name="connsiteY1" fmla="*/ 486669 h 511982"/>
                        <a:gd name="connsiteX2" fmla="*/ 117231 w 216877"/>
                        <a:gd name="connsiteY2" fmla="*/ 11885 h 511982"/>
                        <a:gd name="connsiteX3" fmla="*/ 216877 w 216877"/>
                        <a:gd name="connsiteY3" fmla="*/ 176008 h 511982"/>
                        <a:gd name="connsiteX0" fmla="*/ 0 w 216877"/>
                        <a:gd name="connsiteY0" fmla="*/ 369439 h 504470"/>
                        <a:gd name="connsiteX1" fmla="*/ 70339 w 216877"/>
                        <a:gd name="connsiteY1" fmla="*/ 486669 h 504470"/>
                        <a:gd name="connsiteX2" fmla="*/ 117231 w 216877"/>
                        <a:gd name="connsiteY2" fmla="*/ 11885 h 504470"/>
                        <a:gd name="connsiteX3" fmla="*/ 216877 w 216877"/>
                        <a:gd name="connsiteY3" fmla="*/ 176008 h 504470"/>
                        <a:gd name="connsiteX0" fmla="*/ 199 w 217076"/>
                        <a:gd name="connsiteY0" fmla="*/ 369439 h 507201"/>
                        <a:gd name="connsiteX1" fmla="*/ 70538 w 217076"/>
                        <a:gd name="connsiteY1" fmla="*/ 486669 h 507201"/>
                        <a:gd name="connsiteX2" fmla="*/ 117430 w 217076"/>
                        <a:gd name="connsiteY2" fmla="*/ 11885 h 507201"/>
                        <a:gd name="connsiteX3" fmla="*/ 217076 w 217076"/>
                        <a:gd name="connsiteY3" fmla="*/ 176008 h 507201"/>
                        <a:gd name="connsiteX0" fmla="*/ 199 w 217076"/>
                        <a:gd name="connsiteY0" fmla="*/ 360769 h 498531"/>
                        <a:gd name="connsiteX1" fmla="*/ 70538 w 217076"/>
                        <a:gd name="connsiteY1" fmla="*/ 477999 h 498531"/>
                        <a:gd name="connsiteX2" fmla="*/ 117430 w 217076"/>
                        <a:gd name="connsiteY2" fmla="*/ 3215 h 498531"/>
                        <a:gd name="connsiteX3" fmla="*/ 217076 w 217076"/>
                        <a:gd name="connsiteY3" fmla="*/ 167338 h 498531"/>
                        <a:gd name="connsiteX0" fmla="*/ 1705 w 218582"/>
                        <a:gd name="connsiteY0" fmla="*/ 360769 h 496108"/>
                        <a:gd name="connsiteX1" fmla="*/ 72044 w 218582"/>
                        <a:gd name="connsiteY1" fmla="*/ 477999 h 496108"/>
                        <a:gd name="connsiteX2" fmla="*/ 118936 w 218582"/>
                        <a:gd name="connsiteY2" fmla="*/ 3215 h 496108"/>
                        <a:gd name="connsiteX3" fmla="*/ 218582 w 218582"/>
                        <a:gd name="connsiteY3" fmla="*/ 167338 h 496108"/>
                        <a:gd name="connsiteX0" fmla="*/ 1705 w 218582"/>
                        <a:gd name="connsiteY0" fmla="*/ 357573 h 494507"/>
                        <a:gd name="connsiteX1" fmla="*/ 72044 w 218582"/>
                        <a:gd name="connsiteY1" fmla="*/ 474803 h 494507"/>
                        <a:gd name="connsiteX2" fmla="*/ 118936 w 218582"/>
                        <a:gd name="connsiteY2" fmla="*/ 19 h 494507"/>
                        <a:gd name="connsiteX3" fmla="*/ 218582 w 218582"/>
                        <a:gd name="connsiteY3" fmla="*/ 494507 h 494507"/>
                        <a:gd name="connsiteX0" fmla="*/ 1705 w 219110"/>
                        <a:gd name="connsiteY0" fmla="*/ 357573 h 494507"/>
                        <a:gd name="connsiteX1" fmla="*/ 72044 w 219110"/>
                        <a:gd name="connsiteY1" fmla="*/ 474803 h 494507"/>
                        <a:gd name="connsiteX2" fmla="*/ 118936 w 219110"/>
                        <a:gd name="connsiteY2" fmla="*/ 19 h 494507"/>
                        <a:gd name="connsiteX3" fmla="*/ 218582 w 219110"/>
                        <a:gd name="connsiteY3" fmla="*/ 494507 h 494507"/>
                        <a:gd name="connsiteX0" fmla="*/ 1705 w 218582"/>
                        <a:gd name="connsiteY0" fmla="*/ 357835 h 494769"/>
                        <a:gd name="connsiteX1" fmla="*/ 72044 w 218582"/>
                        <a:gd name="connsiteY1" fmla="*/ 475065 h 494769"/>
                        <a:gd name="connsiteX2" fmla="*/ 118936 w 218582"/>
                        <a:gd name="connsiteY2" fmla="*/ 281 h 494769"/>
                        <a:gd name="connsiteX3" fmla="*/ 218582 w 218582"/>
                        <a:gd name="connsiteY3" fmla="*/ 494769 h 49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8582" h="494769">
                          <a:moveTo>
                            <a:pt x="1705" y="357835"/>
                          </a:moveTo>
                          <a:cubicBezTo>
                            <a:pt x="-2203" y="455038"/>
                            <a:pt x="-6110" y="528795"/>
                            <a:pt x="72044" y="475065"/>
                          </a:cubicBezTo>
                          <a:cubicBezTo>
                            <a:pt x="150198" y="421335"/>
                            <a:pt x="30571" y="12982"/>
                            <a:pt x="118936" y="281"/>
                          </a:cubicBezTo>
                          <a:cubicBezTo>
                            <a:pt x="207301" y="-12420"/>
                            <a:pt x="216628" y="407823"/>
                            <a:pt x="218582" y="494769"/>
                          </a:cubicBezTo>
                        </a:path>
                      </a:pathLst>
                    </a:custGeom>
                    <a:noFill/>
                    <a:ln w="15875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60" name="Freeform 67">
                      <a:extLst>
                        <a:ext uri="{FF2B5EF4-FFF2-40B4-BE49-F238E27FC236}">
                          <a16:creationId xmlns:a16="http://schemas.microsoft.com/office/drawing/2014/main" id="{14956D22-1B2E-43A2-8D83-999A98BB6E56}"/>
                        </a:ext>
                      </a:extLst>
                    </p:cNvPr>
                    <p:cNvSpPr/>
                    <p:nvPr/>
                  </p:nvSpPr>
                  <p:spPr>
                    <a:xfrm rot="21282950">
                      <a:off x="6406035" y="4959902"/>
                      <a:ext cx="128126" cy="324226"/>
                    </a:xfrm>
                    <a:custGeom>
                      <a:avLst/>
                      <a:gdLst>
                        <a:gd name="connsiteX0" fmla="*/ 0 w 73403"/>
                        <a:gd name="connsiteY0" fmla="*/ 11977 h 185750"/>
                        <a:gd name="connsiteX1" fmla="*/ 39065 w 73403"/>
                        <a:gd name="connsiteY1" fmla="*/ 42234 h 185750"/>
                        <a:gd name="connsiteX2" fmla="*/ 71776 w 73403"/>
                        <a:gd name="connsiteY2" fmla="*/ 0 h 185750"/>
                        <a:gd name="connsiteX3" fmla="*/ 73403 w 73403"/>
                        <a:gd name="connsiteY3" fmla="*/ 0 h 185750"/>
                        <a:gd name="connsiteX4" fmla="*/ 73403 w 73403"/>
                        <a:gd name="connsiteY4" fmla="*/ 185750 h 185750"/>
                        <a:gd name="connsiteX5" fmla="*/ 0 w 73403"/>
                        <a:gd name="connsiteY5" fmla="*/ 185750 h 185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403" h="185750">
                          <a:moveTo>
                            <a:pt x="0" y="11977"/>
                          </a:moveTo>
                          <a:lnTo>
                            <a:pt x="39065" y="42234"/>
                          </a:lnTo>
                          <a:lnTo>
                            <a:pt x="71776" y="0"/>
                          </a:lnTo>
                          <a:lnTo>
                            <a:pt x="73403" y="0"/>
                          </a:lnTo>
                          <a:lnTo>
                            <a:pt x="73403" y="185750"/>
                          </a:lnTo>
                          <a:lnTo>
                            <a:pt x="0" y="185750"/>
                          </a:lnTo>
                          <a:close/>
                        </a:path>
                      </a:pathLst>
                    </a:custGeom>
                    <a:solidFill>
                      <a:srgbClr val="71E2C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61" name="Freeform 68">
                      <a:extLst>
                        <a:ext uri="{FF2B5EF4-FFF2-40B4-BE49-F238E27FC236}">
                          <a16:creationId xmlns:a16="http://schemas.microsoft.com/office/drawing/2014/main" id="{31AAE445-676B-4238-9CA8-C5EA311F1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7559" y="4934217"/>
                      <a:ext cx="128125" cy="323110"/>
                    </a:xfrm>
                    <a:custGeom>
                      <a:avLst/>
                      <a:gdLst>
                        <a:gd name="connsiteX0" fmla="*/ 0 w 73403"/>
                        <a:gd name="connsiteY0" fmla="*/ 13497 h 185110"/>
                        <a:gd name="connsiteX1" fmla="*/ 39346 w 73403"/>
                        <a:gd name="connsiteY1" fmla="*/ 43972 h 185110"/>
                        <a:gd name="connsiteX2" fmla="*/ 73403 w 73403"/>
                        <a:gd name="connsiteY2" fmla="*/ 0 h 185110"/>
                        <a:gd name="connsiteX3" fmla="*/ 73403 w 73403"/>
                        <a:gd name="connsiteY3" fmla="*/ 185110 h 185110"/>
                        <a:gd name="connsiteX4" fmla="*/ 0 w 73403"/>
                        <a:gd name="connsiteY4" fmla="*/ 185110 h 185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3403" h="185110">
                          <a:moveTo>
                            <a:pt x="0" y="13497"/>
                          </a:moveTo>
                          <a:lnTo>
                            <a:pt x="39346" y="43972"/>
                          </a:lnTo>
                          <a:lnTo>
                            <a:pt x="73403" y="0"/>
                          </a:lnTo>
                          <a:lnTo>
                            <a:pt x="73403" y="185110"/>
                          </a:lnTo>
                          <a:lnTo>
                            <a:pt x="0" y="185110"/>
                          </a:lnTo>
                          <a:close/>
                        </a:path>
                      </a:pathLst>
                    </a:custGeom>
                    <a:solidFill>
                      <a:srgbClr val="71E2C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46" name="Group 53">
                  <a:extLst>
                    <a:ext uri="{FF2B5EF4-FFF2-40B4-BE49-F238E27FC236}">
                      <a16:creationId xmlns:a16="http://schemas.microsoft.com/office/drawing/2014/main" id="{750A10F9-3582-4305-B7CD-29C35D5CE61F}"/>
                    </a:ext>
                  </a:extLst>
                </p:cNvPr>
                <p:cNvGrpSpPr/>
                <p:nvPr/>
              </p:nvGrpSpPr>
              <p:grpSpPr>
                <a:xfrm rot="19282802">
                  <a:off x="716129" y="3217523"/>
                  <a:ext cx="341913" cy="1242520"/>
                  <a:chOff x="6380608" y="4792768"/>
                  <a:chExt cx="387552" cy="1408363"/>
                </a:xfrm>
              </p:grpSpPr>
              <p:grpSp>
                <p:nvGrpSpPr>
                  <p:cNvPr id="247" name="Group 54">
                    <a:extLst>
                      <a:ext uri="{FF2B5EF4-FFF2-40B4-BE49-F238E27FC236}">
                        <a16:creationId xmlns:a16="http://schemas.microsoft.com/office/drawing/2014/main" id="{014D3584-98DD-44D1-B610-30A7EE343047}"/>
                      </a:ext>
                    </a:extLst>
                  </p:cNvPr>
                  <p:cNvGrpSpPr/>
                  <p:nvPr/>
                </p:nvGrpSpPr>
                <p:grpSpPr>
                  <a:xfrm>
                    <a:off x="6613444" y="5337035"/>
                    <a:ext cx="154716" cy="864096"/>
                    <a:chOff x="6540429" y="5301209"/>
                    <a:chExt cx="154716" cy="864096"/>
                  </a:xfrm>
                </p:grpSpPr>
                <p:sp>
                  <p:nvSpPr>
                    <p:cNvPr id="252" name="Rectangle 59">
                      <a:extLst>
                        <a:ext uri="{FF2B5EF4-FFF2-40B4-BE49-F238E27FC236}">
                          <a16:creationId xmlns:a16="http://schemas.microsoft.com/office/drawing/2014/main" id="{4062FCB7-4F01-4503-935D-1CCFA544BD4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301209"/>
                      <a:ext cx="154716" cy="300170"/>
                    </a:xfrm>
                    <a:prstGeom prst="rect">
                      <a:avLst/>
                    </a:prstGeom>
                    <a:solidFill>
                      <a:srgbClr val="3894A2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grpSp>
                  <p:nvGrpSpPr>
                    <p:cNvPr id="253" name="Group 60">
                      <a:extLst>
                        <a:ext uri="{FF2B5EF4-FFF2-40B4-BE49-F238E27FC236}">
                          <a16:creationId xmlns:a16="http://schemas.microsoft.com/office/drawing/2014/main" id="{F0C28685-07DE-4F99-9AD4-A9BA3CF161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0429" y="5601378"/>
                      <a:ext cx="154716" cy="563927"/>
                      <a:chOff x="6540429" y="5688418"/>
                      <a:chExt cx="154716" cy="476887"/>
                    </a:xfrm>
                  </p:grpSpPr>
                  <p:sp>
                    <p:nvSpPr>
                      <p:cNvPr id="254" name="Rectangle 61">
                        <a:extLst>
                          <a:ext uri="{FF2B5EF4-FFF2-40B4-BE49-F238E27FC236}">
                            <a16:creationId xmlns:a16="http://schemas.microsoft.com/office/drawing/2014/main" id="{16CDF0D5-6A6A-4546-A678-2E439407E28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5688418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006FA7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5" name="Rectangle 62">
                        <a:extLst>
                          <a:ext uri="{FF2B5EF4-FFF2-40B4-BE49-F238E27FC236}">
                            <a16:creationId xmlns:a16="http://schemas.microsoft.com/office/drawing/2014/main" id="{0F728539-E8D0-4E2A-A042-6D1D3EC2DAB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5847380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F2AB4E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6" name="Rectangle 63">
                        <a:extLst>
                          <a:ext uri="{FF2B5EF4-FFF2-40B4-BE49-F238E27FC236}">
                            <a16:creationId xmlns:a16="http://schemas.microsoft.com/office/drawing/2014/main" id="{B63A7416-4A03-4F19-A184-578FA13221B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540429" y="6006343"/>
                        <a:ext cx="154716" cy="158962"/>
                      </a:xfrm>
                      <a:prstGeom prst="rect">
                        <a:avLst/>
                      </a:prstGeom>
                      <a:solidFill>
                        <a:srgbClr val="EB1E73"/>
                      </a:solidFill>
                      <a:ln w="12700" cap="flat" cmpd="sng" algn="ctr">
                        <a:solidFill>
                          <a:srgbClr val="4F81BD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48" name="Group 55">
                    <a:extLst>
                      <a:ext uri="{FF2B5EF4-FFF2-40B4-BE49-F238E27FC236}">
                        <a16:creationId xmlns:a16="http://schemas.microsoft.com/office/drawing/2014/main" id="{CA85CD75-AA0C-4CC4-A030-8153B6323410}"/>
                      </a:ext>
                    </a:extLst>
                  </p:cNvPr>
                  <p:cNvGrpSpPr/>
                  <p:nvPr/>
                </p:nvGrpSpPr>
                <p:grpSpPr>
                  <a:xfrm>
                    <a:off x="6380608" y="4792768"/>
                    <a:ext cx="351628" cy="544267"/>
                    <a:chOff x="6406035" y="4853073"/>
                    <a:chExt cx="319649" cy="494769"/>
                  </a:xfrm>
                </p:grpSpPr>
                <p:sp>
                  <p:nvSpPr>
                    <p:cNvPr id="249" name="Freeform 56">
                      <a:extLst>
                        <a:ext uri="{FF2B5EF4-FFF2-40B4-BE49-F238E27FC236}">
                          <a16:creationId xmlns:a16="http://schemas.microsoft.com/office/drawing/2014/main" id="{B4FFFA3A-7474-441D-9419-648083D06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9433" y="4853073"/>
                      <a:ext cx="218582" cy="494769"/>
                    </a:xfrm>
                    <a:custGeom>
                      <a:avLst/>
                      <a:gdLst>
                        <a:gd name="connsiteX0" fmla="*/ 0 w 216877"/>
                        <a:gd name="connsiteY0" fmla="*/ 404608 h 511982"/>
                        <a:gd name="connsiteX1" fmla="*/ 70339 w 216877"/>
                        <a:gd name="connsiteY1" fmla="*/ 486669 h 511982"/>
                        <a:gd name="connsiteX2" fmla="*/ 117231 w 216877"/>
                        <a:gd name="connsiteY2" fmla="*/ 11885 h 511982"/>
                        <a:gd name="connsiteX3" fmla="*/ 216877 w 216877"/>
                        <a:gd name="connsiteY3" fmla="*/ 176008 h 511982"/>
                        <a:gd name="connsiteX0" fmla="*/ 0 w 216877"/>
                        <a:gd name="connsiteY0" fmla="*/ 369439 h 504470"/>
                        <a:gd name="connsiteX1" fmla="*/ 70339 w 216877"/>
                        <a:gd name="connsiteY1" fmla="*/ 486669 h 504470"/>
                        <a:gd name="connsiteX2" fmla="*/ 117231 w 216877"/>
                        <a:gd name="connsiteY2" fmla="*/ 11885 h 504470"/>
                        <a:gd name="connsiteX3" fmla="*/ 216877 w 216877"/>
                        <a:gd name="connsiteY3" fmla="*/ 176008 h 504470"/>
                        <a:gd name="connsiteX0" fmla="*/ 199 w 217076"/>
                        <a:gd name="connsiteY0" fmla="*/ 369439 h 507201"/>
                        <a:gd name="connsiteX1" fmla="*/ 70538 w 217076"/>
                        <a:gd name="connsiteY1" fmla="*/ 486669 h 507201"/>
                        <a:gd name="connsiteX2" fmla="*/ 117430 w 217076"/>
                        <a:gd name="connsiteY2" fmla="*/ 11885 h 507201"/>
                        <a:gd name="connsiteX3" fmla="*/ 217076 w 217076"/>
                        <a:gd name="connsiteY3" fmla="*/ 176008 h 507201"/>
                        <a:gd name="connsiteX0" fmla="*/ 199 w 217076"/>
                        <a:gd name="connsiteY0" fmla="*/ 360769 h 498531"/>
                        <a:gd name="connsiteX1" fmla="*/ 70538 w 217076"/>
                        <a:gd name="connsiteY1" fmla="*/ 477999 h 498531"/>
                        <a:gd name="connsiteX2" fmla="*/ 117430 w 217076"/>
                        <a:gd name="connsiteY2" fmla="*/ 3215 h 498531"/>
                        <a:gd name="connsiteX3" fmla="*/ 217076 w 217076"/>
                        <a:gd name="connsiteY3" fmla="*/ 167338 h 498531"/>
                        <a:gd name="connsiteX0" fmla="*/ 1705 w 218582"/>
                        <a:gd name="connsiteY0" fmla="*/ 360769 h 496108"/>
                        <a:gd name="connsiteX1" fmla="*/ 72044 w 218582"/>
                        <a:gd name="connsiteY1" fmla="*/ 477999 h 496108"/>
                        <a:gd name="connsiteX2" fmla="*/ 118936 w 218582"/>
                        <a:gd name="connsiteY2" fmla="*/ 3215 h 496108"/>
                        <a:gd name="connsiteX3" fmla="*/ 218582 w 218582"/>
                        <a:gd name="connsiteY3" fmla="*/ 167338 h 496108"/>
                        <a:gd name="connsiteX0" fmla="*/ 1705 w 218582"/>
                        <a:gd name="connsiteY0" fmla="*/ 357573 h 494507"/>
                        <a:gd name="connsiteX1" fmla="*/ 72044 w 218582"/>
                        <a:gd name="connsiteY1" fmla="*/ 474803 h 494507"/>
                        <a:gd name="connsiteX2" fmla="*/ 118936 w 218582"/>
                        <a:gd name="connsiteY2" fmla="*/ 19 h 494507"/>
                        <a:gd name="connsiteX3" fmla="*/ 218582 w 218582"/>
                        <a:gd name="connsiteY3" fmla="*/ 494507 h 494507"/>
                        <a:gd name="connsiteX0" fmla="*/ 1705 w 219110"/>
                        <a:gd name="connsiteY0" fmla="*/ 357573 h 494507"/>
                        <a:gd name="connsiteX1" fmla="*/ 72044 w 219110"/>
                        <a:gd name="connsiteY1" fmla="*/ 474803 h 494507"/>
                        <a:gd name="connsiteX2" fmla="*/ 118936 w 219110"/>
                        <a:gd name="connsiteY2" fmla="*/ 19 h 494507"/>
                        <a:gd name="connsiteX3" fmla="*/ 218582 w 219110"/>
                        <a:gd name="connsiteY3" fmla="*/ 494507 h 494507"/>
                        <a:gd name="connsiteX0" fmla="*/ 1705 w 218582"/>
                        <a:gd name="connsiteY0" fmla="*/ 357835 h 494769"/>
                        <a:gd name="connsiteX1" fmla="*/ 72044 w 218582"/>
                        <a:gd name="connsiteY1" fmla="*/ 475065 h 494769"/>
                        <a:gd name="connsiteX2" fmla="*/ 118936 w 218582"/>
                        <a:gd name="connsiteY2" fmla="*/ 281 h 494769"/>
                        <a:gd name="connsiteX3" fmla="*/ 218582 w 218582"/>
                        <a:gd name="connsiteY3" fmla="*/ 494769 h 49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8582" h="494769">
                          <a:moveTo>
                            <a:pt x="1705" y="357835"/>
                          </a:moveTo>
                          <a:cubicBezTo>
                            <a:pt x="-2203" y="455038"/>
                            <a:pt x="-6110" y="528795"/>
                            <a:pt x="72044" y="475065"/>
                          </a:cubicBezTo>
                          <a:cubicBezTo>
                            <a:pt x="150198" y="421335"/>
                            <a:pt x="30571" y="12982"/>
                            <a:pt x="118936" y="281"/>
                          </a:cubicBezTo>
                          <a:cubicBezTo>
                            <a:pt x="207301" y="-12420"/>
                            <a:pt x="216628" y="407823"/>
                            <a:pt x="218582" y="494769"/>
                          </a:cubicBezTo>
                        </a:path>
                      </a:pathLst>
                    </a:custGeom>
                    <a:noFill/>
                    <a:ln w="15875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0" name="Freeform 57">
                      <a:extLst>
                        <a:ext uri="{FF2B5EF4-FFF2-40B4-BE49-F238E27FC236}">
                          <a16:creationId xmlns:a16="http://schemas.microsoft.com/office/drawing/2014/main" id="{E9002D95-9FB8-4CFC-95A6-045F741711B0}"/>
                        </a:ext>
                      </a:extLst>
                    </p:cNvPr>
                    <p:cNvSpPr/>
                    <p:nvPr/>
                  </p:nvSpPr>
                  <p:spPr>
                    <a:xfrm rot="21282950">
                      <a:off x="6406035" y="4959902"/>
                      <a:ext cx="128126" cy="324226"/>
                    </a:xfrm>
                    <a:custGeom>
                      <a:avLst/>
                      <a:gdLst>
                        <a:gd name="connsiteX0" fmla="*/ 0 w 73403"/>
                        <a:gd name="connsiteY0" fmla="*/ 11977 h 185750"/>
                        <a:gd name="connsiteX1" fmla="*/ 39065 w 73403"/>
                        <a:gd name="connsiteY1" fmla="*/ 42234 h 185750"/>
                        <a:gd name="connsiteX2" fmla="*/ 71776 w 73403"/>
                        <a:gd name="connsiteY2" fmla="*/ 0 h 185750"/>
                        <a:gd name="connsiteX3" fmla="*/ 73403 w 73403"/>
                        <a:gd name="connsiteY3" fmla="*/ 0 h 185750"/>
                        <a:gd name="connsiteX4" fmla="*/ 73403 w 73403"/>
                        <a:gd name="connsiteY4" fmla="*/ 185750 h 185750"/>
                        <a:gd name="connsiteX5" fmla="*/ 0 w 73403"/>
                        <a:gd name="connsiteY5" fmla="*/ 185750 h 185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403" h="185750">
                          <a:moveTo>
                            <a:pt x="0" y="11977"/>
                          </a:moveTo>
                          <a:lnTo>
                            <a:pt x="39065" y="42234"/>
                          </a:lnTo>
                          <a:lnTo>
                            <a:pt x="71776" y="0"/>
                          </a:lnTo>
                          <a:lnTo>
                            <a:pt x="73403" y="0"/>
                          </a:lnTo>
                          <a:lnTo>
                            <a:pt x="73403" y="185750"/>
                          </a:lnTo>
                          <a:lnTo>
                            <a:pt x="0" y="185750"/>
                          </a:lnTo>
                          <a:close/>
                        </a:path>
                      </a:pathLst>
                    </a:custGeom>
                    <a:solidFill>
                      <a:srgbClr val="71E2C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1" name="Freeform 58">
                      <a:extLst>
                        <a:ext uri="{FF2B5EF4-FFF2-40B4-BE49-F238E27FC236}">
                          <a16:creationId xmlns:a16="http://schemas.microsoft.com/office/drawing/2014/main" id="{D1F0FD15-C96F-4F5B-BE09-299CB410C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7559" y="4934217"/>
                      <a:ext cx="128125" cy="323110"/>
                    </a:xfrm>
                    <a:custGeom>
                      <a:avLst/>
                      <a:gdLst>
                        <a:gd name="connsiteX0" fmla="*/ 0 w 73403"/>
                        <a:gd name="connsiteY0" fmla="*/ 13497 h 185110"/>
                        <a:gd name="connsiteX1" fmla="*/ 39346 w 73403"/>
                        <a:gd name="connsiteY1" fmla="*/ 43972 h 185110"/>
                        <a:gd name="connsiteX2" fmla="*/ 73403 w 73403"/>
                        <a:gd name="connsiteY2" fmla="*/ 0 h 185110"/>
                        <a:gd name="connsiteX3" fmla="*/ 73403 w 73403"/>
                        <a:gd name="connsiteY3" fmla="*/ 185110 h 185110"/>
                        <a:gd name="connsiteX4" fmla="*/ 0 w 73403"/>
                        <a:gd name="connsiteY4" fmla="*/ 185110 h 185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3403" h="185110">
                          <a:moveTo>
                            <a:pt x="0" y="13497"/>
                          </a:moveTo>
                          <a:lnTo>
                            <a:pt x="39346" y="43972"/>
                          </a:lnTo>
                          <a:lnTo>
                            <a:pt x="73403" y="0"/>
                          </a:lnTo>
                          <a:lnTo>
                            <a:pt x="73403" y="185110"/>
                          </a:lnTo>
                          <a:lnTo>
                            <a:pt x="0" y="185110"/>
                          </a:lnTo>
                          <a:close/>
                        </a:path>
                      </a:pathLst>
                    </a:custGeom>
                    <a:solidFill>
                      <a:srgbClr val="71E2C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235" name="Picture 42">
                <a:extLst>
                  <a:ext uri="{FF2B5EF4-FFF2-40B4-BE49-F238E27FC236}">
                    <a16:creationId xmlns:a16="http://schemas.microsoft.com/office/drawing/2014/main" id="{40B2A428-A65D-4DB1-93EB-DFB64C024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642" y="3308931"/>
                <a:ext cx="1389615" cy="265955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rgbClr val="FFFFFF"/>
                </a:glo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7085C4-3870-4A14-B415-A8A4FE16A9C2}"/>
                </a:ext>
              </a:extLst>
            </p:cNvPr>
            <p:cNvGrpSpPr/>
            <p:nvPr/>
          </p:nvGrpSpPr>
          <p:grpSpPr>
            <a:xfrm rot="1867134">
              <a:off x="7473149" y="3857859"/>
              <a:ext cx="285295" cy="271465"/>
              <a:chOff x="7507009" y="4229080"/>
              <a:chExt cx="231406" cy="22018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8B21270-E1F7-4F47-A97C-2C01DE192206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224" name="Oval 50">
                  <a:extLst>
                    <a:ext uri="{FF2B5EF4-FFF2-40B4-BE49-F238E27FC236}">
                      <a16:creationId xmlns:a16="http://schemas.microsoft.com/office/drawing/2014/main" id="{82CA246E-3C75-4C8A-AC40-049544B2B346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Oval 51">
                  <a:extLst>
                    <a:ext uri="{FF2B5EF4-FFF2-40B4-BE49-F238E27FC236}">
                      <a16:creationId xmlns:a16="http://schemas.microsoft.com/office/drawing/2014/main" id="{EF5F9FC1-FC85-43F8-A681-FE93A7BEBC80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227" name="Picture 42">
                <a:extLst>
                  <a:ext uri="{FF2B5EF4-FFF2-40B4-BE49-F238E27FC236}">
                    <a16:creationId xmlns:a16="http://schemas.microsoft.com/office/drawing/2014/main" id="{CD2C3030-149A-467D-862E-3E0FFC6B1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3EFC546-663A-46EA-A5B1-B11AAA26CE3C}"/>
                </a:ext>
              </a:extLst>
            </p:cNvPr>
            <p:cNvGrpSpPr/>
            <p:nvPr/>
          </p:nvGrpSpPr>
          <p:grpSpPr>
            <a:xfrm rot="1867134">
              <a:off x="7876655" y="3857580"/>
              <a:ext cx="285295" cy="271465"/>
              <a:chOff x="7507009" y="4229080"/>
              <a:chExt cx="231406" cy="220188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377C2ABF-7B50-4DBE-A427-B7D8266298FA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236" name="Oval 50">
                  <a:extLst>
                    <a:ext uri="{FF2B5EF4-FFF2-40B4-BE49-F238E27FC236}">
                      <a16:creationId xmlns:a16="http://schemas.microsoft.com/office/drawing/2014/main" id="{B4C4AB9C-6E83-44FA-86F4-F03A86111A7F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Oval 51">
                  <a:extLst>
                    <a:ext uri="{FF2B5EF4-FFF2-40B4-BE49-F238E27FC236}">
                      <a16:creationId xmlns:a16="http://schemas.microsoft.com/office/drawing/2014/main" id="{32168FB5-BA2B-4F8C-9441-52A662C4B996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233" name="Picture 42">
                <a:extLst>
                  <a:ext uri="{FF2B5EF4-FFF2-40B4-BE49-F238E27FC236}">
                    <a16:creationId xmlns:a16="http://schemas.microsoft.com/office/drawing/2014/main" id="{42259C9D-9B2A-414F-9B8C-9B28C8B17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AE1EA7C-C9E9-4853-88D7-79035C7A15F7}"/>
                </a:ext>
              </a:extLst>
            </p:cNvPr>
            <p:cNvGrpSpPr/>
            <p:nvPr/>
          </p:nvGrpSpPr>
          <p:grpSpPr>
            <a:xfrm rot="1867134">
              <a:off x="7321977" y="4129278"/>
              <a:ext cx="285295" cy="271465"/>
              <a:chOff x="7507009" y="4229080"/>
              <a:chExt cx="231406" cy="220188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13BF764A-ED6F-4EEC-94CF-983F15BE7ECF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241" name="Oval 50">
                  <a:extLst>
                    <a:ext uri="{FF2B5EF4-FFF2-40B4-BE49-F238E27FC236}">
                      <a16:creationId xmlns:a16="http://schemas.microsoft.com/office/drawing/2014/main" id="{1F1CFF24-52BF-4C87-931B-088E5745F441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Oval 51">
                  <a:extLst>
                    <a:ext uri="{FF2B5EF4-FFF2-40B4-BE49-F238E27FC236}">
                      <a16:creationId xmlns:a16="http://schemas.microsoft.com/office/drawing/2014/main" id="{C2A4D0D0-8E41-4904-87B7-8B24A12FC117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240" name="Picture 42">
                <a:extLst>
                  <a:ext uri="{FF2B5EF4-FFF2-40B4-BE49-F238E27FC236}">
                    <a16:creationId xmlns:a16="http://schemas.microsoft.com/office/drawing/2014/main" id="{85E20BCC-7F39-43F8-B4A9-3755B2D7F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0CD9F41A-16E8-4994-BE57-38D6A6FD39F0}"/>
                </a:ext>
              </a:extLst>
            </p:cNvPr>
            <p:cNvGrpSpPr/>
            <p:nvPr/>
          </p:nvGrpSpPr>
          <p:grpSpPr>
            <a:xfrm rot="1867134">
              <a:off x="7694668" y="4127886"/>
              <a:ext cx="285295" cy="271465"/>
              <a:chOff x="7507009" y="4229080"/>
              <a:chExt cx="231406" cy="220188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AD2FC70B-17A2-4C28-B278-823285D8E949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299" name="Oval 50">
                  <a:extLst>
                    <a:ext uri="{FF2B5EF4-FFF2-40B4-BE49-F238E27FC236}">
                      <a16:creationId xmlns:a16="http://schemas.microsoft.com/office/drawing/2014/main" id="{527D7440-1312-44C9-89E9-8BDC7DB1BAFC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0" name="Oval 51">
                  <a:extLst>
                    <a:ext uri="{FF2B5EF4-FFF2-40B4-BE49-F238E27FC236}">
                      <a16:creationId xmlns:a16="http://schemas.microsoft.com/office/drawing/2014/main" id="{DD531E1B-7F66-4A60-878F-B036BC35EB45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298" name="Picture 42">
                <a:extLst>
                  <a:ext uri="{FF2B5EF4-FFF2-40B4-BE49-F238E27FC236}">
                    <a16:creationId xmlns:a16="http://schemas.microsoft.com/office/drawing/2014/main" id="{DD2039BB-6C7A-4E09-95B1-EA551DAAD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25E9CF47-93EE-4113-BBD2-3D49A69C2CBA}"/>
                </a:ext>
              </a:extLst>
            </p:cNvPr>
            <p:cNvGrpSpPr/>
            <p:nvPr/>
          </p:nvGrpSpPr>
          <p:grpSpPr>
            <a:xfrm rot="1867134">
              <a:off x="8081774" y="4139974"/>
              <a:ext cx="285295" cy="271465"/>
              <a:chOff x="7507009" y="4229080"/>
              <a:chExt cx="231406" cy="220188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D7DD9B60-5681-44AC-AFD1-4718DC48EDD8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304" name="Oval 50">
                  <a:extLst>
                    <a:ext uri="{FF2B5EF4-FFF2-40B4-BE49-F238E27FC236}">
                      <a16:creationId xmlns:a16="http://schemas.microsoft.com/office/drawing/2014/main" id="{629249EA-8E0E-4CF9-BD58-D13C06D7EEC4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Oval 51">
                  <a:extLst>
                    <a:ext uri="{FF2B5EF4-FFF2-40B4-BE49-F238E27FC236}">
                      <a16:creationId xmlns:a16="http://schemas.microsoft.com/office/drawing/2014/main" id="{FE2F5B87-6D3C-499B-A3D3-94FFAB1DABAA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303" name="Picture 42">
                <a:extLst>
                  <a:ext uri="{FF2B5EF4-FFF2-40B4-BE49-F238E27FC236}">
                    <a16:creationId xmlns:a16="http://schemas.microsoft.com/office/drawing/2014/main" id="{C8ECEC88-8831-4F8E-A4DB-C23796C24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3B671AE1-0407-44B0-98A1-502A5B1D5142}"/>
                </a:ext>
              </a:extLst>
            </p:cNvPr>
            <p:cNvGrpSpPr/>
            <p:nvPr/>
          </p:nvGrpSpPr>
          <p:grpSpPr>
            <a:xfrm rot="1867134">
              <a:off x="7343170" y="4452228"/>
              <a:ext cx="285295" cy="271465"/>
              <a:chOff x="7507009" y="4229080"/>
              <a:chExt cx="231406" cy="220188"/>
            </a:xfrm>
          </p:grpSpPr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1BA0ADD3-EC71-44FF-B9B8-3E313D189A70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309" name="Oval 50">
                  <a:extLst>
                    <a:ext uri="{FF2B5EF4-FFF2-40B4-BE49-F238E27FC236}">
                      <a16:creationId xmlns:a16="http://schemas.microsoft.com/office/drawing/2014/main" id="{55446BFE-D719-45DE-949B-7E25398DD558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Oval 51">
                  <a:extLst>
                    <a:ext uri="{FF2B5EF4-FFF2-40B4-BE49-F238E27FC236}">
                      <a16:creationId xmlns:a16="http://schemas.microsoft.com/office/drawing/2014/main" id="{2D49348C-7555-47F1-BBB2-87600D36924B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308" name="Picture 42">
                <a:extLst>
                  <a:ext uri="{FF2B5EF4-FFF2-40B4-BE49-F238E27FC236}">
                    <a16:creationId xmlns:a16="http://schemas.microsoft.com/office/drawing/2014/main" id="{6D162CE9-0BB4-4C9B-8DDD-869A7DC60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1E69A7B9-794C-429D-ACBE-45AD9F666C32}"/>
                </a:ext>
              </a:extLst>
            </p:cNvPr>
            <p:cNvGrpSpPr/>
            <p:nvPr/>
          </p:nvGrpSpPr>
          <p:grpSpPr>
            <a:xfrm rot="1867134">
              <a:off x="7715861" y="4450836"/>
              <a:ext cx="285295" cy="271465"/>
              <a:chOff x="7507009" y="4229080"/>
              <a:chExt cx="231406" cy="220188"/>
            </a:xfrm>
          </p:grpSpPr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F5B4788F-82F2-4CA4-BEC7-F60D3E21392D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314" name="Oval 50">
                  <a:extLst>
                    <a:ext uri="{FF2B5EF4-FFF2-40B4-BE49-F238E27FC236}">
                      <a16:creationId xmlns:a16="http://schemas.microsoft.com/office/drawing/2014/main" id="{CDF7850E-42C9-4267-9E0E-9FB523F83778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Oval 51">
                  <a:extLst>
                    <a:ext uri="{FF2B5EF4-FFF2-40B4-BE49-F238E27FC236}">
                      <a16:creationId xmlns:a16="http://schemas.microsoft.com/office/drawing/2014/main" id="{DC0F7ADC-BC3B-4F45-807B-B65DE27A1918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313" name="Picture 42">
                <a:extLst>
                  <a:ext uri="{FF2B5EF4-FFF2-40B4-BE49-F238E27FC236}">
                    <a16:creationId xmlns:a16="http://schemas.microsoft.com/office/drawing/2014/main" id="{D81E7588-1F86-492F-BDF9-80E70112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B436A7CE-323E-4AEC-9187-AD320A641C84}"/>
                </a:ext>
              </a:extLst>
            </p:cNvPr>
            <p:cNvGrpSpPr/>
            <p:nvPr/>
          </p:nvGrpSpPr>
          <p:grpSpPr>
            <a:xfrm rot="1867134">
              <a:off x="8102967" y="4462924"/>
              <a:ext cx="285295" cy="271465"/>
              <a:chOff x="7507009" y="4229080"/>
              <a:chExt cx="231406" cy="220188"/>
            </a:xfrm>
          </p:grpSpPr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ED788652-CF4B-413D-AE52-3ED9F167B0AC}"/>
                  </a:ext>
                </a:extLst>
              </p:cNvPr>
              <p:cNvGrpSpPr/>
              <p:nvPr/>
            </p:nvGrpSpPr>
            <p:grpSpPr>
              <a:xfrm>
                <a:off x="7507009" y="4229080"/>
                <a:ext cx="231406" cy="220188"/>
                <a:chOff x="7507009" y="3841693"/>
                <a:chExt cx="638528" cy="607575"/>
              </a:xfrm>
            </p:grpSpPr>
            <p:sp>
              <p:nvSpPr>
                <p:cNvPr id="319" name="Oval 50">
                  <a:extLst>
                    <a:ext uri="{FF2B5EF4-FFF2-40B4-BE49-F238E27FC236}">
                      <a16:creationId xmlns:a16="http://schemas.microsoft.com/office/drawing/2014/main" id="{4598A398-95C7-47FC-B5E6-0EB8B8146D9A}"/>
                    </a:ext>
                  </a:extLst>
                </p:cNvPr>
                <p:cNvSpPr/>
                <p:nvPr/>
              </p:nvSpPr>
              <p:spPr>
                <a:xfrm rot="382802">
                  <a:off x="7507009" y="3841693"/>
                  <a:ext cx="638528" cy="607575"/>
                </a:xfrm>
                <a:prstGeom prst="ellipse">
                  <a:avLst/>
                </a:prstGeom>
                <a:solidFill>
                  <a:srgbClr val="0A6FA7"/>
                </a:solidFill>
                <a:ln w="9525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Oval 51">
                  <a:extLst>
                    <a:ext uri="{FF2B5EF4-FFF2-40B4-BE49-F238E27FC236}">
                      <a16:creationId xmlns:a16="http://schemas.microsoft.com/office/drawing/2014/main" id="{826AAE95-72ED-433B-981E-32F5FCF0DE40}"/>
                    </a:ext>
                  </a:extLst>
                </p:cNvPr>
                <p:cNvSpPr/>
                <p:nvPr/>
              </p:nvSpPr>
              <p:spPr>
                <a:xfrm rot="382802">
                  <a:off x="7635416" y="3956580"/>
                  <a:ext cx="386499" cy="362659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pic>
            <p:nvPicPr>
              <p:cNvPr id="318" name="Picture 42">
                <a:extLst>
                  <a:ext uri="{FF2B5EF4-FFF2-40B4-BE49-F238E27FC236}">
                    <a16:creationId xmlns:a16="http://schemas.microsoft.com/office/drawing/2014/main" id="{A6D78555-7E4A-44E5-BBFD-548B6E9FB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728" y="4309599"/>
                <a:ext cx="91440" cy="16663"/>
              </a:xfrm>
              <a:prstGeom prst="rect">
                <a:avLst/>
              </a:prstGeom>
              <a:ln>
                <a:noFill/>
              </a:ln>
              <a:effectLst>
                <a:glow rad="12700">
                  <a:schemeClr val="tx1">
                    <a:alpha val="91000"/>
                  </a:schemeClr>
                </a:glow>
              </a:effectLst>
            </p:spPr>
          </p:pic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1816C64-D384-4A12-914B-3A0CF8D46F56}"/>
                </a:ext>
              </a:extLst>
            </p:cNvPr>
            <p:cNvCxnSpPr>
              <a:cxnSpLocks/>
              <a:stCxn id="243" idx="2"/>
            </p:cNvCxnSpPr>
            <p:nvPr/>
          </p:nvCxnSpPr>
          <p:spPr bwMode="auto">
            <a:xfrm flipH="1">
              <a:off x="7355779" y="3519266"/>
              <a:ext cx="126897" cy="482538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DB8F913-A152-4A50-9B9A-6D72C5FAB1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16954" y="3512764"/>
              <a:ext cx="161115" cy="475097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3AD75A-DE52-493F-9B11-516F5CC0E0EF}"/>
              </a:ext>
            </a:extLst>
          </p:cNvPr>
          <p:cNvGrpSpPr/>
          <p:nvPr/>
        </p:nvGrpSpPr>
        <p:grpSpPr>
          <a:xfrm>
            <a:off x="2463315" y="2685495"/>
            <a:ext cx="512645" cy="1495456"/>
            <a:chOff x="2182234" y="2614205"/>
            <a:chExt cx="512645" cy="14954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C2C9DD-DFFD-4396-B7D3-312112D5ECA6}"/>
                </a:ext>
              </a:extLst>
            </p:cNvPr>
            <p:cNvGrpSpPr/>
            <p:nvPr/>
          </p:nvGrpSpPr>
          <p:grpSpPr>
            <a:xfrm rot="2025222">
              <a:off x="2304936" y="2830623"/>
              <a:ext cx="137554" cy="156882"/>
              <a:chOff x="4000632" y="3484791"/>
              <a:chExt cx="886952" cy="1011586"/>
            </a:xfrm>
          </p:grpSpPr>
          <p:sp>
            <p:nvSpPr>
              <p:cNvPr id="149" name="Oval 50">
                <a:extLst>
                  <a:ext uri="{FF2B5EF4-FFF2-40B4-BE49-F238E27FC236}">
                    <a16:creationId xmlns:a16="http://schemas.microsoft.com/office/drawing/2014/main" id="{73AC2FB2-5B2A-4E04-9724-C90A199807F2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Oval 51">
                <a:extLst>
                  <a:ext uri="{FF2B5EF4-FFF2-40B4-BE49-F238E27FC236}">
                    <a16:creationId xmlns:a16="http://schemas.microsoft.com/office/drawing/2014/main" id="{AD2470B9-72D7-487C-892E-3427ED18FC0C}"/>
                  </a:ext>
                </a:extLst>
              </p:cNvPr>
              <p:cNvSpPr/>
              <p:nvPr/>
            </p:nvSpPr>
            <p:spPr>
              <a:xfrm rot="382802">
                <a:off x="4178996" y="3676072"/>
                <a:ext cx="536870" cy="603812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3439AF4-6395-408C-A2AF-3FF47E4BD489}"/>
                </a:ext>
              </a:extLst>
            </p:cNvPr>
            <p:cNvGrpSpPr/>
            <p:nvPr/>
          </p:nvGrpSpPr>
          <p:grpSpPr>
            <a:xfrm rot="4901691">
              <a:off x="2540897" y="2749334"/>
              <a:ext cx="125501" cy="143752"/>
              <a:chOff x="4000632" y="3484791"/>
              <a:chExt cx="886952" cy="1011586"/>
            </a:xfrm>
          </p:grpSpPr>
          <p:sp>
            <p:nvSpPr>
              <p:cNvPr id="163" name="Oval 50">
                <a:extLst>
                  <a:ext uri="{FF2B5EF4-FFF2-40B4-BE49-F238E27FC236}">
                    <a16:creationId xmlns:a16="http://schemas.microsoft.com/office/drawing/2014/main" id="{9D238A97-AB17-4652-A2F0-FFCDB97E5741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Oval 51">
                <a:extLst>
                  <a:ext uri="{FF2B5EF4-FFF2-40B4-BE49-F238E27FC236}">
                    <a16:creationId xmlns:a16="http://schemas.microsoft.com/office/drawing/2014/main" id="{18F7CAE1-EA48-4879-8300-6DECE7D7CE1C}"/>
                  </a:ext>
                </a:extLst>
              </p:cNvPr>
              <p:cNvSpPr/>
              <p:nvPr/>
            </p:nvSpPr>
            <p:spPr>
              <a:xfrm rot="382802">
                <a:off x="4292318" y="3818791"/>
                <a:ext cx="415592" cy="467414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F9A2F582-B648-4ADC-A442-DD571D3354B1}"/>
                </a:ext>
              </a:extLst>
            </p:cNvPr>
            <p:cNvGrpSpPr/>
            <p:nvPr/>
          </p:nvGrpSpPr>
          <p:grpSpPr>
            <a:xfrm rot="4901691">
              <a:off x="2483008" y="2608153"/>
              <a:ext cx="83222" cy="95325"/>
              <a:chOff x="4000632" y="3484791"/>
              <a:chExt cx="886952" cy="1011586"/>
            </a:xfrm>
          </p:grpSpPr>
          <p:sp>
            <p:nvSpPr>
              <p:cNvPr id="166" name="Oval 50">
                <a:extLst>
                  <a:ext uri="{FF2B5EF4-FFF2-40B4-BE49-F238E27FC236}">
                    <a16:creationId xmlns:a16="http://schemas.microsoft.com/office/drawing/2014/main" id="{01EFBE4D-AEB0-452B-A87A-BB986053B0BA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Oval 51">
                <a:extLst>
                  <a:ext uri="{FF2B5EF4-FFF2-40B4-BE49-F238E27FC236}">
                    <a16:creationId xmlns:a16="http://schemas.microsoft.com/office/drawing/2014/main" id="{73C66B73-6FA8-412A-90C7-CB88E7C8B74D}"/>
                  </a:ext>
                </a:extLst>
              </p:cNvPr>
              <p:cNvSpPr/>
              <p:nvPr/>
            </p:nvSpPr>
            <p:spPr>
              <a:xfrm rot="382802">
                <a:off x="4292318" y="3818791"/>
                <a:ext cx="415592" cy="467414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C7E7677-6591-4AFE-A115-58F74289A13E}"/>
                </a:ext>
              </a:extLst>
            </p:cNvPr>
            <p:cNvGrpSpPr/>
            <p:nvPr/>
          </p:nvGrpSpPr>
          <p:grpSpPr>
            <a:xfrm rot="2885139">
              <a:off x="2256480" y="2731690"/>
              <a:ext cx="83222" cy="95325"/>
              <a:chOff x="4000632" y="3484791"/>
              <a:chExt cx="886952" cy="1011586"/>
            </a:xfrm>
          </p:grpSpPr>
          <p:sp>
            <p:nvSpPr>
              <p:cNvPr id="169" name="Oval 50">
                <a:extLst>
                  <a:ext uri="{FF2B5EF4-FFF2-40B4-BE49-F238E27FC236}">
                    <a16:creationId xmlns:a16="http://schemas.microsoft.com/office/drawing/2014/main" id="{96D2CEE5-0CBB-4B33-9F54-E72795E160EB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Oval 51">
                <a:extLst>
                  <a:ext uri="{FF2B5EF4-FFF2-40B4-BE49-F238E27FC236}">
                    <a16:creationId xmlns:a16="http://schemas.microsoft.com/office/drawing/2014/main" id="{B58F62A8-4A2E-4572-9B62-EA0F3B310154}"/>
                  </a:ext>
                </a:extLst>
              </p:cNvPr>
              <p:cNvSpPr/>
              <p:nvPr/>
            </p:nvSpPr>
            <p:spPr>
              <a:xfrm rot="382802">
                <a:off x="4292318" y="3818791"/>
                <a:ext cx="415592" cy="467414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7420B82-8491-4E77-9127-7417E030B9AA}"/>
                </a:ext>
              </a:extLst>
            </p:cNvPr>
            <p:cNvGrpSpPr/>
            <p:nvPr/>
          </p:nvGrpSpPr>
          <p:grpSpPr>
            <a:xfrm rot="2885139">
              <a:off x="2372562" y="3004854"/>
              <a:ext cx="98140" cy="110634"/>
              <a:chOff x="4000632" y="3484791"/>
              <a:chExt cx="886952" cy="1011586"/>
            </a:xfrm>
          </p:grpSpPr>
          <p:sp>
            <p:nvSpPr>
              <p:cNvPr id="173" name="Oval 50">
                <a:extLst>
                  <a:ext uri="{FF2B5EF4-FFF2-40B4-BE49-F238E27FC236}">
                    <a16:creationId xmlns:a16="http://schemas.microsoft.com/office/drawing/2014/main" id="{045561CC-D5EA-4B19-9C03-33E8BD3069B5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4" name="Oval 51">
                <a:extLst>
                  <a:ext uri="{FF2B5EF4-FFF2-40B4-BE49-F238E27FC236}">
                    <a16:creationId xmlns:a16="http://schemas.microsoft.com/office/drawing/2014/main" id="{FCDAD7F4-E895-408B-9CF0-76A4072CF449}"/>
                  </a:ext>
                </a:extLst>
              </p:cNvPr>
              <p:cNvSpPr/>
              <p:nvPr/>
            </p:nvSpPr>
            <p:spPr>
              <a:xfrm rot="382802">
                <a:off x="4129748" y="3760158"/>
                <a:ext cx="570536" cy="641675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C2F2E7E-FC9A-45A9-8C2C-08379790A49D}"/>
                </a:ext>
              </a:extLst>
            </p:cNvPr>
            <p:cNvGrpSpPr/>
            <p:nvPr/>
          </p:nvGrpSpPr>
          <p:grpSpPr>
            <a:xfrm rot="2885139">
              <a:off x="2500617" y="2952303"/>
              <a:ext cx="83616" cy="94261"/>
              <a:chOff x="4000632" y="3484791"/>
              <a:chExt cx="886952" cy="1011586"/>
            </a:xfrm>
          </p:grpSpPr>
          <p:sp>
            <p:nvSpPr>
              <p:cNvPr id="176" name="Oval 50">
                <a:extLst>
                  <a:ext uri="{FF2B5EF4-FFF2-40B4-BE49-F238E27FC236}">
                    <a16:creationId xmlns:a16="http://schemas.microsoft.com/office/drawing/2014/main" id="{DFE2F0B3-0209-443F-80F7-C3446B5C485F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rgbClr val="0A6FA7"/>
              </a:solidFill>
              <a:ln w="6350" cap="flat" cmpd="sng" algn="ctr">
                <a:solidFill>
                  <a:srgbClr val="003854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Oval 51">
                <a:extLst>
                  <a:ext uri="{FF2B5EF4-FFF2-40B4-BE49-F238E27FC236}">
                    <a16:creationId xmlns:a16="http://schemas.microsoft.com/office/drawing/2014/main" id="{45488705-1F29-41AC-AFB2-A7F773A18BD2}"/>
                  </a:ext>
                </a:extLst>
              </p:cNvPr>
              <p:cNvSpPr/>
              <p:nvPr/>
            </p:nvSpPr>
            <p:spPr>
              <a:xfrm rot="382802">
                <a:off x="4129748" y="3760158"/>
                <a:ext cx="570536" cy="641675"/>
              </a:xfrm>
              <a:prstGeom prst="ellipse">
                <a:avLst/>
              </a:prstGeom>
              <a:solidFill>
                <a:srgbClr val="00385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020C55CA-E6E9-43E3-A91D-DFBF39B65F51}"/>
                </a:ext>
              </a:extLst>
            </p:cNvPr>
            <p:cNvGrpSpPr/>
            <p:nvPr/>
          </p:nvGrpSpPr>
          <p:grpSpPr>
            <a:xfrm rot="2025222">
              <a:off x="2216420" y="2999374"/>
              <a:ext cx="117554" cy="134072"/>
              <a:chOff x="4000632" y="3484791"/>
              <a:chExt cx="886952" cy="1011586"/>
            </a:xfrm>
          </p:grpSpPr>
          <p:sp>
            <p:nvSpPr>
              <p:cNvPr id="179" name="Oval 50">
                <a:extLst>
                  <a:ext uri="{FF2B5EF4-FFF2-40B4-BE49-F238E27FC236}">
                    <a16:creationId xmlns:a16="http://schemas.microsoft.com/office/drawing/2014/main" id="{74338523-C344-43A4-9FB1-2B1A1E7CB062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Oval 51">
                <a:extLst>
                  <a:ext uri="{FF2B5EF4-FFF2-40B4-BE49-F238E27FC236}">
                    <a16:creationId xmlns:a16="http://schemas.microsoft.com/office/drawing/2014/main" id="{1C1AB1EA-2061-4FB2-ABDE-764EA7AD9EC1}"/>
                  </a:ext>
                </a:extLst>
              </p:cNvPr>
              <p:cNvSpPr/>
              <p:nvPr/>
            </p:nvSpPr>
            <p:spPr>
              <a:xfrm rot="382802">
                <a:off x="4243459" y="3757248"/>
                <a:ext cx="467884" cy="526225"/>
              </a:xfrm>
              <a:prstGeom prst="ellipse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94F67D7F-B943-4709-938B-EBB88CCEA077}"/>
                </a:ext>
              </a:extLst>
            </p:cNvPr>
            <p:cNvGrpSpPr/>
            <p:nvPr/>
          </p:nvGrpSpPr>
          <p:grpSpPr>
            <a:xfrm rot="4901691">
              <a:off x="2346404" y="2617135"/>
              <a:ext cx="83222" cy="95325"/>
              <a:chOff x="4000632" y="3484791"/>
              <a:chExt cx="886952" cy="1011586"/>
            </a:xfrm>
          </p:grpSpPr>
          <p:sp>
            <p:nvSpPr>
              <p:cNvPr id="182" name="Oval 50">
                <a:extLst>
                  <a:ext uri="{FF2B5EF4-FFF2-40B4-BE49-F238E27FC236}">
                    <a16:creationId xmlns:a16="http://schemas.microsoft.com/office/drawing/2014/main" id="{593A8C70-4DF3-44BC-925C-49D30679693C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Oval 51">
                <a:extLst>
                  <a:ext uri="{FF2B5EF4-FFF2-40B4-BE49-F238E27FC236}">
                    <a16:creationId xmlns:a16="http://schemas.microsoft.com/office/drawing/2014/main" id="{9B534FC8-5817-4900-8D33-E23B4AF7DF59}"/>
                  </a:ext>
                </a:extLst>
              </p:cNvPr>
              <p:cNvSpPr/>
              <p:nvPr/>
            </p:nvSpPr>
            <p:spPr>
              <a:xfrm rot="382802">
                <a:off x="4292318" y="3818791"/>
                <a:ext cx="415592" cy="467414"/>
              </a:xfrm>
              <a:prstGeom prst="ellipse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FE7EB111-5C60-4560-94B0-62C025D223DB}"/>
                </a:ext>
              </a:extLst>
            </p:cNvPr>
            <p:cNvGrpSpPr/>
            <p:nvPr/>
          </p:nvGrpSpPr>
          <p:grpSpPr>
            <a:xfrm rot="2885139">
              <a:off x="2188286" y="2884880"/>
              <a:ext cx="83222" cy="95325"/>
              <a:chOff x="4000632" y="3484791"/>
              <a:chExt cx="886952" cy="1011586"/>
            </a:xfrm>
          </p:grpSpPr>
          <p:sp>
            <p:nvSpPr>
              <p:cNvPr id="185" name="Oval 50">
                <a:extLst>
                  <a:ext uri="{FF2B5EF4-FFF2-40B4-BE49-F238E27FC236}">
                    <a16:creationId xmlns:a16="http://schemas.microsoft.com/office/drawing/2014/main" id="{E93EE28A-848A-4BE5-89BD-9BD79341CC25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6" name="Oval 51">
                <a:extLst>
                  <a:ext uri="{FF2B5EF4-FFF2-40B4-BE49-F238E27FC236}">
                    <a16:creationId xmlns:a16="http://schemas.microsoft.com/office/drawing/2014/main" id="{F4D675FA-1F19-4986-A158-46353A5B4E2F}"/>
                  </a:ext>
                </a:extLst>
              </p:cNvPr>
              <p:cNvSpPr/>
              <p:nvPr/>
            </p:nvSpPr>
            <p:spPr>
              <a:xfrm rot="382802">
                <a:off x="4292318" y="3818791"/>
                <a:ext cx="415592" cy="467414"/>
              </a:xfrm>
              <a:prstGeom prst="ellipse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DA37FC11-9FCF-4179-93F0-26CD13E1B0EA}"/>
                </a:ext>
              </a:extLst>
            </p:cNvPr>
            <p:cNvGrpSpPr/>
            <p:nvPr/>
          </p:nvGrpSpPr>
          <p:grpSpPr>
            <a:xfrm rot="3697939">
              <a:off x="2406854" y="2705200"/>
              <a:ext cx="98140" cy="110634"/>
              <a:chOff x="4000632" y="3484791"/>
              <a:chExt cx="886952" cy="1011586"/>
            </a:xfrm>
          </p:grpSpPr>
          <p:sp>
            <p:nvSpPr>
              <p:cNvPr id="188" name="Oval 50">
                <a:extLst>
                  <a:ext uri="{FF2B5EF4-FFF2-40B4-BE49-F238E27FC236}">
                    <a16:creationId xmlns:a16="http://schemas.microsoft.com/office/drawing/2014/main" id="{DC7C565C-7DD4-43BA-9F42-5EE18435B31A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Oval 51">
                <a:extLst>
                  <a:ext uri="{FF2B5EF4-FFF2-40B4-BE49-F238E27FC236}">
                    <a16:creationId xmlns:a16="http://schemas.microsoft.com/office/drawing/2014/main" id="{9E2A6902-7EE3-443E-9C17-B26C9F440A61}"/>
                  </a:ext>
                </a:extLst>
              </p:cNvPr>
              <p:cNvSpPr/>
              <p:nvPr/>
            </p:nvSpPr>
            <p:spPr>
              <a:xfrm rot="382802">
                <a:off x="4129748" y="3760158"/>
                <a:ext cx="570536" cy="641675"/>
              </a:xfrm>
              <a:prstGeom prst="ellipse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C810836-C774-424A-B7C7-961C007386E0}"/>
                </a:ext>
              </a:extLst>
            </p:cNvPr>
            <p:cNvGrpSpPr/>
            <p:nvPr/>
          </p:nvGrpSpPr>
          <p:grpSpPr>
            <a:xfrm rot="2885139">
              <a:off x="2460509" y="2854092"/>
              <a:ext cx="83616" cy="94261"/>
              <a:chOff x="4000632" y="3484791"/>
              <a:chExt cx="886952" cy="1011586"/>
            </a:xfrm>
          </p:grpSpPr>
          <p:sp>
            <p:nvSpPr>
              <p:cNvPr id="191" name="Oval 50">
                <a:extLst>
                  <a:ext uri="{FF2B5EF4-FFF2-40B4-BE49-F238E27FC236}">
                    <a16:creationId xmlns:a16="http://schemas.microsoft.com/office/drawing/2014/main" id="{3E51CAC9-0CE0-4553-B281-B3E0D5A8BD80}"/>
                  </a:ext>
                </a:extLst>
              </p:cNvPr>
              <p:cNvSpPr/>
              <p:nvPr/>
            </p:nvSpPr>
            <p:spPr>
              <a:xfrm rot="382802">
                <a:off x="4000632" y="3484791"/>
                <a:ext cx="886952" cy="101158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Oval 51">
                <a:extLst>
                  <a:ext uri="{FF2B5EF4-FFF2-40B4-BE49-F238E27FC236}">
                    <a16:creationId xmlns:a16="http://schemas.microsoft.com/office/drawing/2014/main" id="{01677501-421A-497C-88C5-2E3E2DDEB8F1}"/>
                  </a:ext>
                </a:extLst>
              </p:cNvPr>
              <p:cNvSpPr/>
              <p:nvPr/>
            </p:nvSpPr>
            <p:spPr>
              <a:xfrm rot="382802">
                <a:off x="4129748" y="3760158"/>
                <a:ext cx="570536" cy="641675"/>
              </a:xfrm>
              <a:prstGeom prst="ellipse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E02EBA9-68F9-4FFD-92A3-2CB5BFAAB9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08599" y="3230372"/>
              <a:ext cx="10029" cy="283622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BFB4E4-F140-4486-8117-3CB2A58E0A51}"/>
                </a:ext>
              </a:extLst>
            </p:cNvPr>
            <p:cNvGrpSpPr/>
            <p:nvPr/>
          </p:nvGrpSpPr>
          <p:grpSpPr>
            <a:xfrm>
              <a:off x="2230390" y="3634792"/>
              <a:ext cx="464489" cy="474869"/>
              <a:chOff x="2895190" y="2662895"/>
              <a:chExt cx="464489" cy="474869"/>
            </a:xfrm>
          </p:grpSpPr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3B58EA8A-ACB1-4008-B677-6C573297ED22}"/>
                  </a:ext>
                </a:extLst>
              </p:cNvPr>
              <p:cNvGrpSpPr/>
              <p:nvPr/>
            </p:nvGrpSpPr>
            <p:grpSpPr>
              <a:xfrm rot="2025222">
                <a:off x="2916242" y="2799740"/>
                <a:ext cx="137554" cy="156882"/>
                <a:chOff x="4000632" y="3484791"/>
                <a:chExt cx="886952" cy="1011586"/>
              </a:xfrm>
            </p:grpSpPr>
            <p:sp>
              <p:nvSpPr>
                <p:cNvPr id="334" name="Oval 50">
                  <a:extLst>
                    <a:ext uri="{FF2B5EF4-FFF2-40B4-BE49-F238E27FC236}">
                      <a16:creationId xmlns:a16="http://schemas.microsoft.com/office/drawing/2014/main" id="{05DC2B52-E0B9-4D31-B5BF-AD4851E87149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Oval 51">
                  <a:extLst>
                    <a:ext uri="{FF2B5EF4-FFF2-40B4-BE49-F238E27FC236}">
                      <a16:creationId xmlns:a16="http://schemas.microsoft.com/office/drawing/2014/main" id="{76534E62-FD59-4843-B135-3800F45A6DE3}"/>
                    </a:ext>
                  </a:extLst>
                </p:cNvPr>
                <p:cNvSpPr/>
                <p:nvPr/>
              </p:nvSpPr>
              <p:spPr>
                <a:xfrm rot="382802">
                  <a:off x="4178996" y="3676072"/>
                  <a:ext cx="536870" cy="603812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CDA26EFB-B7CF-4DEF-B2AD-FD7D611A2628}"/>
                  </a:ext>
                </a:extLst>
              </p:cNvPr>
              <p:cNvGrpSpPr/>
              <p:nvPr/>
            </p:nvGrpSpPr>
            <p:grpSpPr>
              <a:xfrm rot="4901691">
                <a:off x="3106708" y="2777720"/>
                <a:ext cx="157411" cy="180303"/>
                <a:chOff x="4000632" y="3484791"/>
                <a:chExt cx="886952" cy="1011586"/>
              </a:xfrm>
            </p:grpSpPr>
            <p:sp>
              <p:nvSpPr>
                <p:cNvPr id="337" name="Oval 50">
                  <a:extLst>
                    <a:ext uri="{FF2B5EF4-FFF2-40B4-BE49-F238E27FC236}">
                      <a16:creationId xmlns:a16="http://schemas.microsoft.com/office/drawing/2014/main" id="{91B59CE4-BCC2-4AC7-8D10-0637DA1BDBC3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Oval 51">
                  <a:extLst>
                    <a:ext uri="{FF2B5EF4-FFF2-40B4-BE49-F238E27FC236}">
                      <a16:creationId xmlns:a16="http://schemas.microsoft.com/office/drawing/2014/main" id="{052FD77C-2583-4166-9D5E-ED93B8FB84F2}"/>
                    </a:ext>
                  </a:extLst>
                </p:cNvPr>
                <p:cNvSpPr/>
                <p:nvPr/>
              </p:nvSpPr>
              <p:spPr>
                <a:xfrm rot="382802">
                  <a:off x="4292318" y="3818791"/>
                  <a:ext cx="415592" cy="467414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339" name="Group 338">
                <a:extLst>
                  <a:ext uri="{FF2B5EF4-FFF2-40B4-BE49-F238E27FC236}">
                    <a16:creationId xmlns:a16="http://schemas.microsoft.com/office/drawing/2014/main" id="{153B67A9-F84E-431F-8A1E-3642619E1053}"/>
                  </a:ext>
                </a:extLst>
              </p:cNvPr>
              <p:cNvGrpSpPr/>
              <p:nvPr/>
            </p:nvGrpSpPr>
            <p:grpSpPr>
              <a:xfrm rot="4901691">
                <a:off x="3016778" y="2654744"/>
                <a:ext cx="112098" cy="128400"/>
                <a:chOff x="4000632" y="3484791"/>
                <a:chExt cx="886952" cy="1011586"/>
              </a:xfrm>
            </p:grpSpPr>
            <p:sp>
              <p:nvSpPr>
                <p:cNvPr id="340" name="Oval 50">
                  <a:extLst>
                    <a:ext uri="{FF2B5EF4-FFF2-40B4-BE49-F238E27FC236}">
                      <a16:creationId xmlns:a16="http://schemas.microsoft.com/office/drawing/2014/main" id="{A29C6AA2-EAD2-483D-A4A8-4AA63C98C9D8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Oval 51">
                  <a:extLst>
                    <a:ext uri="{FF2B5EF4-FFF2-40B4-BE49-F238E27FC236}">
                      <a16:creationId xmlns:a16="http://schemas.microsoft.com/office/drawing/2014/main" id="{650D74A6-14DC-49F9-8322-778277AF3DDD}"/>
                    </a:ext>
                  </a:extLst>
                </p:cNvPr>
                <p:cNvSpPr/>
                <p:nvPr/>
              </p:nvSpPr>
              <p:spPr>
                <a:xfrm rot="382802">
                  <a:off x="4292318" y="3818791"/>
                  <a:ext cx="415592" cy="467414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6606BAEB-84B2-4F58-8AEF-019BDF3D1CBD}"/>
                  </a:ext>
                </a:extLst>
              </p:cNvPr>
              <p:cNvGrpSpPr/>
              <p:nvPr/>
            </p:nvGrpSpPr>
            <p:grpSpPr>
              <a:xfrm rot="2885139">
                <a:off x="3235045" y="2942588"/>
                <a:ext cx="116186" cy="133083"/>
                <a:chOff x="4000632" y="3484791"/>
                <a:chExt cx="886952" cy="1011586"/>
              </a:xfrm>
            </p:grpSpPr>
            <p:sp>
              <p:nvSpPr>
                <p:cNvPr id="343" name="Oval 50">
                  <a:extLst>
                    <a:ext uri="{FF2B5EF4-FFF2-40B4-BE49-F238E27FC236}">
                      <a16:creationId xmlns:a16="http://schemas.microsoft.com/office/drawing/2014/main" id="{1F960D05-5AB2-45E7-A821-E20AC46C09AE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Oval 51">
                  <a:extLst>
                    <a:ext uri="{FF2B5EF4-FFF2-40B4-BE49-F238E27FC236}">
                      <a16:creationId xmlns:a16="http://schemas.microsoft.com/office/drawing/2014/main" id="{6B46E403-751F-45EC-B841-F3E1B56AE6B2}"/>
                    </a:ext>
                  </a:extLst>
                </p:cNvPr>
                <p:cNvSpPr/>
                <p:nvPr/>
              </p:nvSpPr>
              <p:spPr>
                <a:xfrm rot="382802">
                  <a:off x="4292318" y="3818791"/>
                  <a:ext cx="415592" cy="467414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1954DDCE-677C-4D65-A765-81E5CB400847}"/>
                  </a:ext>
                </a:extLst>
              </p:cNvPr>
              <p:cNvGrpSpPr/>
              <p:nvPr/>
            </p:nvGrpSpPr>
            <p:grpSpPr>
              <a:xfrm rot="2885139">
                <a:off x="2887382" y="3019322"/>
                <a:ext cx="126250" cy="110634"/>
                <a:chOff x="4000632" y="3484791"/>
                <a:chExt cx="886952" cy="1011586"/>
              </a:xfrm>
            </p:grpSpPr>
            <p:sp>
              <p:nvSpPr>
                <p:cNvPr id="346" name="Oval 50">
                  <a:extLst>
                    <a:ext uri="{FF2B5EF4-FFF2-40B4-BE49-F238E27FC236}">
                      <a16:creationId xmlns:a16="http://schemas.microsoft.com/office/drawing/2014/main" id="{600F7906-B053-46EA-89A5-C5B4EE6ECB71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Oval 51">
                  <a:extLst>
                    <a:ext uri="{FF2B5EF4-FFF2-40B4-BE49-F238E27FC236}">
                      <a16:creationId xmlns:a16="http://schemas.microsoft.com/office/drawing/2014/main" id="{F51C5BB7-65AA-494B-B1D6-51B254009439}"/>
                    </a:ext>
                  </a:extLst>
                </p:cNvPr>
                <p:cNvSpPr/>
                <p:nvPr/>
              </p:nvSpPr>
              <p:spPr>
                <a:xfrm rot="382802">
                  <a:off x="4129748" y="3760158"/>
                  <a:ext cx="570536" cy="641675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3E85F2A3-42B4-4B3F-9B70-87D7A7356CE6}"/>
                  </a:ext>
                </a:extLst>
              </p:cNvPr>
              <p:cNvGrpSpPr/>
              <p:nvPr/>
            </p:nvGrpSpPr>
            <p:grpSpPr>
              <a:xfrm rot="2885139">
                <a:off x="3057967" y="2987842"/>
                <a:ext cx="138144" cy="155731"/>
                <a:chOff x="4000632" y="3484791"/>
                <a:chExt cx="886952" cy="1011586"/>
              </a:xfrm>
            </p:grpSpPr>
            <p:sp>
              <p:nvSpPr>
                <p:cNvPr id="349" name="Oval 50">
                  <a:extLst>
                    <a:ext uri="{FF2B5EF4-FFF2-40B4-BE49-F238E27FC236}">
                      <a16:creationId xmlns:a16="http://schemas.microsoft.com/office/drawing/2014/main" id="{DDF55018-0DAB-4576-808E-131847C7D89B}"/>
                    </a:ext>
                  </a:extLst>
                </p:cNvPr>
                <p:cNvSpPr/>
                <p:nvPr/>
              </p:nvSpPr>
              <p:spPr>
                <a:xfrm rot="382802">
                  <a:off x="4000632" y="3484791"/>
                  <a:ext cx="886952" cy="1011586"/>
                </a:xfrm>
                <a:prstGeom prst="ellipse">
                  <a:avLst/>
                </a:prstGeom>
                <a:solidFill>
                  <a:srgbClr val="0A6FA7"/>
                </a:solidFill>
                <a:ln w="6350" cap="flat" cmpd="sng" algn="ctr">
                  <a:solidFill>
                    <a:srgbClr val="003854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0" name="Oval 51">
                  <a:extLst>
                    <a:ext uri="{FF2B5EF4-FFF2-40B4-BE49-F238E27FC236}">
                      <a16:creationId xmlns:a16="http://schemas.microsoft.com/office/drawing/2014/main" id="{56D1DC01-A510-442C-996C-849F600FD50E}"/>
                    </a:ext>
                  </a:extLst>
                </p:cNvPr>
                <p:cNvSpPr/>
                <p:nvPr/>
              </p:nvSpPr>
              <p:spPr>
                <a:xfrm rot="382802">
                  <a:off x="4129748" y="3760158"/>
                  <a:ext cx="570536" cy="641675"/>
                </a:xfrm>
                <a:prstGeom prst="ellipse">
                  <a:avLst/>
                </a:prstGeom>
                <a:solidFill>
                  <a:srgbClr val="00385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645D5F3-7334-4DF8-9632-4F8E21CE4821}"/>
              </a:ext>
            </a:extLst>
          </p:cNvPr>
          <p:cNvGrpSpPr/>
          <p:nvPr/>
        </p:nvGrpSpPr>
        <p:grpSpPr>
          <a:xfrm>
            <a:off x="444464" y="2592409"/>
            <a:ext cx="1527888" cy="1978619"/>
            <a:chOff x="-14984" y="3035154"/>
            <a:chExt cx="1621218" cy="20994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B640AB-1E49-448D-98A6-A8CF15CFC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81"/>
            <a:stretch/>
          </p:blipFill>
          <p:spPr>
            <a:xfrm>
              <a:off x="-14984" y="3035154"/>
              <a:ext cx="1346104" cy="20994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D9752D-21BE-4A68-ACF1-A007D000C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242" y="3395816"/>
              <a:ext cx="814992" cy="93770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FD6EC2-0FDC-498D-B6B0-FE2497F6E862}"/>
              </a:ext>
            </a:extLst>
          </p:cNvPr>
          <p:cNvGrpSpPr/>
          <p:nvPr/>
        </p:nvGrpSpPr>
        <p:grpSpPr>
          <a:xfrm>
            <a:off x="9052794" y="2641587"/>
            <a:ext cx="1418776" cy="1917354"/>
            <a:chOff x="8699622" y="2889642"/>
            <a:chExt cx="1621218" cy="2190937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2B0B2014-577B-40D0-A727-8250BAF25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7"/>
            <a:stretch/>
          </p:blipFill>
          <p:spPr>
            <a:xfrm>
              <a:off x="8699622" y="2889642"/>
              <a:ext cx="1346104" cy="2190937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6D72E30-FD86-4A28-A79E-06F564C78FC1}"/>
                </a:ext>
              </a:extLst>
            </p:cNvPr>
            <p:cNvGrpSpPr/>
            <p:nvPr/>
          </p:nvGrpSpPr>
          <p:grpSpPr>
            <a:xfrm>
              <a:off x="9505848" y="3250303"/>
              <a:ext cx="814992" cy="937702"/>
              <a:chOff x="9198849" y="3403830"/>
              <a:chExt cx="814992" cy="937702"/>
            </a:xfrm>
          </p:grpSpPr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9D825D39-A860-42F1-8561-D0CAFA6B5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8849" y="3403830"/>
                <a:ext cx="814992" cy="93770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08CF09C-77A1-462C-839F-043AE62EAFEC}"/>
                  </a:ext>
                </a:extLst>
              </p:cNvPr>
              <p:cNvSpPr/>
              <p:nvPr/>
            </p:nvSpPr>
            <p:spPr bwMode="auto">
              <a:xfrm>
                <a:off x="9621826" y="3533876"/>
                <a:ext cx="370199" cy="401977"/>
              </a:xfrm>
              <a:prstGeom prst="rect">
                <a:avLst/>
              </a:prstGeom>
              <a:solidFill>
                <a:schemeClr val="tx1"/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1A6E4CE-B497-4232-81DC-6CF195343E5F}"/>
                  </a:ext>
                </a:extLst>
              </p:cNvPr>
              <p:cNvGrpSpPr/>
              <p:nvPr/>
            </p:nvGrpSpPr>
            <p:grpSpPr>
              <a:xfrm>
                <a:off x="9685437" y="3594716"/>
                <a:ext cx="248446" cy="290488"/>
                <a:chOff x="9351465" y="3576171"/>
                <a:chExt cx="248446" cy="290488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CD201319-6A63-4DA8-87B8-6D7B29591FA5}"/>
                    </a:ext>
                  </a:extLst>
                </p:cNvPr>
                <p:cNvGrpSpPr/>
                <p:nvPr/>
              </p:nvGrpSpPr>
              <p:grpSpPr>
                <a:xfrm rot="1867134">
                  <a:off x="9351465" y="3576171"/>
                  <a:ext cx="181844" cy="173029"/>
                  <a:chOff x="7507009" y="3841693"/>
                  <a:chExt cx="638528" cy="607575"/>
                </a:xfrm>
              </p:grpSpPr>
              <p:sp>
                <p:nvSpPr>
                  <p:cNvPr id="325" name="Oval 50">
                    <a:extLst>
                      <a:ext uri="{FF2B5EF4-FFF2-40B4-BE49-F238E27FC236}">
                        <a16:creationId xmlns:a16="http://schemas.microsoft.com/office/drawing/2014/main" id="{FB552352-5C29-49F3-9E2D-790E1D6C942E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507009" y="3841693"/>
                    <a:ext cx="638528" cy="607575"/>
                  </a:xfrm>
                  <a:prstGeom prst="ellipse">
                    <a:avLst/>
                  </a:prstGeom>
                  <a:solidFill>
                    <a:srgbClr val="0A6FA7"/>
                  </a:solidFill>
                  <a:ln w="9525" cap="flat" cmpd="sng" algn="ctr">
                    <a:solidFill>
                      <a:srgbClr val="003854"/>
                    </a:solidFill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6" name="Oval 51">
                    <a:extLst>
                      <a:ext uri="{FF2B5EF4-FFF2-40B4-BE49-F238E27FC236}">
                        <a16:creationId xmlns:a16="http://schemas.microsoft.com/office/drawing/2014/main" id="{C689A631-903C-475A-BC5C-FE77C2AEBFCD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635416" y="3956580"/>
                    <a:ext cx="386499" cy="362659"/>
                  </a:xfrm>
                  <a:prstGeom prst="ellipse">
                    <a:avLst/>
                  </a:prstGeom>
                  <a:solidFill>
                    <a:srgbClr val="003854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</p:grp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D1CD52C5-79B3-45CC-8539-B7541B4A56B7}"/>
                    </a:ext>
                  </a:extLst>
                </p:cNvPr>
                <p:cNvGrpSpPr/>
                <p:nvPr/>
              </p:nvGrpSpPr>
              <p:grpSpPr>
                <a:xfrm rot="1867134">
                  <a:off x="9490430" y="3739698"/>
                  <a:ext cx="109481" cy="104174"/>
                  <a:chOff x="7507009" y="3841693"/>
                  <a:chExt cx="638528" cy="607575"/>
                </a:xfrm>
              </p:grpSpPr>
              <p:sp>
                <p:nvSpPr>
                  <p:cNvPr id="328" name="Oval 50">
                    <a:extLst>
                      <a:ext uri="{FF2B5EF4-FFF2-40B4-BE49-F238E27FC236}">
                        <a16:creationId xmlns:a16="http://schemas.microsoft.com/office/drawing/2014/main" id="{D7CA7990-8D1F-48D5-A3AB-4571A1BF1F98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507009" y="3841693"/>
                    <a:ext cx="638528" cy="607575"/>
                  </a:xfrm>
                  <a:prstGeom prst="ellipse">
                    <a:avLst/>
                  </a:prstGeom>
                  <a:solidFill>
                    <a:srgbClr val="0A6FA7"/>
                  </a:solidFill>
                  <a:ln w="9525" cap="flat" cmpd="sng" algn="ctr">
                    <a:solidFill>
                      <a:srgbClr val="003854"/>
                    </a:solidFill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9" name="Oval 51">
                    <a:extLst>
                      <a:ext uri="{FF2B5EF4-FFF2-40B4-BE49-F238E27FC236}">
                        <a16:creationId xmlns:a16="http://schemas.microsoft.com/office/drawing/2014/main" id="{3B0B793F-0548-40B0-9584-AC9F1EC4247B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635416" y="3956580"/>
                    <a:ext cx="386499" cy="362659"/>
                  </a:xfrm>
                  <a:prstGeom prst="ellipse">
                    <a:avLst/>
                  </a:prstGeom>
                  <a:solidFill>
                    <a:srgbClr val="003854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CBBB0974-4276-427A-988A-183153B030EC}"/>
                    </a:ext>
                  </a:extLst>
                </p:cNvPr>
                <p:cNvGrpSpPr/>
                <p:nvPr/>
              </p:nvGrpSpPr>
              <p:grpSpPr>
                <a:xfrm rot="1867134">
                  <a:off x="9385110" y="3786446"/>
                  <a:ext cx="84299" cy="80213"/>
                  <a:chOff x="7507009" y="3841693"/>
                  <a:chExt cx="638528" cy="607575"/>
                </a:xfrm>
              </p:grpSpPr>
              <p:sp>
                <p:nvSpPr>
                  <p:cNvPr id="331" name="Oval 50">
                    <a:extLst>
                      <a:ext uri="{FF2B5EF4-FFF2-40B4-BE49-F238E27FC236}">
                        <a16:creationId xmlns:a16="http://schemas.microsoft.com/office/drawing/2014/main" id="{64EDC738-3BE9-4C81-BFFD-E28F64FF356D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507009" y="3841693"/>
                    <a:ext cx="638528" cy="607575"/>
                  </a:xfrm>
                  <a:prstGeom prst="ellipse">
                    <a:avLst/>
                  </a:prstGeom>
                  <a:solidFill>
                    <a:srgbClr val="0A6FA7"/>
                  </a:solidFill>
                  <a:ln w="9525" cap="flat" cmpd="sng" algn="ctr">
                    <a:solidFill>
                      <a:srgbClr val="003854"/>
                    </a:solidFill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2" name="Oval 51">
                    <a:extLst>
                      <a:ext uri="{FF2B5EF4-FFF2-40B4-BE49-F238E27FC236}">
                        <a16:creationId xmlns:a16="http://schemas.microsoft.com/office/drawing/2014/main" id="{C3529265-4CC0-4609-BBBA-33CF794C2592}"/>
                      </a:ext>
                    </a:extLst>
                  </p:cNvPr>
                  <p:cNvSpPr/>
                  <p:nvPr/>
                </p:nvSpPr>
                <p:spPr>
                  <a:xfrm rot="382802">
                    <a:off x="7635416" y="3956580"/>
                    <a:ext cx="386499" cy="362659"/>
                  </a:xfrm>
                  <a:prstGeom prst="ellipse">
                    <a:avLst/>
                  </a:prstGeom>
                  <a:solidFill>
                    <a:srgbClr val="003854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</p:grpSp>
          </p:grpSp>
        </p:grpSp>
      </p:grpSp>
      <p:sp>
        <p:nvSpPr>
          <p:cNvPr id="353" name="TextBox 352">
            <a:extLst>
              <a:ext uri="{FF2B5EF4-FFF2-40B4-BE49-F238E27FC236}">
                <a16:creationId xmlns:a16="http://schemas.microsoft.com/office/drawing/2014/main" id="{784BE67D-05CF-4C52-A411-9A2FE32A4469}"/>
              </a:ext>
            </a:extLst>
          </p:cNvPr>
          <p:cNvSpPr txBox="1"/>
          <p:nvPr/>
        </p:nvSpPr>
        <p:spPr bwMode="auto">
          <a:xfrm>
            <a:off x="320497" y="1581017"/>
            <a:ext cx="173191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Leukapheresis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1674F2F-57DF-4234-93EE-D65D84665156}"/>
              </a:ext>
            </a:extLst>
          </p:cNvPr>
          <p:cNvSpPr txBox="1"/>
          <p:nvPr/>
        </p:nvSpPr>
        <p:spPr bwMode="auto">
          <a:xfrm>
            <a:off x="2139351" y="1581017"/>
            <a:ext cx="661098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Manufacturing 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ABA0FF7D-C354-48C2-9B56-81493876D1D9}"/>
              </a:ext>
            </a:extLst>
          </p:cNvPr>
          <p:cNvSpPr txBox="1"/>
          <p:nvPr/>
        </p:nvSpPr>
        <p:spPr bwMode="auto">
          <a:xfrm>
            <a:off x="8828160" y="1581017"/>
            <a:ext cx="1818511" cy="400110"/>
          </a:xfrm>
          <a:prstGeom prst="rect">
            <a:avLst/>
          </a:prstGeom>
          <a:solidFill>
            <a:srgbClr val="71E2C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Infusion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BEA3F398-94B9-4D99-90B7-B45683B35C20}"/>
              </a:ext>
            </a:extLst>
          </p:cNvPr>
          <p:cNvSpPr txBox="1"/>
          <p:nvPr/>
        </p:nvSpPr>
        <p:spPr bwMode="auto">
          <a:xfrm>
            <a:off x="311578" y="1969017"/>
            <a:ext cx="1587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Collect patient’s white blood cells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79AB806F-75A4-483D-B47F-9DC0F4023A85}"/>
              </a:ext>
            </a:extLst>
          </p:cNvPr>
          <p:cNvSpPr txBox="1"/>
          <p:nvPr/>
        </p:nvSpPr>
        <p:spPr bwMode="auto">
          <a:xfrm>
            <a:off x="2144361" y="1978322"/>
            <a:ext cx="1426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Isolate and activate T-cells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AFB761A-D648-4CFC-9261-0FF287CE32EC}"/>
              </a:ext>
            </a:extLst>
          </p:cNvPr>
          <p:cNvSpPr txBox="1"/>
          <p:nvPr/>
        </p:nvSpPr>
        <p:spPr bwMode="auto">
          <a:xfrm>
            <a:off x="3518399" y="1972910"/>
            <a:ext cx="1505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Engineer T-cells with CAR gene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0626B12E-488F-457D-9A2F-CEBBD99F87FD}"/>
              </a:ext>
            </a:extLst>
          </p:cNvPr>
          <p:cNvSpPr txBox="1"/>
          <p:nvPr/>
        </p:nvSpPr>
        <p:spPr bwMode="auto">
          <a:xfrm>
            <a:off x="7330333" y="1980224"/>
            <a:ext cx="1617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Expand CAR T-cells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BDEBB119-D800-4446-B82F-C62566CFD232}"/>
              </a:ext>
            </a:extLst>
          </p:cNvPr>
          <p:cNvSpPr txBox="1"/>
          <p:nvPr/>
        </p:nvSpPr>
        <p:spPr bwMode="auto">
          <a:xfrm>
            <a:off x="8836134" y="1993098"/>
            <a:ext cx="1888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Infuse same patient with CAR T-cells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EC423C8-3FDC-45A2-8701-A5D46FC1F283}"/>
              </a:ext>
            </a:extLst>
          </p:cNvPr>
          <p:cNvCxnSpPr>
            <a:cxnSpLocks/>
          </p:cNvCxnSpPr>
          <p:nvPr/>
        </p:nvCxnSpPr>
        <p:spPr bwMode="auto">
          <a:xfrm>
            <a:off x="10693556" y="1470778"/>
            <a:ext cx="0" cy="438181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615583B7-FF52-4AD1-8F8F-7D91A037EA89}"/>
              </a:ext>
            </a:extLst>
          </p:cNvPr>
          <p:cNvCxnSpPr>
            <a:cxnSpLocks/>
          </p:cNvCxnSpPr>
          <p:nvPr/>
        </p:nvCxnSpPr>
        <p:spPr bwMode="auto">
          <a:xfrm>
            <a:off x="8789249" y="1470777"/>
            <a:ext cx="0" cy="4381811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0E0FC979-9870-4095-BDFE-2A13E9A7E37D}"/>
              </a:ext>
            </a:extLst>
          </p:cNvPr>
          <p:cNvCxnSpPr>
            <a:cxnSpLocks/>
          </p:cNvCxnSpPr>
          <p:nvPr/>
        </p:nvCxnSpPr>
        <p:spPr bwMode="auto">
          <a:xfrm>
            <a:off x="2091318" y="1470776"/>
            <a:ext cx="0" cy="4381812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4CA8D243-1D9D-4DB2-995D-468E653A3022}"/>
              </a:ext>
            </a:extLst>
          </p:cNvPr>
          <p:cNvCxnSpPr>
            <a:cxnSpLocks/>
          </p:cNvCxnSpPr>
          <p:nvPr/>
        </p:nvCxnSpPr>
        <p:spPr bwMode="auto">
          <a:xfrm>
            <a:off x="3503684" y="2029351"/>
            <a:ext cx="0" cy="2772114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564BC8B8-2655-4537-8D96-ED53D834C937}"/>
              </a:ext>
            </a:extLst>
          </p:cNvPr>
          <p:cNvCxnSpPr>
            <a:cxnSpLocks/>
          </p:cNvCxnSpPr>
          <p:nvPr/>
        </p:nvCxnSpPr>
        <p:spPr bwMode="auto">
          <a:xfrm>
            <a:off x="7330333" y="2047166"/>
            <a:ext cx="0" cy="2772114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2CC2F32-1461-4F27-A2FA-CD4CD9BAE456}"/>
              </a:ext>
            </a:extLst>
          </p:cNvPr>
          <p:cNvSpPr/>
          <p:nvPr/>
        </p:nvSpPr>
        <p:spPr bwMode="auto">
          <a:xfrm>
            <a:off x="4406715" y="2765068"/>
            <a:ext cx="367695" cy="599964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3FE0C8-C86C-4242-A476-A81310401F40}"/>
              </a:ext>
            </a:extLst>
          </p:cNvPr>
          <p:cNvGrpSpPr/>
          <p:nvPr/>
        </p:nvGrpSpPr>
        <p:grpSpPr>
          <a:xfrm>
            <a:off x="5180879" y="2270849"/>
            <a:ext cx="3601585" cy="2814222"/>
            <a:chOff x="5041435" y="2165028"/>
            <a:chExt cx="3601585" cy="2814222"/>
          </a:xfrm>
        </p:grpSpPr>
        <p:grpSp>
          <p:nvGrpSpPr>
            <p:cNvPr id="90" name="Group 12">
              <a:extLst>
                <a:ext uri="{FF2B5EF4-FFF2-40B4-BE49-F238E27FC236}">
                  <a16:creationId xmlns:a16="http://schemas.microsoft.com/office/drawing/2014/main" id="{0F514C9D-D036-4E20-9D83-EFA598049492}"/>
                </a:ext>
              </a:extLst>
            </p:cNvPr>
            <p:cNvGrpSpPr/>
            <p:nvPr/>
          </p:nvGrpSpPr>
          <p:grpSpPr>
            <a:xfrm>
              <a:off x="5161231" y="2196705"/>
              <a:ext cx="3481789" cy="2771296"/>
              <a:chOff x="8479363" y="1221862"/>
              <a:chExt cx="8829863" cy="3610791"/>
            </a:xfrm>
          </p:grpSpPr>
          <p:sp>
            <p:nvSpPr>
              <p:cNvPr id="91" name="TextBox 13">
                <a:extLst>
                  <a:ext uri="{FF2B5EF4-FFF2-40B4-BE49-F238E27FC236}">
                    <a16:creationId xmlns:a16="http://schemas.microsoft.com/office/drawing/2014/main" id="{FCCEBD5B-6215-4A66-A6A3-BA9DD9D3A179}"/>
                  </a:ext>
                </a:extLst>
              </p:cNvPr>
              <p:cNvSpPr txBox="1"/>
              <p:nvPr/>
            </p:nvSpPr>
            <p:spPr>
              <a:xfrm>
                <a:off x="9523561" y="1221862"/>
                <a:ext cx="7785665" cy="96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49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Targeting element </a:t>
                </a:r>
                <a:b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49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49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(eg, CD19, BCMA, </a:t>
                </a:r>
                <a:b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49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49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CD20)</a:t>
                </a:r>
              </a:p>
            </p:txBody>
          </p:sp>
          <p:grpSp>
            <p:nvGrpSpPr>
              <p:cNvPr id="92" name="Group 14">
                <a:extLst>
                  <a:ext uri="{FF2B5EF4-FFF2-40B4-BE49-F238E27FC236}">
                    <a16:creationId xmlns:a16="http://schemas.microsoft.com/office/drawing/2014/main" id="{6EE7952D-81A2-49EE-BF03-45D9AE715959}"/>
                  </a:ext>
                </a:extLst>
              </p:cNvPr>
              <p:cNvGrpSpPr/>
              <p:nvPr/>
            </p:nvGrpSpPr>
            <p:grpSpPr>
              <a:xfrm>
                <a:off x="8479363" y="1486987"/>
                <a:ext cx="784442" cy="2850681"/>
                <a:chOff x="6380608" y="4792768"/>
                <a:chExt cx="387552" cy="1408364"/>
              </a:xfrm>
            </p:grpSpPr>
            <p:grpSp>
              <p:nvGrpSpPr>
                <p:cNvPr id="104" name="Group 29">
                  <a:extLst>
                    <a:ext uri="{FF2B5EF4-FFF2-40B4-BE49-F238E27FC236}">
                      <a16:creationId xmlns:a16="http://schemas.microsoft.com/office/drawing/2014/main" id="{57DC946C-5489-49EB-8109-A955562BE2A6}"/>
                    </a:ext>
                  </a:extLst>
                </p:cNvPr>
                <p:cNvGrpSpPr/>
                <p:nvPr/>
              </p:nvGrpSpPr>
              <p:grpSpPr>
                <a:xfrm>
                  <a:off x="6613444" y="5337035"/>
                  <a:ext cx="154716" cy="864097"/>
                  <a:chOff x="6540429" y="5301209"/>
                  <a:chExt cx="154716" cy="864097"/>
                </a:xfrm>
              </p:grpSpPr>
              <p:sp>
                <p:nvSpPr>
                  <p:cNvPr id="109" name="Rectangle 34">
                    <a:extLst>
                      <a:ext uri="{FF2B5EF4-FFF2-40B4-BE49-F238E27FC236}">
                        <a16:creationId xmlns:a16="http://schemas.microsoft.com/office/drawing/2014/main" id="{6DD54C7F-34CA-4386-A95E-391598DC4A78}"/>
                      </a:ext>
                    </a:extLst>
                  </p:cNvPr>
                  <p:cNvSpPr/>
                  <p:nvPr/>
                </p:nvSpPr>
                <p:spPr>
                  <a:xfrm flipH="1">
                    <a:off x="6540429" y="5301209"/>
                    <a:ext cx="154716" cy="300170"/>
                  </a:xfrm>
                  <a:prstGeom prst="rect">
                    <a:avLst/>
                  </a:prstGeom>
                  <a:solidFill>
                    <a:srgbClr val="3894A2"/>
                  </a:solidFill>
                  <a:ln w="127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10" name="Group 35">
                    <a:extLst>
                      <a:ext uri="{FF2B5EF4-FFF2-40B4-BE49-F238E27FC236}">
                        <a16:creationId xmlns:a16="http://schemas.microsoft.com/office/drawing/2014/main" id="{02F99022-40F3-4F71-B4A4-B3568C0CCFE8}"/>
                      </a:ext>
                    </a:extLst>
                  </p:cNvPr>
                  <p:cNvGrpSpPr/>
                  <p:nvPr/>
                </p:nvGrpSpPr>
                <p:grpSpPr>
                  <a:xfrm>
                    <a:off x="6540429" y="5544514"/>
                    <a:ext cx="154716" cy="620792"/>
                    <a:chOff x="6540429" y="5640330"/>
                    <a:chExt cx="154716" cy="524975"/>
                  </a:xfrm>
                </p:grpSpPr>
                <p:sp>
                  <p:nvSpPr>
                    <p:cNvPr id="111" name="Rectangle 36">
                      <a:extLst>
                        <a:ext uri="{FF2B5EF4-FFF2-40B4-BE49-F238E27FC236}">
                          <a16:creationId xmlns:a16="http://schemas.microsoft.com/office/drawing/2014/main" id="{5662BE8E-EFC8-45DF-AA20-2402F99254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640330"/>
                      <a:ext cx="154716" cy="207050"/>
                    </a:xfrm>
                    <a:prstGeom prst="rect">
                      <a:avLst/>
                    </a:prstGeom>
                    <a:solidFill>
                      <a:srgbClr val="006FA7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2" name="Rectangle 37">
                      <a:extLst>
                        <a:ext uri="{FF2B5EF4-FFF2-40B4-BE49-F238E27FC236}">
                          <a16:creationId xmlns:a16="http://schemas.microsoft.com/office/drawing/2014/main" id="{1972643C-A6F7-44B8-B4F9-FF91D8214D6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779588"/>
                      <a:ext cx="154716" cy="158962"/>
                    </a:xfrm>
                    <a:prstGeom prst="rect">
                      <a:avLst/>
                    </a:prstGeom>
                    <a:solidFill>
                      <a:srgbClr val="F2AB4E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3" name="Rectangle 38">
                      <a:extLst>
                        <a:ext uri="{FF2B5EF4-FFF2-40B4-BE49-F238E27FC236}">
                          <a16:creationId xmlns:a16="http://schemas.microsoft.com/office/drawing/2014/main" id="{BC05CA1A-8704-4BAB-9422-B109F47DEDC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540429" y="5938550"/>
                      <a:ext cx="154716" cy="226755"/>
                    </a:xfrm>
                    <a:prstGeom prst="rect">
                      <a:avLst/>
                    </a:prstGeom>
                    <a:solidFill>
                      <a:srgbClr val="EB1E73"/>
                    </a:solidFill>
                    <a:ln w="127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5" name="Group 30">
                  <a:extLst>
                    <a:ext uri="{FF2B5EF4-FFF2-40B4-BE49-F238E27FC236}">
                      <a16:creationId xmlns:a16="http://schemas.microsoft.com/office/drawing/2014/main" id="{E1B7DBA9-AE3C-44B4-9798-3AAF56CA865A}"/>
                    </a:ext>
                  </a:extLst>
                </p:cNvPr>
                <p:cNvGrpSpPr/>
                <p:nvPr/>
              </p:nvGrpSpPr>
              <p:grpSpPr>
                <a:xfrm>
                  <a:off x="6380608" y="4792768"/>
                  <a:ext cx="351628" cy="544267"/>
                  <a:chOff x="6406035" y="4853073"/>
                  <a:chExt cx="319649" cy="494769"/>
                </a:xfrm>
              </p:grpSpPr>
              <p:sp>
                <p:nvSpPr>
                  <p:cNvPr id="106" name="Freeform 31">
                    <a:extLst>
                      <a:ext uri="{FF2B5EF4-FFF2-40B4-BE49-F238E27FC236}">
                        <a16:creationId xmlns:a16="http://schemas.microsoft.com/office/drawing/2014/main" id="{D1C8181E-E13D-43FB-B49D-F00D113AAFD4}"/>
                      </a:ext>
                    </a:extLst>
                  </p:cNvPr>
                  <p:cNvSpPr/>
                  <p:nvPr/>
                </p:nvSpPr>
                <p:spPr>
                  <a:xfrm>
                    <a:off x="6469433" y="4853073"/>
                    <a:ext cx="218582" cy="494769"/>
                  </a:xfrm>
                  <a:custGeom>
                    <a:avLst/>
                    <a:gdLst>
                      <a:gd name="connsiteX0" fmla="*/ 0 w 216877"/>
                      <a:gd name="connsiteY0" fmla="*/ 404608 h 511982"/>
                      <a:gd name="connsiteX1" fmla="*/ 70339 w 216877"/>
                      <a:gd name="connsiteY1" fmla="*/ 486669 h 511982"/>
                      <a:gd name="connsiteX2" fmla="*/ 117231 w 216877"/>
                      <a:gd name="connsiteY2" fmla="*/ 11885 h 511982"/>
                      <a:gd name="connsiteX3" fmla="*/ 216877 w 216877"/>
                      <a:gd name="connsiteY3" fmla="*/ 176008 h 511982"/>
                      <a:gd name="connsiteX0" fmla="*/ 0 w 216877"/>
                      <a:gd name="connsiteY0" fmla="*/ 369439 h 504470"/>
                      <a:gd name="connsiteX1" fmla="*/ 70339 w 216877"/>
                      <a:gd name="connsiteY1" fmla="*/ 486669 h 504470"/>
                      <a:gd name="connsiteX2" fmla="*/ 117231 w 216877"/>
                      <a:gd name="connsiteY2" fmla="*/ 11885 h 504470"/>
                      <a:gd name="connsiteX3" fmla="*/ 216877 w 216877"/>
                      <a:gd name="connsiteY3" fmla="*/ 176008 h 504470"/>
                      <a:gd name="connsiteX0" fmla="*/ 199 w 217076"/>
                      <a:gd name="connsiteY0" fmla="*/ 369439 h 507201"/>
                      <a:gd name="connsiteX1" fmla="*/ 70538 w 217076"/>
                      <a:gd name="connsiteY1" fmla="*/ 486669 h 507201"/>
                      <a:gd name="connsiteX2" fmla="*/ 117430 w 217076"/>
                      <a:gd name="connsiteY2" fmla="*/ 11885 h 507201"/>
                      <a:gd name="connsiteX3" fmla="*/ 217076 w 217076"/>
                      <a:gd name="connsiteY3" fmla="*/ 176008 h 507201"/>
                      <a:gd name="connsiteX0" fmla="*/ 199 w 217076"/>
                      <a:gd name="connsiteY0" fmla="*/ 360769 h 498531"/>
                      <a:gd name="connsiteX1" fmla="*/ 70538 w 217076"/>
                      <a:gd name="connsiteY1" fmla="*/ 477999 h 498531"/>
                      <a:gd name="connsiteX2" fmla="*/ 117430 w 217076"/>
                      <a:gd name="connsiteY2" fmla="*/ 3215 h 498531"/>
                      <a:gd name="connsiteX3" fmla="*/ 217076 w 217076"/>
                      <a:gd name="connsiteY3" fmla="*/ 167338 h 498531"/>
                      <a:gd name="connsiteX0" fmla="*/ 1705 w 218582"/>
                      <a:gd name="connsiteY0" fmla="*/ 360769 h 496108"/>
                      <a:gd name="connsiteX1" fmla="*/ 72044 w 218582"/>
                      <a:gd name="connsiteY1" fmla="*/ 477999 h 496108"/>
                      <a:gd name="connsiteX2" fmla="*/ 118936 w 218582"/>
                      <a:gd name="connsiteY2" fmla="*/ 3215 h 496108"/>
                      <a:gd name="connsiteX3" fmla="*/ 218582 w 218582"/>
                      <a:gd name="connsiteY3" fmla="*/ 167338 h 496108"/>
                      <a:gd name="connsiteX0" fmla="*/ 1705 w 218582"/>
                      <a:gd name="connsiteY0" fmla="*/ 357573 h 494507"/>
                      <a:gd name="connsiteX1" fmla="*/ 72044 w 218582"/>
                      <a:gd name="connsiteY1" fmla="*/ 474803 h 494507"/>
                      <a:gd name="connsiteX2" fmla="*/ 118936 w 218582"/>
                      <a:gd name="connsiteY2" fmla="*/ 19 h 494507"/>
                      <a:gd name="connsiteX3" fmla="*/ 218582 w 218582"/>
                      <a:gd name="connsiteY3" fmla="*/ 494507 h 494507"/>
                      <a:gd name="connsiteX0" fmla="*/ 1705 w 219110"/>
                      <a:gd name="connsiteY0" fmla="*/ 357573 h 494507"/>
                      <a:gd name="connsiteX1" fmla="*/ 72044 w 219110"/>
                      <a:gd name="connsiteY1" fmla="*/ 474803 h 494507"/>
                      <a:gd name="connsiteX2" fmla="*/ 118936 w 219110"/>
                      <a:gd name="connsiteY2" fmla="*/ 19 h 494507"/>
                      <a:gd name="connsiteX3" fmla="*/ 218582 w 219110"/>
                      <a:gd name="connsiteY3" fmla="*/ 494507 h 494507"/>
                      <a:gd name="connsiteX0" fmla="*/ 1705 w 218582"/>
                      <a:gd name="connsiteY0" fmla="*/ 357835 h 494769"/>
                      <a:gd name="connsiteX1" fmla="*/ 72044 w 218582"/>
                      <a:gd name="connsiteY1" fmla="*/ 475065 h 494769"/>
                      <a:gd name="connsiteX2" fmla="*/ 118936 w 218582"/>
                      <a:gd name="connsiteY2" fmla="*/ 281 h 494769"/>
                      <a:gd name="connsiteX3" fmla="*/ 218582 w 218582"/>
                      <a:gd name="connsiteY3" fmla="*/ 494769 h 49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582" h="494769">
                        <a:moveTo>
                          <a:pt x="1705" y="357835"/>
                        </a:moveTo>
                        <a:cubicBezTo>
                          <a:pt x="-2203" y="455038"/>
                          <a:pt x="-6110" y="528795"/>
                          <a:pt x="72044" y="475065"/>
                        </a:cubicBezTo>
                        <a:cubicBezTo>
                          <a:pt x="150198" y="421335"/>
                          <a:pt x="30571" y="12982"/>
                          <a:pt x="118936" y="281"/>
                        </a:cubicBezTo>
                        <a:cubicBezTo>
                          <a:pt x="207301" y="-12420"/>
                          <a:pt x="216628" y="407823"/>
                          <a:pt x="218582" y="494769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Freeform 32">
                    <a:extLst>
                      <a:ext uri="{FF2B5EF4-FFF2-40B4-BE49-F238E27FC236}">
                        <a16:creationId xmlns:a16="http://schemas.microsoft.com/office/drawing/2014/main" id="{BE08C8D3-3518-47C9-B413-46E70E37FE47}"/>
                      </a:ext>
                    </a:extLst>
                  </p:cNvPr>
                  <p:cNvSpPr/>
                  <p:nvPr/>
                </p:nvSpPr>
                <p:spPr>
                  <a:xfrm rot="21282950">
                    <a:off x="6406035" y="4959902"/>
                    <a:ext cx="128126" cy="324226"/>
                  </a:xfrm>
                  <a:custGeom>
                    <a:avLst/>
                    <a:gdLst>
                      <a:gd name="connsiteX0" fmla="*/ 0 w 73403"/>
                      <a:gd name="connsiteY0" fmla="*/ 11977 h 185750"/>
                      <a:gd name="connsiteX1" fmla="*/ 39065 w 73403"/>
                      <a:gd name="connsiteY1" fmla="*/ 42234 h 185750"/>
                      <a:gd name="connsiteX2" fmla="*/ 71776 w 73403"/>
                      <a:gd name="connsiteY2" fmla="*/ 0 h 185750"/>
                      <a:gd name="connsiteX3" fmla="*/ 73403 w 73403"/>
                      <a:gd name="connsiteY3" fmla="*/ 0 h 185750"/>
                      <a:gd name="connsiteX4" fmla="*/ 73403 w 73403"/>
                      <a:gd name="connsiteY4" fmla="*/ 185750 h 185750"/>
                      <a:gd name="connsiteX5" fmla="*/ 0 w 73403"/>
                      <a:gd name="connsiteY5" fmla="*/ 185750 h 1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03" h="185750">
                        <a:moveTo>
                          <a:pt x="0" y="11977"/>
                        </a:moveTo>
                        <a:lnTo>
                          <a:pt x="39065" y="42234"/>
                        </a:lnTo>
                        <a:lnTo>
                          <a:pt x="71776" y="0"/>
                        </a:lnTo>
                        <a:lnTo>
                          <a:pt x="73403" y="0"/>
                        </a:lnTo>
                        <a:lnTo>
                          <a:pt x="73403" y="185750"/>
                        </a:lnTo>
                        <a:lnTo>
                          <a:pt x="0" y="18575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Freeform 33">
                    <a:extLst>
                      <a:ext uri="{FF2B5EF4-FFF2-40B4-BE49-F238E27FC236}">
                        <a16:creationId xmlns:a16="http://schemas.microsoft.com/office/drawing/2014/main" id="{E43304FB-F79C-4634-8A91-62AFC67CE572}"/>
                      </a:ext>
                    </a:extLst>
                  </p:cNvPr>
                  <p:cNvSpPr/>
                  <p:nvPr/>
                </p:nvSpPr>
                <p:spPr>
                  <a:xfrm>
                    <a:off x="6597559" y="4934217"/>
                    <a:ext cx="128125" cy="323110"/>
                  </a:xfrm>
                  <a:custGeom>
                    <a:avLst/>
                    <a:gdLst>
                      <a:gd name="connsiteX0" fmla="*/ 0 w 73403"/>
                      <a:gd name="connsiteY0" fmla="*/ 13497 h 185110"/>
                      <a:gd name="connsiteX1" fmla="*/ 39346 w 73403"/>
                      <a:gd name="connsiteY1" fmla="*/ 43972 h 185110"/>
                      <a:gd name="connsiteX2" fmla="*/ 73403 w 73403"/>
                      <a:gd name="connsiteY2" fmla="*/ 0 h 185110"/>
                      <a:gd name="connsiteX3" fmla="*/ 73403 w 73403"/>
                      <a:gd name="connsiteY3" fmla="*/ 185110 h 185110"/>
                      <a:gd name="connsiteX4" fmla="*/ 0 w 73403"/>
                      <a:gd name="connsiteY4" fmla="*/ 185110 h 18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403" h="185110">
                        <a:moveTo>
                          <a:pt x="0" y="13497"/>
                        </a:moveTo>
                        <a:lnTo>
                          <a:pt x="39346" y="43972"/>
                        </a:lnTo>
                        <a:lnTo>
                          <a:pt x="73403" y="0"/>
                        </a:lnTo>
                        <a:lnTo>
                          <a:pt x="73403" y="185110"/>
                        </a:lnTo>
                        <a:lnTo>
                          <a:pt x="0" y="185110"/>
                        </a:lnTo>
                        <a:close/>
                      </a:path>
                    </a:pathLst>
                  </a:custGeom>
                  <a:solidFill>
                    <a:srgbClr val="71E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3" name="TextBox 15">
                <a:extLst>
                  <a:ext uri="{FF2B5EF4-FFF2-40B4-BE49-F238E27FC236}">
                    <a16:creationId xmlns:a16="http://schemas.microsoft.com/office/drawing/2014/main" id="{1DCBDFAB-B0EB-4E2C-BC48-D4E253A3CE6A}"/>
                  </a:ext>
                </a:extLst>
              </p:cNvPr>
              <p:cNvSpPr txBox="1"/>
              <p:nvPr/>
            </p:nvSpPr>
            <p:spPr>
              <a:xfrm>
                <a:off x="9518299" y="2215698"/>
                <a:ext cx="1854287" cy="401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41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Spacer</a:t>
                </a:r>
              </a:p>
            </p:txBody>
          </p:sp>
          <p:sp>
            <p:nvSpPr>
              <p:cNvPr id="94" name="TextBox 16">
                <a:extLst>
                  <a:ext uri="{FF2B5EF4-FFF2-40B4-BE49-F238E27FC236}">
                    <a16:creationId xmlns:a16="http://schemas.microsoft.com/office/drawing/2014/main" id="{D3E83F3E-B24F-4851-9803-17DC65B01321}"/>
                  </a:ext>
                </a:extLst>
              </p:cNvPr>
              <p:cNvSpPr txBox="1"/>
              <p:nvPr/>
            </p:nvSpPr>
            <p:spPr>
              <a:xfrm>
                <a:off x="9496145" y="2582483"/>
                <a:ext cx="4926122" cy="68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4174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Transmembrane domain</a:t>
                </a:r>
              </a:p>
            </p:txBody>
          </p:sp>
          <p:sp>
            <p:nvSpPr>
              <p:cNvPr id="95" name="TextBox 18">
                <a:extLst>
                  <a:ext uri="{FF2B5EF4-FFF2-40B4-BE49-F238E27FC236}">
                    <a16:creationId xmlns:a16="http://schemas.microsoft.com/office/drawing/2014/main" id="{DD20F2B8-7630-463E-A5A5-8190FDA9C893}"/>
                  </a:ext>
                </a:extLst>
              </p:cNvPr>
              <p:cNvSpPr txBox="1"/>
              <p:nvPr/>
            </p:nvSpPr>
            <p:spPr>
              <a:xfrm>
                <a:off x="9518299" y="3224720"/>
                <a:ext cx="4639139" cy="962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BB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Costimulatory domains (eg, </a:t>
                </a:r>
                <a:b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BB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BB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CD28 or 4-1BB)</a:t>
                </a:r>
              </a:p>
            </p:txBody>
          </p:sp>
          <p:sp>
            <p:nvSpPr>
              <p:cNvPr id="96" name="TextBox 19">
                <a:extLst>
                  <a:ext uri="{FF2B5EF4-FFF2-40B4-BE49-F238E27FC236}">
                    <a16:creationId xmlns:a16="http://schemas.microsoft.com/office/drawing/2014/main" id="{C2CE2C0C-2FF7-40C1-81AF-CB4A241A2E59}"/>
                  </a:ext>
                </a:extLst>
              </p:cNvPr>
              <p:cNvSpPr txBox="1"/>
              <p:nvPr/>
            </p:nvSpPr>
            <p:spPr>
              <a:xfrm>
                <a:off x="9452457" y="4150937"/>
                <a:ext cx="4702524" cy="68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C9A1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CD3𝛇 (e</a:t>
                </a: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EC9A1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ssential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C9A1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signaling domain)</a:t>
                </a:r>
              </a:p>
            </p:txBody>
          </p:sp>
          <p:cxnSp>
            <p:nvCxnSpPr>
              <p:cNvPr id="97" name="Straight Connector 20">
                <a:extLst>
                  <a:ext uri="{FF2B5EF4-FFF2-40B4-BE49-F238E27FC236}">
                    <a16:creationId xmlns:a16="http://schemas.microsoft.com/office/drawing/2014/main" id="{DB909C14-777E-456A-A012-DF07EBBA531D}"/>
                  </a:ext>
                </a:extLst>
              </p:cNvPr>
              <p:cNvCxnSpPr/>
              <p:nvPr/>
            </p:nvCxnSpPr>
            <p:spPr>
              <a:xfrm flipH="1">
                <a:off x="8620524" y="1667663"/>
                <a:ext cx="897775" cy="370151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21">
                <a:extLst>
                  <a:ext uri="{FF2B5EF4-FFF2-40B4-BE49-F238E27FC236}">
                    <a16:creationId xmlns:a16="http://schemas.microsoft.com/office/drawing/2014/main" id="{1464A143-7CEA-4DC8-9897-E689905E5E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48450" y="1679308"/>
                <a:ext cx="461427" cy="493188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22">
                <a:extLst>
                  <a:ext uri="{FF2B5EF4-FFF2-40B4-BE49-F238E27FC236}">
                    <a16:creationId xmlns:a16="http://schemas.microsoft.com/office/drawing/2014/main" id="{71B472B8-6BA6-4930-BC20-04E6FF7C3D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07217" y="2472036"/>
                <a:ext cx="42155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23">
                <a:extLst>
                  <a:ext uri="{FF2B5EF4-FFF2-40B4-BE49-F238E27FC236}">
                    <a16:creationId xmlns:a16="http://schemas.microsoft.com/office/drawing/2014/main" id="{0E726F71-7FE2-4E6E-8546-0A8150318C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64367" y="2809277"/>
                <a:ext cx="364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26">
                <a:extLst>
                  <a:ext uri="{FF2B5EF4-FFF2-40B4-BE49-F238E27FC236}">
                    <a16:creationId xmlns:a16="http://schemas.microsoft.com/office/drawing/2014/main" id="{60D32CF7-B404-4003-8D3A-FBB5093439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64368" y="3227612"/>
                <a:ext cx="384115" cy="276991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27">
                <a:extLst>
                  <a:ext uri="{FF2B5EF4-FFF2-40B4-BE49-F238E27FC236}">
                    <a16:creationId xmlns:a16="http://schemas.microsoft.com/office/drawing/2014/main" id="{05391F39-1A36-4286-895C-58F975398A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64368" y="4297552"/>
                <a:ext cx="364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Straight Connector 28">
                <a:extLst>
                  <a:ext uri="{FF2B5EF4-FFF2-40B4-BE49-F238E27FC236}">
                    <a16:creationId xmlns:a16="http://schemas.microsoft.com/office/drawing/2014/main" id="{9EA53F45-E826-414D-8D84-C2A457723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74839" y="3516953"/>
                <a:ext cx="368655" cy="140725"/>
              </a:xfrm>
              <a:prstGeom prst="line">
                <a:avLst/>
              </a:prstGeom>
              <a:noFill/>
              <a:ln w="25400" cap="flat" cmpd="sng" algn="ctr">
                <a:solidFill>
                  <a:srgbClr val="14141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3C556C80-F16E-4B3F-910D-5766A61386EA}"/>
                </a:ext>
              </a:extLst>
            </p:cNvPr>
            <p:cNvSpPr/>
            <p:nvPr/>
          </p:nvSpPr>
          <p:spPr bwMode="auto">
            <a:xfrm>
              <a:off x="5041435" y="2165028"/>
              <a:ext cx="2039070" cy="2814222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3046B1-9C34-41C0-B2E8-6584BEE69973}"/>
              </a:ext>
            </a:extLst>
          </p:cNvPr>
          <p:cNvCxnSpPr/>
          <p:nvPr/>
        </p:nvCxnSpPr>
        <p:spPr bwMode="auto">
          <a:xfrm>
            <a:off x="2139351" y="5210750"/>
            <a:ext cx="6577994" cy="0"/>
          </a:xfrm>
          <a:prstGeom prst="line">
            <a:avLst/>
          </a:prstGeom>
          <a:noFill/>
          <a:ln w="2857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B9C5A014-9876-4382-8C1C-863086BB1B65}"/>
              </a:ext>
            </a:extLst>
          </p:cNvPr>
          <p:cNvCxnSpPr/>
          <p:nvPr/>
        </p:nvCxnSpPr>
        <p:spPr bwMode="auto">
          <a:xfrm>
            <a:off x="2149474" y="5632091"/>
            <a:ext cx="6577994" cy="0"/>
          </a:xfrm>
          <a:prstGeom prst="line">
            <a:avLst/>
          </a:prstGeom>
          <a:noFill/>
          <a:ln w="2857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1885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66" y="425831"/>
            <a:ext cx="10239828" cy="782663"/>
          </a:xfrm>
        </p:spPr>
        <p:txBody>
          <a:bodyPr>
            <a:normAutofit/>
          </a:bodyPr>
          <a:lstStyle/>
          <a:p>
            <a:r>
              <a:rPr lang="en-US" dirty="0"/>
              <a:t>How Do CAR-T Cells Kill?</a:t>
            </a:r>
          </a:p>
        </p:txBody>
      </p:sp>
      <p:pic>
        <p:nvPicPr>
          <p:cNvPr id="4" name="Content Placeholder 3" descr="Davila-CARs-IntJHem-2013-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6273" t="79754" r="24956"/>
          <a:stretch/>
        </p:blipFill>
        <p:spPr>
          <a:xfrm>
            <a:off x="4168303" y="5470358"/>
            <a:ext cx="3589596" cy="1087359"/>
          </a:xfrm>
        </p:spPr>
      </p:pic>
      <p:sp>
        <p:nvSpPr>
          <p:cNvPr id="5" name="TextBox 4"/>
          <p:cNvSpPr txBox="1"/>
          <p:nvPr/>
        </p:nvSpPr>
        <p:spPr>
          <a:xfrm>
            <a:off x="4118755" y="6373771"/>
            <a:ext cx="351250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Davila ML, et al.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Hematol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2014;99:361</a:t>
            </a:r>
          </a:p>
        </p:txBody>
      </p:sp>
      <p:pic>
        <p:nvPicPr>
          <p:cNvPr id="7" name="Content Placeholder 3" descr="Davila-CARs-IntJHem-2013-2.jpg">
            <a:extLst>
              <a:ext uri="{FF2B5EF4-FFF2-40B4-BE49-F238E27FC236}">
                <a16:creationId xmlns:a16="http://schemas.microsoft.com/office/drawing/2014/main" id="{4B4048AE-8C50-492C-9027-36635395A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10" t="42045" r="2760" b="50236"/>
          <a:stretch/>
        </p:blipFill>
        <p:spPr>
          <a:xfrm>
            <a:off x="6930358" y="3288146"/>
            <a:ext cx="5332461" cy="573965"/>
          </a:xfrm>
          <a:prstGeom prst="rect">
            <a:avLst/>
          </a:prstGeom>
        </p:spPr>
      </p:pic>
      <p:pic>
        <p:nvPicPr>
          <p:cNvPr id="8" name="Content Placeholder 3" descr="Davila-CARs-IntJHem-2013-2.jpg">
            <a:extLst>
              <a:ext uri="{FF2B5EF4-FFF2-40B4-BE49-F238E27FC236}">
                <a16:creationId xmlns:a16="http://schemas.microsoft.com/office/drawing/2014/main" id="{E4EBF4CC-08A2-4AA4-BCAE-24A762DC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63756"/>
          <a:stretch/>
        </p:blipFill>
        <p:spPr>
          <a:xfrm>
            <a:off x="2283011" y="1139922"/>
            <a:ext cx="7360181" cy="1946612"/>
          </a:xfrm>
          <a:prstGeom prst="rect">
            <a:avLst/>
          </a:prstGeom>
        </p:spPr>
      </p:pic>
      <p:pic>
        <p:nvPicPr>
          <p:cNvPr id="11" name="Content Placeholder 3" descr="Davila-CARs-IntJHem-2013-2.jpg">
            <a:extLst>
              <a:ext uri="{FF2B5EF4-FFF2-40B4-BE49-F238E27FC236}">
                <a16:creationId xmlns:a16="http://schemas.microsoft.com/office/drawing/2014/main" id="{FD229F45-2360-491B-A6D2-72C7CAA05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10" t="51170" r="2760" b="20878"/>
          <a:stretch/>
        </p:blipFill>
        <p:spPr>
          <a:xfrm>
            <a:off x="6324036" y="3592318"/>
            <a:ext cx="5332461" cy="2078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C4DBC0-F85A-49A4-9E90-C4C699FBA048}"/>
              </a:ext>
            </a:extLst>
          </p:cNvPr>
          <p:cNvSpPr/>
          <p:nvPr/>
        </p:nvSpPr>
        <p:spPr>
          <a:xfrm>
            <a:off x="6807352" y="5211943"/>
            <a:ext cx="788171" cy="62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65D44A-779F-4726-A6E0-660EEC953477}"/>
              </a:ext>
            </a:extLst>
          </p:cNvPr>
          <p:cNvSpPr/>
          <p:nvPr/>
        </p:nvSpPr>
        <p:spPr>
          <a:xfrm rot="18745282">
            <a:off x="5774555" y="3053241"/>
            <a:ext cx="659165" cy="64362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Content Placeholder 3" descr="Davila-CARs-IntJHem-2013-2.jpg">
            <a:extLst>
              <a:ext uri="{FF2B5EF4-FFF2-40B4-BE49-F238E27FC236}">
                <a16:creationId xmlns:a16="http://schemas.microsoft.com/office/drawing/2014/main" id="{9A27B37F-E2B8-4D8A-B0B7-CEC037D26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003" t="35025" r="60926" b="20227"/>
          <a:stretch/>
        </p:blipFill>
        <p:spPr>
          <a:xfrm>
            <a:off x="1897209" y="3086533"/>
            <a:ext cx="2949779" cy="2403408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6FFFDB4D-2733-4060-8246-6BF33EF6A65D}"/>
              </a:ext>
            </a:extLst>
          </p:cNvPr>
          <p:cNvSpPr/>
          <p:nvPr/>
        </p:nvSpPr>
        <p:spPr>
          <a:xfrm rot="2588441">
            <a:off x="6205919" y="5285308"/>
            <a:ext cx="518829" cy="44671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810B03-9E96-4A49-8EB9-B5E3F3A72158}"/>
              </a:ext>
            </a:extLst>
          </p:cNvPr>
          <p:cNvSpPr/>
          <p:nvPr/>
        </p:nvSpPr>
        <p:spPr>
          <a:xfrm>
            <a:off x="6251673" y="2843410"/>
            <a:ext cx="4798503" cy="3012431"/>
          </a:xfrm>
          <a:prstGeom prst="ellips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811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BA8F824C-B05B-4CF7-880E-A5017C0C3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2952" y="-124850"/>
            <a:ext cx="10246096" cy="1143000"/>
          </a:xfrm>
        </p:spPr>
        <p:txBody>
          <a:bodyPr/>
          <a:lstStyle/>
          <a:p>
            <a:r>
              <a:rPr lang="en-US" altLang="en-US" sz="3200" dirty="0"/>
              <a:t>ALL: What is the clinical burden of acute leukemia?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DF1D034-44C7-4588-9056-A0FFC97F3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963" y="681926"/>
            <a:ext cx="11050478" cy="5939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Imagine: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90 kg individual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TBW ~60 L = 60kg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Extracellular Water ~ 20 L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dirty="0"/>
              <a:t>	Intravascular space ~ 6L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Basic biology tells us that 1 x 10</a:t>
            </a:r>
            <a:r>
              <a:rPr lang="en-US" altLang="en-US" sz="2400" baseline="30000" dirty="0"/>
              <a:t>9</a:t>
            </a:r>
            <a:r>
              <a:rPr lang="en-US" altLang="en-US" sz="2400" dirty="0"/>
              <a:t> cells = 1 cm</a:t>
            </a:r>
            <a:r>
              <a:rPr lang="en-US" altLang="en-US" sz="2400" baseline="30000" dirty="0"/>
              <a:t>3</a:t>
            </a:r>
            <a:r>
              <a:rPr lang="en-US" altLang="en-US" sz="2400" dirty="0"/>
              <a:t> = 1 ml = 1 gm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anose="05000000000000000000" pitchFamily="2" charset="2"/>
              </a:rPr>
              <a:t>Therefore Peripheral Blasts = 100K; BM = 100% blasts; 90 kg </a:t>
            </a:r>
            <a:r>
              <a:rPr lang="en-US" altLang="en-US" sz="2400" dirty="0" err="1">
                <a:sym typeface="Wingdings" panose="05000000000000000000" pitchFamily="2" charset="2"/>
              </a:rPr>
              <a:t>pt</a:t>
            </a:r>
            <a:endParaRPr lang="en-US" altLang="en-US" sz="24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anose="05000000000000000000" pitchFamily="2" charset="2"/>
              </a:rPr>
              <a:t>Tumor burden = 100,000 x 1,000,000 x 6L (blood volume) + adult BM vol (4.8% x 90) = 6 x 10</a:t>
            </a:r>
            <a:r>
              <a:rPr lang="en-US" altLang="en-US" sz="2400" baseline="30000" dirty="0">
                <a:sym typeface="Wingdings" panose="05000000000000000000" pitchFamily="2" charset="2"/>
              </a:rPr>
              <a:t>11</a:t>
            </a:r>
            <a:r>
              <a:rPr lang="en-US" altLang="en-US" sz="2400" dirty="0">
                <a:sym typeface="Wingdings" panose="05000000000000000000" pitchFamily="2" charset="2"/>
              </a:rPr>
              <a:t> + 4.32 kg (1 x 10</a:t>
            </a:r>
            <a:r>
              <a:rPr lang="en-US" altLang="en-US" sz="2400" baseline="30000" dirty="0">
                <a:sym typeface="Wingdings" panose="05000000000000000000" pitchFamily="2" charset="2"/>
              </a:rPr>
              <a:t>12 </a:t>
            </a:r>
            <a:r>
              <a:rPr lang="en-US" altLang="en-US" sz="2400" dirty="0">
                <a:sym typeface="Wingdings" panose="05000000000000000000" pitchFamily="2" charset="2"/>
              </a:rPr>
              <a:t>cells) = 4.92 kg of leukemia cells 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anose="05000000000000000000" pitchFamily="2" charset="2"/>
              </a:rPr>
              <a:t>Total body leukemia burden  12 </a:t>
            </a:r>
            <a:r>
              <a:rPr lang="en-US" altLang="en-US" sz="2400" dirty="0" err="1">
                <a:sym typeface="Wingdings" panose="05000000000000000000" pitchFamily="2" charset="2"/>
              </a:rPr>
              <a:t>lbs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endParaRPr lang="en-US" altLang="en-US" sz="2400" b="1" u="sng" dirty="0"/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FA05-0350-46E1-9177-FB2C67DB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727" y="4069714"/>
            <a:ext cx="2927045" cy="23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6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2070" y="117741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>
                <a:solidFill>
                  <a:schemeClr val="tx2"/>
                </a:solidFill>
              </a:rPr>
              <a:t>The Power of CAR T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Rapid ALL elimination and recovery of normal bone marrow after CD19-28z CAR T cell therapy</a:t>
            </a:r>
          </a:p>
        </p:txBody>
      </p:sp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507" y="1485255"/>
            <a:ext cx="9144000" cy="50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103"/>
          <p:cNvSpPr>
            <a:spLocks noChangeShapeType="1"/>
          </p:cNvSpPr>
          <p:nvPr/>
        </p:nvSpPr>
        <p:spPr bwMode="auto">
          <a:xfrm>
            <a:off x="1514476" y="137805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396" name="Text Box 38"/>
          <p:cNvSpPr txBox="1">
            <a:spLocks noChangeArrowheads="1"/>
          </p:cNvSpPr>
          <p:nvPr/>
        </p:nvSpPr>
        <p:spPr bwMode="auto">
          <a:xfrm>
            <a:off x="6781801" y="6477000"/>
            <a:ext cx="3876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Sci Transl Med. 2013 Mar 20;5(177):177ra38 </a:t>
            </a: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2514600" y="22098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4793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3989" y="6256338"/>
            <a:ext cx="2530475" cy="379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7270" y="182034"/>
            <a:ext cx="7696200" cy="6355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3972" name="AutoShape 3"/>
          <p:cNvSpPr>
            <a:spLocks noChangeArrowheads="1"/>
          </p:cNvSpPr>
          <p:nvPr/>
        </p:nvSpPr>
        <p:spPr bwMode="auto">
          <a:xfrm>
            <a:off x="2133600" y="0"/>
            <a:ext cx="8312150" cy="6461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49288" algn="l"/>
                <a:tab pos="1298575" algn="l"/>
                <a:tab pos="1947863" algn="l"/>
                <a:tab pos="2597150" algn="l"/>
                <a:tab pos="3246438" algn="l"/>
                <a:tab pos="3895725" algn="l"/>
                <a:tab pos="4546600" algn="l"/>
                <a:tab pos="5195888" algn="l"/>
                <a:tab pos="5845175" algn="l"/>
                <a:tab pos="6494463" algn="l"/>
                <a:tab pos="7143750" algn="l"/>
                <a:tab pos="7793038" algn="l"/>
              </a:tabLst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Clinical Response in the Patient.</a:t>
            </a:r>
          </a:p>
        </p:txBody>
      </p:sp>
      <p:sp>
        <p:nvSpPr>
          <p:cNvPr id="83973" name="Rectangle 4"/>
          <p:cNvSpPr>
            <a:spLocks noGrp="1" noChangeArrowheads="1"/>
          </p:cNvSpPr>
          <p:nvPr>
            <p:ph type="title"/>
          </p:nvPr>
        </p:nvSpPr>
        <p:spPr>
          <a:xfrm>
            <a:off x="6750050" y="6537326"/>
            <a:ext cx="3917950" cy="320675"/>
          </a:xfrm>
          <a:noFill/>
        </p:spPr>
        <p:txBody>
          <a:bodyPr vert="horz" lIns="0" tIns="12209" rIns="0" bIns="0" rtlCol="0" anchor="ctr">
            <a:normAutofit/>
          </a:bodyPr>
          <a:lstStyle/>
          <a:p>
            <a:pPr>
              <a:tabLst>
                <a:tab pos="649288" algn="l"/>
                <a:tab pos="1298575" algn="l"/>
                <a:tab pos="1947863" algn="l"/>
                <a:tab pos="2597150" algn="l"/>
                <a:tab pos="3246438" algn="l"/>
              </a:tabLst>
            </a:pPr>
            <a:r>
              <a:rPr lang="en-US" altLang="en-US" sz="1100" b="1" dirty="0">
                <a:ea typeface="Arial Unicode MS" pitchFamily="34" charset="-128"/>
                <a:cs typeface="Arial Unicode MS" pitchFamily="34" charset="-128"/>
              </a:rPr>
              <a:t>Porter DL et al. N </a:t>
            </a:r>
            <a:r>
              <a:rPr lang="en-US" altLang="en-US" sz="1100" b="1" dirty="0" err="1">
                <a:ea typeface="Arial Unicode MS" pitchFamily="34" charset="-128"/>
                <a:cs typeface="Arial Unicode MS" pitchFamily="34" charset="-128"/>
              </a:rPr>
              <a:t>Engl</a:t>
            </a:r>
            <a:r>
              <a:rPr lang="en-US" altLang="en-US" sz="1100" b="1" dirty="0">
                <a:ea typeface="Arial Unicode MS" pitchFamily="34" charset="-128"/>
                <a:cs typeface="Arial Unicode MS" pitchFamily="34" charset="-128"/>
              </a:rPr>
              <a:t> J Med 2011;365:725-733.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276" y="2067018"/>
            <a:ext cx="3022899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2 patients: Refractory CLL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alive and in CR, &gt;10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single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Decade-long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leukaemia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remissions with persistence of CD4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 T cells,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Melenhorst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Nature. 2022 Feb;602(7897):503-509</a:t>
            </a:r>
          </a:p>
        </p:txBody>
      </p:sp>
    </p:spTree>
    <p:extLst>
      <p:ext uri="{BB962C8B-B14F-4D97-AF65-F5344CB8AC3E}">
        <p14:creationId xmlns:p14="http://schemas.microsoft.com/office/powerpoint/2010/main" val="3965954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06" y="833773"/>
            <a:ext cx="112845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OHSU PT: Relapsed, Refractory DLBCL- post auto HCT</a:t>
            </a:r>
            <a:br>
              <a:rPr lang="en-US" dirty="0"/>
            </a:br>
            <a:r>
              <a:rPr lang="en-US" u="sng" dirty="0"/>
              <a:t>Treatments work across time &amp; space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Baseline       Day 30           Day 90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8901" y="3399006"/>
            <a:ext cx="3201988" cy="32147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832DA-FE9F-4F95-B222-EE3CC51D3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291" y="3407611"/>
            <a:ext cx="3227556" cy="3227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687" y="3377617"/>
            <a:ext cx="3257550" cy="32575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157087" y="3377617"/>
            <a:ext cx="1026150" cy="52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0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Lymphodepletion</a:t>
            </a:r>
            <a:r>
              <a:rPr lang="en-US" dirty="0"/>
              <a:t> for autologous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4" y="1690688"/>
            <a:ext cx="10843846" cy="5167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Generation of long-term T-lymphoid cell lines with specific cytotoxic reactivity for a syngeneic murine lymphoma, </a:t>
            </a:r>
            <a:r>
              <a:rPr lang="en-US" dirty="0" err="1"/>
              <a:t>Eberlein</a:t>
            </a:r>
            <a:r>
              <a:rPr lang="en-US" dirty="0"/>
              <a:t>, JNCI, 1982</a:t>
            </a:r>
          </a:p>
          <a:p>
            <a:pPr lvl="1"/>
            <a:r>
              <a:rPr lang="en-US" dirty="0"/>
              <a:t>Murine tumor model:  Autologous T cells / TCGF + CTX </a:t>
            </a:r>
            <a:r>
              <a:rPr lang="en-US" dirty="0" err="1"/>
              <a:t>vx</a:t>
            </a:r>
            <a:r>
              <a:rPr lang="en-US" dirty="0"/>
              <a:t> CTX alone: 53% vs 0% cure</a:t>
            </a:r>
          </a:p>
          <a:p>
            <a:r>
              <a:rPr lang="en-US" dirty="0"/>
              <a:t>Cyclophosphamide-facilitated adoptive immunotherapy of an established tumor depends on elimination of tumor induced suppressor cells. North, J </a:t>
            </a:r>
            <a:r>
              <a:rPr lang="en-US" dirty="0" err="1"/>
              <a:t>Exp</a:t>
            </a:r>
            <a:r>
              <a:rPr lang="en-US" dirty="0"/>
              <a:t> Med 1982</a:t>
            </a:r>
          </a:p>
          <a:p>
            <a:r>
              <a:rPr lang="en-US" dirty="0"/>
              <a:t>Phase I study of the adoptive immunotherapy of human cancer with lectin activated autologous mononuclear cells, </a:t>
            </a:r>
            <a:r>
              <a:rPr lang="en-US" dirty="0" err="1"/>
              <a:t>Mazumder</a:t>
            </a:r>
            <a:r>
              <a:rPr lang="en-US" dirty="0"/>
              <a:t>, CA, 1984</a:t>
            </a:r>
          </a:p>
          <a:p>
            <a:pPr lvl="1"/>
            <a:r>
              <a:rPr lang="en-US" dirty="0"/>
              <a:t>PHA Activated T cells administered to refractory CA pts</a:t>
            </a:r>
            <a:r>
              <a:rPr lang="en-US" dirty="0">
                <a:sym typeface="Wingdings" panose="05000000000000000000" pitchFamily="2" charset="2"/>
              </a:rPr>
              <a:t> no tumor regression</a:t>
            </a:r>
            <a:endParaRPr lang="en-US" dirty="0"/>
          </a:p>
          <a:p>
            <a:r>
              <a:rPr lang="en-US" dirty="0"/>
              <a:t>A new approach to the adoptive immunotherapy of cancer with tumor infiltrating lymphocytes. Rosenberg, Science, 1986</a:t>
            </a:r>
          </a:p>
          <a:p>
            <a:pPr lvl="1"/>
            <a:r>
              <a:rPr lang="en-US" dirty="0"/>
              <a:t>Murine model: TIL alone, CTX alone</a:t>
            </a:r>
            <a:r>
              <a:rPr lang="en-US" dirty="0">
                <a:sym typeface="Wingdings" panose="05000000000000000000" pitchFamily="2" charset="2"/>
              </a:rPr>
              <a:t>0 benefit; Synergy seen with both, amplified by IL2. Triplet therapy -100% mice cured of liver and 50% of lung </a:t>
            </a:r>
            <a:r>
              <a:rPr lang="en-US" dirty="0" err="1">
                <a:sym typeface="Wingdings" panose="05000000000000000000" pitchFamily="2" charset="2"/>
              </a:rPr>
              <a:t>mets</a:t>
            </a:r>
            <a:r>
              <a:rPr lang="en-US" dirty="0">
                <a:sym typeface="Wingdings" panose="05000000000000000000" pitchFamily="2" charset="2"/>
              </a:rPr>
              <a:t>: MC38 colorectal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08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8" y="0"/>
            <a:ext cx="78127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459" y="941294"/>
            <a:ext cx="40466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Adoptive Cell Transfer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Therapy Following Non-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Myeloablative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Lymphodepleting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Chemotherapy for the Treatment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Refractory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Metastatic Melanoma, Dudley, JCO 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CTX 60 mg/kg 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  25 mg/M2 x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 next day from last dose of flu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1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344" y="326624"/>
            <a:ext cx="10515600" cy="1325563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33" y="2538153"/>
            <a:ext cx="10671811" cy="4067277"/>
          </a:xfrm>
        </p:spPr>
        <p:txBody>
          <a:bodyPr>
            <a:noAutofit/>
          </a:bodyPr>
          <a:lstStyle/>
          <a:p>
            <a:r>
              <a:rPr lang="en-US" sz="3200" dirty="0"/>
              <a:t>Research Funding: Novartis, Kite/Gilead, </a:t>
            </a:r>
            <a:r>
              <a:rPr lang="en-US" sz="3200" dirty="0" err="1"/>
              <a:t>OrcaBio</a:t>
            </a:r>
            <a:r>
              <a:rPr lang="en-US" sz="3200" dirty="0"/>
              <a:t>, </a:t>
            </a:r>
          </a:p>
          <a:p>
            <a:r>
              <a:rPr lang="en-US" sz="3200" dirty="0"/>
              <a:t>Consultancy: Novartis, Artiva Bio, </a:t>
            </a:r>
            <a:r>
              <a:rPr lang="en-US" sz="3200" dirty="0" err="1"/>
              <a:t>OriCell</a:t>
            </a:r>
            <a:r>
              <a:rPr lang="en-US" sz="3200" dirty="0"/>
              <a:t>,  </a:t>
            </a:r>
          </a:p>
          <a:p>
            <a:r>
              <a:rPr lang="en-US" sz="3200" dirty="0"/>
              <a:t>DSMB: </a:t>
            </a:r>
            <a:r>
              <a:rPr lang="en-US" sz="3200" dirty="0" err="1"/>
              <a:t>Vor</a:t>
            </a:r>
            <a:r>
              <a:rPr lang="en-US" sz="3200" dirty="0"/>
              <a:t> Pharma, Century Rx, </a:t>
            </a:r>
            <a:r>
              <a:rPr lang="en-US" sz="3200" dirty="0" err="1"/>
              <a:t>MarchBio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Steering Committee member: BMT CTN</a:t>
            </a:r>
          </a:p>
          <a:p>
            <a:r>
              <a:rPr lang="en-US" sz="3200" dirty="0"/>
              <a:t>Executive Board (VP): American Society of Transplantation &amp; Cell Therapy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2994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consumptive cytokine ‘sink’ by </a:t>
            </a:r>
            <a:r>
              <a:rPr lang="en-US" dirty="0" err="1"/>
              <a:t>lymphoablation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2783541"/>
            <a:ext cx="11366934" cy="3676829"/>
          </a:xfrm>
        </p:spPr>
      </p:pic>
    </p:spTree>
    <p:extLst>
      <p:ext uri="{BB962C8B-B14F-4D97-AF65-F5344CB8AC3E}">
        <p14:creationId xmlns:p14="http://schemas.microsoft.com/office/powerpoint/2010/main" val="163548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the inhibitory effect of </a:t>
            </a:r>
            <a:r>
              <a:rPr lang="en-US" dirty="0" err="1"/>
              <a:t>Treg</a:t>
            </a:r>
            <a:r>
              <a:rPr lang="en-US" dirty="0"/>
              <a:t> cells and activation of DCs by </a:t>
            </a:r>
            <a:r>
              <a:rPr lang="en-US" dirty="0" err="1"/>
              <a:t>lymphoablation</a:t>
            </a:r>
            <a:r>
              <a:rPr lang="en-US" dirty="0"/>
              <a:t>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1627464"/>
            <a:ext cx="6160410" cy="5230536"/>
          </a:xfrm>
        </p:spPr>
      </p:pic>
    </p:spTree>
    <p:extLst>
      <p:ext uri="{BB962C8B-B14F-4D97-AF65-F5344CB8AC3E}">
        <p14:creationId xmlns:p14="http://schemas.microsoft.com/office/powerpoint/2010/main" val="7527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interactive model for the mechanisms underlying the impact of </a:t>
            </a:r>
            <a:r>
              <a:rPr lang="en-US" dirty="0" err="1"/>
              <a:t>lymphodepletion</a:t>
            </a:r>
            <a:r>
              <a:rPr lang="en-US" dirty="0"/>
              <a:t> on adoptively transferred T cells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71" y="1690688"/>
            <a:ext cx="5849470" cy="4954143"/>
          </a:xfrm>
        </p:spPr>
      </p:pic>
    </p:spTree>
    <p:extLst>
      <p:ext uri="{BB962C8B-B14F-4D97-AF65-F5344CB8AC3E}">
        <p14:creationId xmlns:p14="http://schemas.microsoft.com/office/powerpoint/2010/main" val="1320263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EEA0-FCBF-4ECF-B690-7EB70AA6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2047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little bit of science……..</a:t>
            </a:r>
            <a:br>
              <a:rPr lang="en-US" dirty="0"/>
            </a:br>
            <a:r>
              <a:rPr lang="en-US" dirty="0"/>
              <a:t>TCR vs CAR target cell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1F4AF-6FD5-4D7B-BA9B-B0AA0879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97" y="1738194"/>
            <a:ext cx="4228659" cy="4545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37B71-BF36-4BAC-BCF4-581B81EA9E4A}"/>
              </a:ext>
            </a:extLst>
          </p:cNvPr>
          <p:cNvSpPr txBox="1"/>
          <p:nvPr/>
        </p:nvSpPr>
        <p:spPr>
          <a:xfrm>
            <a:off x="615563" y="6283869"/>
            <a:ext cx="284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Shafer, Front Immunol, 2022</a:t>
            </a:r>
          </a:p>
        </p:txBody>
      </p:sp>
    </p:spTree>
    <p:extLst>
      <p:ext uri="{BB962C8B-B14F-4D97-AF65-F5344CB8AC3E}">
        <p14:creationId xmlns:p14="http://schemas.microsoft.com/office/powerpoint/2010/main" val="285918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53807-8E32-41E2-A91E-292794DE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8" y="940346"/>
            <a:ext cx="5080354" cy="3502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3F4A9-370E-4004-BAAE-F11E12309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57" y="817060"/>
            <a:ext cx="6464054" cy="362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9D594A-9CC8-49D6-ACE8-D3DCA656E5E4}"/>
              </a:ext>
            </a:extLst>
          </p:cNvPr>
          <p:cNvSpPr txBox="1"/>
          <p:nvPr/>
        </p:nvSpPr>
        <p:spPr>
          <a:xfrm>
            <a:off x="8332967" y="6559826"/>
            <a:ext cx="174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Xiong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al,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CB0A7-7917-40BF-A666-44076708A5B5}"/>
              </a:ext>
            </a:extLst>
          </p:cNvPr>
          <p:cNvSpPr txBox="1"/>
          <p:nvPr/>
        </p:nvSpPr>
        <p:spPr>
          <a:xfrm>
            <a:off x="3176162" y="72794"/>
            <a:ext cx="5839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Immunologic synapse: CAR vs TCR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AD22D-FBB7-42FD-81D9-164FFA46BE05}"/>
              </a:ext>
            </a:extLst>
          </p:cNvPr>
          <p:cNvSpPr txBox="1"/>
          <p:nvPr/>
        </p:nvSpPr>
        <p:spPr>
          <a:xfrm>
            <a:off x="1082573" y="5323589"/>
            <a:ext cx="976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TCR  Requires &lt; 50 target HLA: peptide complexes;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scFV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requires ~5000 target molecules/ cell surface</a:t>
            </a:r>
          </a:p>
        </p:txBody>
      </p:sp>
    </p:spTree>
    <p:extLst>
      <p:ext uri="{BB962C8B-B14F-4D97-AF65-F5344CB8AC3E}">
        <p14:creationId xmlns:p14="http://schemas.microsoft.com/office/powerpoint/2010/main" val="173284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3D053-7B71-4574-BAE2-D26DB0A9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38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CAR T-Cell therapy: </a:t>
            </a:r>
            <a:br>
              <a:rPr lang="en-US" dirty="0"/>
            </a:br>
            <a:r>
              <a:rPr lang="en-US" dirty="0"/>
              <a:t>a saga of success &amp;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C9CC-4A3A-47CC-944E-50DA698A6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1" y="1788459"/>
            <a:ext cx="10260105" cy="42761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ALL- pediatric &amp; adult</a:t>
            </a:r>
          </a:p>
          <a:p>
            <a:r>
              <a:rPr lang="en-US" dirty="0"/>
              <a:t>Non-Hodgkin Lymphoma</a:t>
            </a:r>
          </a:p>
          <a:p>
            <a:r>
              <a:rPr lang="en-US" dirty="0"/>
              <a:t>Myeloma</a:t>
            </a:r>
          </a:p>
          <a:p>
            <a:r>
              <a:rPr lang="en-US" dirty="0"/>
              <a:t>Myeloid Malignancy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Proliferation (CD28) vs Persistence (4-1BB)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yr</a:t>
            </a:r>
            <a:r>
              <a:rPr lang="en-US" dirty="0"/>
              <a:t> data emerging: Zuma 1 vs Juliet</a:t>
            </a:r>
          </a:p>
          <a:p>
            <a:r>
              <a:rPr lang="en-US" dirty="0"/>
              <a:t>Relapse: intrinsic resistance, immune signature, PDL1 overexpression, antigen loss, antigen gain (</a:t>
            </a:r>
            <a:r>
              <a:rPr lang="en-US" dirty="0" err="1"/>
              <a:t>trogocytosis</a:t>
            </a:r>
            <a:r>
              <a:rPr lang="en-US" dirty="0"/>
              <a:t>),  TBD???</a:t>
            </a:r>
          </a:p>
          <a:p>
            <a:r>
              <a:rPr lang="en-US" dirty="0"/>
              <a:t>(Focus of 1/2 ASH 2024 Special Session)</a:t>
            </a:r>
          </a:p>
          <a:p>
            <a:endParaRPr lang="en-US" dirty="0"/>
          </a:p>
        </p:txBody>
      </p:sp>
      <p:pic>
        <p:nvPicPr>
          <p:cNvPr id="4" name="Content Placeholder 3" descr="image002">
            <a:extLst>
              <a:ext uri="{FF2B5EF4-FFF2-40B4-BE49-F238E27FC236}">
                <a16:creationId xmlns:a16="http://schemas.microsoft.com/office/drawing/2014/main" id="{E4767A1F-A841-4D9C-B245-C6DC8A5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94" y="1282907"/>
            <a:ext cx="3700131" cy="35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32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20" y="736867"/>
            <a:ext cx="7665261" cy="53477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8135" y="6070331"/>
            <a:ext cx="960868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 survival from commencement of salvage therapy.</a:t>
            </a: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Shown for the (A) overall population, (B) refractory subgroups, (C) tumor response, and (D) post-refractory transplantation status (Kaplan-Meier).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8783" y="90536"/>
            <a:ext cx="4426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cell lymphoma, relapsed/refractory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SCHOLAR 1 retrospective, Crump et al,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6D2C0-A870-4F6C-8976-A4D3984C322D}"/>
              </a:ext>
            </a:extLst>
          </p:cNvPr>
          <p:cNvSpPr txBox="1"/>
          <p:nvPr/>
        </p:nvSpPr>
        <p:spPr>
          <a:xfrm>
            <a:off x="10137058" y="3598606"/>
            <a:ext cx="156164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696253"/>
                </a:solidFill>
              </a:rPr>
              <a:t>N = 603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696253"/>
                </a:solidFill>
              </a:rPr>
              <a:t>OS @ 2 </a:t>
            </a:r>
            <a:r>
              <a:rPr lang="en-US" dirty="0" err="1">
                <a:solidFill>
                  <a:srgbClr val="696253"/>
                </a:solidFill>
              </a:rPr>
              <a:t>yr</a:t>
            </a:r>
            <a:r>
              <a:rPr lang="en-US" dirty="0">
                <a:solidFill>
                  <a:srgbClr val="696253"/>
                </a:solidFill>
              </a:rPr>
              <a:t> 20%</a:t>
            </a:r>
          </a:p>
        </p:txBody>
      </p:sp>
    </p:spTree>
    <p:extLst>
      <p:ext uri="{BB962C8B-B14F-4D97-AF65-F5344CB8AC3E}">
        <p14:creationId xmlns:p14="http://schemas.microsoft.com/office/powerpoint/2010/main" val="1982159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3049"/>
            <a:ext cx="12192000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7467" y="366609"/>
            <a:ext cx="8976360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833"/>
              </a:lnSpc>
            </a:pPr>
            <a:r>
              <a:rPr spc="-20" dirty="0">
                <a:solidFill>
                  <a:srgbClr val="023055"/>
                </a:solidFill>
                <a:latin typeface="Arial Black"/>
                <a:cs typeface="Arial Black"/>
              </a:rPr>
              <a:t>JULIET: </a:t>
            </a:r>
            <a:r>
              <a:rPr spc="-7" dirty="0">
                <a:solidFill>
                  <a:srgbClr val="023055"/>
                </a:solidFill>
                <a:latin typeface="Arial Black"/>
                <a:cs typeface="Arial Black"/>
              </a:rPr>
              <a:t>Median Overall</a:t>
            </a:r>
            <a:r>
              <a:rPr spc="-73" dirty="0">
                <a:solidFill>
                  <a:srgbClr val="023055"/>
                </a:solidFill>
                <a:latin typeface="Arial Black"/>
                <a:cs typeface="Arial Black"/>
              </a:rPr>
              <a:t> </a:t>
            </a:r>
            <a:r>
              <a:rPr spc="20" dirty="0">
                <a:solidFill>
                  <a:srgbClr val="023055"/>
                </a:solidFill>
                <a:latin typeface="Arial Black"/>
                <a:cs typeface="Arial Black"/>
              </a:rPr>
              <a:t>Survival</a:t>
            </a:r>
          </a:p>
          <a:p>
            <a:pPr marL="16933">
              <a:lnSpc>
                <a:spcPts val="2873"/>
              </a:lnSpc>
            </a:pPr>
            <a:r>
              <a:rPr sz="2400" b="0" spc="-7" dirty="0">
                <a:solidFill>
                  <a:srgbClr val="023055"/>
                </a:solidFill>
                <a:latin typeface="Arial"/>
                <a:cs typeface="Arial"/>
              </a:rPr>
              <a:t>Median OS </a:t>
            </a:r>
            <a:r>
              <a:rPr sz="2400" b="0" dirty="0">
                <a:solidFill>
                  <a:srgbClr val="023055"/>
                </a:solidFill>
                <a:latin typeface="Arial"/>
                <a:cs typeface="Arial"/>
              </a:rPr>
              <a:t>not </a:t>
            </a:r>
            <a:r>
              <a:rPr sz="2400" b="0" spc="-7" dirty="0">
                <a:solidFill>
                  <a:srgbClr val="023055"/>
                </a:solidFill>
                <a:latin typeface="Arial"/>
                <a:cs typeface="Arial"/>
              </a:rPr>
              <a:t>reached (95% CI, 21 months-NE) in patients in</a:t>
            </a:r>
            <a:r>
              <a:rPr sz="2400" b="0" spc="80" dirty="0">
                <a:solidFill>
                  <a:srgbClr val="023055"/>
                </a:solidFill>
                <a:latin typeface="Arial"/>
                <a:cs typeface="Arial"/>
              </a:rPr>
              <a:t> </a:t>
            </a:r>
            <a:r>
              <a:rPr sz="2400" b="0" spc="-7" dirty="0">
                <a:solidFill>
                  <a:srgbClr val="023055"/>
                </a:solidFill>
                <a:latin typeface="Arial"/>
                <a:cs typeface="Arial"/>
              </a:rPr>
              <a:t>CR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736" y="5684191"/>
            <a:ext cx="117264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098" marR="0" lvl="0" indent="-2861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055"/>
              </a:buClr>
              <a:buSzPct val="119444"/>
              <a:buFontTx/>
              <a:buChar char="•"/>
              <a:tabLst>
                <a:tab pos="303946" algn="l"/>
              </a:tabLst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patients proceeded to allogeneic SCT or auto-SCT while in</a:t>
            </a:r>
            <a:r>
              <a:rPr kumimoji="0" sz="1600" b="0" i="0" u="none" strike="noStrike" kern="1200" cap="none" spc="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remission</a:t>
            </a:r>
            <a:endParaRPr kumimoji="0" lang="en-US" sz="1600" b="0" i="0" u="none" strike="noStrike" kern="1200" cap="none" spc="-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3098" marR="0" lvl="0" indent="-2861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055"/>
              </a:buClr>
              <a:buSzPct val="119444"/>
              <a:buFontTx/>
              <a:buChar char="•"/>
              <a:tabLst>
                <a:tab pos="303946" algn="l"/>
              </a:tabLst>
              <a:defRPr/>
            </a:pPr>
            <a:r>
              <a:rPr kumimoji="0" lang="en-US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Year data demonstrate sustained benefit: OS @ ~30%; &gt;50% for pts with response, </a:t>
            </a:r>
            <a:r>
              <a:rPr kumimoji="0" lang="en-US" sz="1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Maziarz et al, Under Review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67" y="6618647"/>
            <a:ext cx="162560" cy="133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67" b="0" i="0" u="none" strike="noStrike" kern="1200" cap="none" spc="20" normalizeH="0" baseline="0" noProof="0" dirty="0">
                <a:ln>
                  <a:noFill/>
                </a:ln>
                <a:solidFill>
                  <a:srgbClr val="02305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</a:t>
            </a:r>
            <a:endParaRPr kumimoji="0" sz="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1806" y="6491391"/>
            <a:ext cx="1092838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Auto-SCT, autologous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stem cell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transplant; CI, confidence interval; CR, complete response; NE,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evaluable; OS, overall survival; SCT,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stem cell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transplant.  Median OS in CR patients: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reached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CI, 21</a:t>
            </a:r>
            <a:r>
              <a:rPr kumimoji="0" sz="1000" b="0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months-NE).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73049"/>
            <a:ext cx="7339584" cy="433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CC777-E42E-DC4F-8C73-421220263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492" y="1429821"/>
            <a:ext cx="4800600" cy="35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6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45" y="134885"/>
            <a:ext cx="101193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to improve on outcomes?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Potential trial candidates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549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713"/>
          <a:stretch/>
        </p:blipFill>
        <p:spPr>
          <a:xfrm>
            <a:off x="358221" y="2464904"/>
            <a:ext cx="11615361" cy="3026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30" y="5657671"/>
            <a:ext cx="9508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an internal message: WORK IS NOT DONE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549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 T still does not cure all!!!!!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B41C8-F33A-46CA-9FAA-5AF7D95C8794}"/>
              </a:ext>
            </a:extLst>
          </p:cNvPr>
          <p:cNvSpPr/>
          <p:nvPr/>
        </p:nvSpPr>
        <p:spPr>
          <a:xfrm>
            <a:off x="0" y="0"/>
            <a:ext cx="1280160" cy="23100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6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3270-8A97-45B3-8E84-93CF6635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576" y="-29930"/>
            <a:ext cx="12599894" cy="1325563"/>
          </a:xfrm>
        </p:spPr>
        <p:txBody>
          <a:bodyPr/>
          <a:lstStyle/>
          <a:p>
            <a:pPr algn="ctr"/>
            <a:r>
              <a:rPr lang="en-US" dirty="0"/>
              <a:t>Constructs: multiple designs &amp; approaches- CAR 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56B483-B0FB-4956-BF05-7E02DE8A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10" y="1378494"/>
            <a:ext cx="4308302" cy="413431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9B7B3-FAB5-4F6B-A760-C640C111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522" y="3604420"/>
            <a:ext cx="7572478" cy="1908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5A32C6-6E3D-4979-A16E-E98D239CC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86" y="1378494"/>
            <a:ext cx="67627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48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62F1-E729-4E2B-A868-DEAC6631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7FE9-8609-4606-A968-FE50333A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  <a:p>
            <a:r>
              <a:rPr lang="en-US" dirty="0"/>
              <a:t>2. Biology</a:t>
            </a:r>
          </a:p>
          <a:p>
            <a:r>
              <a:rPr lang="en-US" dirty="0"/>
              <a:t>4. Clinical data</a:t>
            </a:r>
          </a:p>
          <a:p>
            <a:r>
              <a:rPr lang="en-US" dirty="0"/>
              <a:t>5. Experience in rheumatologic disorders</a:t>
            </a:r>
          </a:p>
        </p:txBody>
      </p:sp>
    </p:spTree>
    <p:extLst>
      <p:ext uri="{BB962C8B-B14F-4D97-AF65-F5344CB8AC3E}">
        <p14:creationId xmlns:p14="http://schemas.microsoft.com/office/powerpoint/2010/main" val="833716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617757"/>
            <a:ext cx="7316851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704"/>
              </a:lnSpc>
            </a:pPr>
            <a:r>
              <a:rPr spc="-5" dirty="0"/>
              <a:t>Predictors of</a:t>
            </a:r>
            <a:r>
              <a:rPr spc="-85" dirty="0"/>
              <a:t> </a:t>
            </a:r>
            <a:r>
              <a:rPr spc="-5" dirty="0"/>
              <a:t>Response</a:t>
            </a:r>
          </a:p>
          <a:p>
            <a:pPr marL="12700">
              <a:lnSpc>
                <a:spcPts val="2745"/>
              </a:lnSpc>
            </a:pPr>
            <a:r>
              <a:rPr sz="2400" spc="-5" dirty="0"/>
              <a:t>Summary: </a:t>
            </a:r>
            <a:r>
              <a:rPr sz="2400" spc="-20" dirty="0"/>
              <a:t>Variables </a:t>
            </a:r>
            <a:r>
              <a:rPr sz="2400" spc="-5" dirty="0"/>
              <a:t>and</a:t>
            </a:r>
            <a:r>
              <a:rPr sz="2400" spc="-25" dirty="0"/>
              <a:t> </a:t>
            </a:r>
            <a:r>
              <a:rPr sz="2400" spc="-5" dirty="0"/>
              <a:t>Unknowns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5108828" y="3353180"/>
            <a:ext cx="1942464" cy="1524000"/>
          </a:xfrm>
          <a:custGeom>
            <a:avLst/>
            <a:gdLst/>
            <a:ahLst/>
            <a:cxnLst/>
            <a:rect l="l" t="t" r="r" b="b"/>
            <a:pathLst>
              <a:path w="1942465" h="1524000">
                <a:moveTo>
                  <a:pt x="971169" y="0"/>
                </a:moveTo>
                <a:lnTo>
                  <a:pt x="917883" y="1127"/>
                </a:lnTo>
                <a:lnTo>
                  <a:pt x="865349" y="4471"/>
                </a:lnTo>
                <a:lnTo>
                  <a:pt x="813641" y="9973"/>
                </a:lnTo>
                <a:lnTo>
                  <a:pt x="762831" y="17575"/>
                </a:lnTo>
                <a:lnTo>
                  <a:pt x="712994" y="27219"/>
                </a:lnTo>
                <a:lnTo>
                  <a:pt x="664205" y="38847"/>
                </a:lnTo>
                <a:lnTo>
                  <a:pt x="616537" y="52401"/>
                </a:lnTo>
                <a:lnTo>
                  <a:pt x="570065" y="67822"/>
                </a:lnTo>
                <a:lnTo>
                  <a:pt x="524862" y="85053"/>
                </a:lnTo>
                <a:lnTo>
                  <a:pt x="481002" y="104035"/>
                </a:lnTo>
                <a:lnTo>
                  <a:pt x="438560" y="124711"/>
                </a:lnTo>
                <a:lnTo>
                  <a:pt x="397610" y="147022"/>
                </a:lnTo>
                <a:lnTo>
                  <a:pt x="358225" y="170910"/>
                </a:lnTo>
                <a:lnTo>
                  <a:pt x="320480" y="196317"/>
                </a:lnTo>
                <a:lnTo>
                  <a:pt x="284449" y="223185"/>
                </a:lnTo>
                <a:lnTo>
                  <a:pt x="250206" y="251455"/>
                </a:lnTo>
                <a:lnTo>
                  <a:pt x="217825" y="281071"/>
                </a:lnTo>
                <a:lnTo>
                  <a:pt x="187380" y="311973"/>
                </a:lnTo>
                <a:lnTo>
                  <a:pt x="158944" y="344103"/>
                </a:lnTo>
                <a:lnTo>
                  <a:pt x="132593" y="377404"/>
                </a:lnTo>
                <a:lnTo>
                  <a:pt x="108400" y="411817"/>
                </a:lnTo>
                <a:lnTo>
                  <a:pt x="86439" y="447284"/>
                </a:lnTo>
                <a:lnTo>
                  <a:pt x="66785" y="483748"/>
                </a:lnTo>
                <a:lnTo>
                  <a:pt x="49511" y="521149"/>
                </a:lnTo>
                <a:lnTo>
                  <a:pt x="34691" y="559430"/>
                </a:lnTo>
                <a:lnTo>
                  <a:pt x="22399" y="598533"/>
                </a:lnTo>
                <a:lnTo>
                  <a:pt x="12711" y="638399"/>
                </a:lnTo>
                <a:lnTo>
                  <a:pt x="5698" y="678971"/>
                </a:lnTo>
                <a:lnTo>
                  <a:pt x="1437" y="720191"/>
                </a:lnTo>
                <a:lnTo>
                  <a:pt x="0" y="762000"/>
                </a:lnTo>
                <a:lnTo>
                  <a:pt x="1437" y="803808"/>
                </a:lnTo>
                <a:lnTo>
                  <a:pt x="5698" y="845028"/>
                </a:lnTo>
                <a:lnTo>
                  <a:pt x="12711" y="885600"/>
                </a:lnTo>
                <a:lnTo>
                  <a:pt x="22399" y="925466"/>
                </a:lnTo>
                <a:lnTo>
                  <a:pt x="34691" y="964569"/>
                </a:lnTo>
                <a:lnTo>
                  <a:pt x="49511" y="1002850"/>
                </a:lnTo>
                <a:lnTo>
                  <a:pt x="66785" y="1040251"/>
                </a:lnTo>
                <a:lnTo>
                  <a:pt x="86439" y="1076715"/>
                </a:lnTo>
                <a:lnTo>
                  <a:pt x="108400" y="1112182"/>
                </a:lnTo>
                <a:lnTo>
                  <a:pt x="132593" y="1146595"/>
                </a:lnTo>
                <a:lnTo>
                  <a:pt x="158944" y="1179896"/>
                </a:lnTo>
                <a:lnTo>
                  <a:pt x="187380" y="1212026"/>
                </a:lnTo>
                <a:lnTo>
                  <a:pt x="217825" y="1242928"/>
                </a:lnTo>
                <a:lnTo>
                  <a:pt x="250206" y="1272544"/>
                </a:lnTo>
                <a:lnTo>
                  <a:pt x="284449" y="1300814"/>
                </a:lnTo>
                <a:lnTo>
                  <a:pt x="320480" y="1327682"/>
                </a:lnTo>
                <a:lnTo>
                  <a:pt x="358225" y="1353089"/>
                </a:lnTo>
                <a:lnTo>
                  <a:pt x="397610" y="1376977"/>
                </a:lnTo>
                <a:lnTo>
                  <a:pt x="438560" y="1399288"/>
                </a:lnTo>
                <a:lnTo>
                  <a:pt x="481002" y="1419964"/>
                </a:lnTo>
                <a:lnTo>
                  <a:pt x="524862" y="1438946"/>
                </a:lnTo>
                <a:lnTo>
                  <a:pt x="570065" y="1456177"/>
                </a:lnTo>
                <a:lnTo>
                  <a:pt x="616537" y="1471598"/>
                </a:lnTo>
                <a:lnTo>
                  <a:pt x="664205" y="1485152"/>
                </a:lnTo>
                <a:lnTo>
                  <a:pt x="712994" y="1496780"/>
                </a:lnTo>
                <a:lnTo>
                  <a:pt x="762831" y="1506424"/>
                </a:lnTo>
                <a:lnTo>
                  <a:pt x="813641" y="1514026"/>
                </a:lnTo>
                <a:lnTo>
                  <a:pt x="865349" y="1519528"/>
                </a:lnTo>
                <a:lnTo>
                  <a:pt x="917883" y="1522872"/>
                </a:lnTo>
                <a:lnTo>
                  <a:pt x="971169" y="1524000"/>
                </a:lnTo>
                <a:lnTo>
                  <a:pt x="1024454" y="1522872"/>
                </a:lnTo>
                <a:lnTo>
                  <a:pt x="1076988" y="1519528"/>
                </a:lnTo>
                <a:lnTo>
                  <a:pt x="1128696" y="1514026"/>
                </a:lnTo>
                <a:lnTo>
                  <a:pt x="1179506" y="1506424"/>
                </a:lnTo>
                <a:lnTo>
                  <a:pt x="1229343" y="1496780"/>
                </a:lnTo>
                <a:lnTo>
                  <a:pt x="1278132" y="1485152"/>
                </a:lnTo>
                <a:lnTo>
                  <a:pt x="1325800" y="1471598"/>
                </a:lnTo>
                <a:lnTo>
                  <a:pt x="1372272" y="1456177"/>
                </a:lnTo>
                <a:lnTo>
                  <a:pt x="1417475" y="1438946"/>
                </a:lnTo>
                <a:lnTo>
                  <a:pt x="1461335" y="1419964"/>
                </a:lnTo>
                <a:lnTo>
                  <a:pt x="1503777" y="1399288"/>
                </a:lnTo>
                <a:lnTo>
                  <a:pt x="1544727" y="1376977"/>
                </a:lnTo>
                <a:lnTo>
                  <a:pt x="1584112" y="1353089"/>
                </a:lnTo>
                <a:lnTo>
                  <a:pt x="1621857" y="1327682"/>
                </a:lnTo>
                <a:lnTo>
                  <a:pt x="1657888" y="1300814"/>
                </a:lnTo>
                <a:lnTo>
                  <a:pt x="1692131" y="1272544"/>
                </a:lnTo>
                <a:lnTo>
                  <a:pt x="1724512" y="1242928"/>
                </a:lnTo>
                <a:lnTo>
                  <a:pt x="1754957" y="1212026"/>
                </a:lnTo>
                <a:lnTo>
                  <a:pt x="1783393" y="1179896"/>
                </a:lnTo>
                <a:lnTo>
                  <a:pt x="1809744" y="1146595"/>
                </a:lnTo>
                <a:lnTo>
                  <a:pt x="1833937" y="1112182"/>
                </a:lnTo>
                <a:lnTo>
                  <a:pt x="1855898" y="1076715"/>
                </a:lnTo>
                <a:lnTo>
                  <a:pt x="1875552" y="1040251"/>
                </a:lnTo>
                <a:lnTo>
                  <a:pt x="1892826" y="1002850"/>
                </a:lnTo>
                <a:lnTo>
                  <a:pt x="1907646" y="964569"/>
                </a:lnTo>
                <a:lnTo>
                  <a:pt x="1919938" y="925466"/>
                </a:lnTo>
                <a:lnTo>
                  <a:pt x="1929626" y="885600"/>
                </a:lnTo>
                <a:lnTo>
                  <a:pt x="1936639" y="845028"/>
                </a:lnTo>
                <a:lnTo>
                  <a:pt x="1940900" y="803808"/>
                </a:lnTo>
                <a:lnTo>
                  <a:pt x="1942338" y="762000"/>
                </a:lnTo>
                <a:lnTo>
                  <a:pt x="1940900" y="720191"/>
                </a:lnTo>
                <a:lnTo>
                  <a:pt x="1936639" y="678971"/>
                </a:lnTo>
                <a:lnTo>
                  <a:pt x="1929626" y="638399"/>
                </a:lnTo>
                <a:lnTo>
                  <a:pt x="1919938" y="598533"/>
                </a:lnTo>
                <a:lnTo>
                  <a:pt x="1907646" y="559430"/>
                </a:lnTo>
                <a:lnTo>
                  <a:pt x="1892826" y="521149"/>
                </a:lnTo>
                <a:lnTo>
                  <a:pt x="1875552" y="483748"/>
                </a:lnTo>
                <a:lnTo>
                  <a:pt x="1855898" y="447284"/>
                </a:lnTo>
                <a:lnTo>
                  <a:pt x="1833937" y="411817"/>
                </a:lnTo>
                <a:lnTo>
                  <a:pt x="1809744" y="377404"/>
                </a:lnTo>
                <a:lnTo>
                  <a:pt x="1783393" y="344103"/>
                </a:lnTo>
                <a:lnTo>
                  <a:pt x="1754957" y="311973"/>
                </a:lnTo>
                <a:lnTo>
                  <a:pt x="1724512" y="281071"/>
                </a:lnTo>
                <a:lnTo>
                  <a:pt x="1692131" y="251455"/>
                </a:lnTo>
                <a:lnTo>
                  <a:pt x="1657888" y="223185"/>
                </a:lnTo>
                <a:lnTo>
                  <a:pt x="1621857" y="196317"/>
                </a:lnTo>
                <a:lnTo>
                  <a:pt x="1584112" y="170910"/>
                </a:lnTo>
                <a:lnTo>
                  <a:pt x="1544727" y="147022"/>
                </a:lnTo>
                <a:lnTo>
                  <a:pt x="1503777" y="124711"/>
                </a:lnTo>
                <a:lnTo>
                  <a:pt x="1461335" y="104035"/>
                </a:lnTo>
                <a:lnTo>
                  <a:pt x="1417475" y="85053"/>
                </a:lnTo>
                <a:lnTo>
                  <a:pt x="1372272" y="67822"/>
                </a:lnTo>
                <a:lnTo>
                  <a:pt x="1325800" y="52401"/>
                </a:lnTo>
                <a:lnTo>
                  <a:pt x="1278132" y="38847"/>
                </a:lnTo>
                <a:lnTo>
                  <a:pt x="1229343" y="27219"/>
                </a:lnTo>
                <a:lnTo>
                  <a:pt x="1179506" y="17575"/>
                </a:lnTo>
                <a:lnTo>
                  <a:pt x="1128696" y="9973"/>
                </a:lnTo>
                <a:lnTo>
                  <a:pt x="1076988" y="4471"/>
                </a:lnTo>
                <a:lnTo>
                  <a:pt x="1024454" y="1127"/>
                </a:lnTo>
                <a:lnTo>
                  <a:pt x="971169" y="0"/>
                </a:lnTo>
                <a:close/>
              </a:path>
            </a:pathLst>
          </a:custGeom>
          <a:solidFill>
            <a:srgbClr val="303A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08828" y="3353180"/>
            <a:ext cx="1942464" cy="1524000"/>
          </a:xfrm>
          <a:custGeom>
            <a:avLst/>
            <a:gdLst/>
            <a:ahLst/>
            <a:cxnLst/>
            <a:rect l="l" t="t" r="r" b="b"/>
            <a:pathLst>
              <a:path w="1942465" h="1524000">
                <a:moveTo>
                  <a:pt x="0" y="762000"/>
                </a:moveTo>
                <a:lnTo>
                  <a:pt x="1437" y="720191"/>
                </a:lnTo>
                <a:lnTo>
                  <a:pt x="5698" y="678971"/>
                </a:lnTo>
                <a:lnTo>
                  <a:pt x="12711" y="638399"/>
                </a:lnTo>
                <a:lnTo>
                  <a:pt x="22399" y="598533"/>
                </a:lnTo>
                <a:lnTo>
                  <a:pt x="34691" y="559430"/>
                </a:lnTo>
                <a:lnTo>
                  <a:pt x="49511" y="521149"/>
                </a:lnTo>
                <a:lnTo>
                  <a:pt x="66785" y="483748"/>
                </a:lnTo>
                <a:lnTo>
                  <a:pt x="86439" y="447284"/>
                </a:lnTo>
                <a:lnTo>
                  <a:pt x="108400" y="411817"/>
                </a:lnTo>
                <a:lnTo>
                  <a:pt x="132593" y="377404"/>
                </a:lnTo>
                <a:lnTo>
                  <a:pt x="158944" y="344103"/>
                </a:lnTo>
                <a:lnTo>
                  <a:pt x="187380" y="311973"/>
                </a:lnTo>
                <a:lnTo>
                  <a:pt x="217825" y="281071"/>
                </a:lnTo>
                <a:lnTo>
                  <a:pt x="250206" y="251455"/>
                </a:lnTo>
                <a:lnTo>
                  <a:pt x="284449" y="223185"/>
                </a:lnTo>
                <a:lnTo>
                  <a:pt x="320480" y="196317"/>
                </a:lnTo>
                <a:lnTo>
                  <a:pt x="358225" y="170910"/>
                </a:lnTo>
                <a:lnTo>
                  <a:pt x="397610" y="147022"/>
                </a:lnTo>
                <a:lnTo>
                  <a:pt x="438560" y="124711"/>
                </a:lnTo>
                <a:lnTo>
                  <a:pt x="481002" y="104035"/>
                </a:lnTo>
                <a:lnTo>
                  <a:pt x="524862" y="85053"/>
                </a:lnTo>
                <a:lnTo>
                  <a:pt x="570065" y="67822"/>
                </a:lnTo>
                <a:lnTo>
                  <a:pt x="616537" y="52401"/>
                </a:lnTo>
                <a:lnTo>
                  <a:pt x="664205" y="38847"/>
                </a:lnTo>
                <a:lnTo>
                  <a:pt x="712994" y="27219"/>
                </a:lnTo>
                <a:lnTo>
                  <a:pt x="762831" y="17575"/>
                </a:lnTo>
                <a:lnTo>
                  <a:pt x="813641" y="9973"/>
                </a:lnTo>
                <a:lnTo>
                  <a:pt x="865349" y="4471"/>
                </a:lnTo>
                <a:lnTo>
                  <a:pt x="917883" y="1127"/>
                </a:lnTo>
                <a:lnTo>
                  <a:pt x="971169" y="0"/>
                </a:lnTo>
                <a:lnTo>
                  <a:pt x="1024454" y="1127"/>
                </a:lnTo>
                <a:lnTo>
                  <a:pt x="1076988" y="4471"/>
                </a:lnTo>
                <a:lnTo>
                  <a:pt x="1128696" y="9973"/>
                </a:lnTo>
                <a:lnTo>
                  <a:pt x="1179506" y="17575"/>
                </a:lnTo>
                <a:lnTo>
                  <a:pt x="1229343" y="27219"/>
                </a:lnTo>
                <a:lnTo>
                  <a:pt x="1278132" y="38847"/>
                </a:lnTo>
                <a:lnTo>
                  <a:pt x="1325800" y="52401"/>
                </a:lnTo>
                <a:lnTo>
                  <a:pt x="1372272" y="67822"/>
                </a:lnTo>
                <a:lnTo>
                  <a:pt x="1417475" y="85053"/>
                </a:lnTo>
                <a:lnTo>
                  <a:pt x="1461335" y="104035"/>
                </a:lnTo>
                <a:lnTo>
                  <a:pt x="1503777" y="124711"/>
                </a:lnTo>
                <a:lnTo>
                  <a:pt x="1544727" y="147022"/>
                </a:lnTo>
                <a:lnTo>
                  <a:pt x="1584112" y="170910"/>
                </a:lnTo>
                <a:lnTo>
                  <a:pt x="1621857" y="196317"/>
                </a:lnTo>
                <a:lnTo>
                  <a:pt x="1657888" y="223185"/>
                </a:lnTo>
                <a:lnTo>
                  <a:pt x="1692131" y="251455"/>
                </a:lnTo>
                <a:lnTo>
                  <a:pt x="1724512" y="281071"/>
                </a:lnTo>
                <a:lnTo>
                  <a:pt x="1754957" y="311973"/>
                </a:lnTo>
                <a:lnTo>
                  <a:pt x="1783393" y="344103"/>
                </a:lnTo>
                <a:lnTo>
                  <a:pt x="1809744" y="377404"/>
                </a:lnTo>
                <a:lnTo>
                  <a:pt x="1833937" y="411817"/>
                </a:lnTo>
                <a:lnTo>
                  <a:pt x="1855898" y="447284"/>
                </a:lnTo>
                <a:lnTo>
                  <a:pt x="1875552" y="483748"/>
                </a:lnTo>
                <a:lnTo>
                  <a:pt x="1892826" y="521149"/>
                </a:lnTo>
                <a:lnTo>
                  <a:pt x="1907646" y="559430"/>
                </a:lnTo>
                <a:lnTo>
                  <a:pt x="1919938" y="598533"/>
                </a:lnTo>
                <a:lnTo>
                  <a:pt x="1929626" y="638399"/>
                </a:lnTo>
                <a:lnTo>
                  <a:pt x="1936639" y="678971"/>
                </a:lnTo>
                <a:lnTo>
                  <a:pt x="1940900" y="720191"/>
                </a:lnTo>
                <a:lnTo>
                  <a:pt x="1942338" y="762000"/>
                </a:lnTo>
                <a:lnTo>
                  <a:pt x="1940900" y="803808"/>
                </a:lnTo>
                <a:lnTo>
                  <a:pt x="1936639" y="845028"/>
                </a:lnTo>
                <a:lnTo>
                  <a:pt x="1929626" y="885600"/>
                </a:lnTo>
                <a:lnTo>
                  <a:pt x="1919938" y="925466"/>
                </a:lnTo>
                <a:lnTo>
                  <a:pt x="1907646" y="964569"/>
                </a:lnTo>
                <a:lnTo>
                  <a:pt x="1892826" y="1002850"/>
                </a:lnTo>
                <a:lnTo>
                  <a:pt x="1875552" y="1040251"/>
                </a:lnTo>
                <a:lnTo>
                  <a:pt x="1855898" y="1076715"/>
                </a:lnTo>
                <a:lnTo>
                  <a:pt x="1833937" y="1112182"/>
                </a:lnTo>
                <a:lnTo>
                  <a:pt x="1809744" y="1146595"/>
                </a:lnTo>
                <a:lnTo>
                  <a:pt x="1783393" y="1179896"/>
                </a:lnTo>
                <a:lnTo>
                  <a:pt x="1754957" y="1212026"/>
                </a:lnTo>
                <a:lnTo>
                  <a:pt x="1724512" y="1242928"/>
                </a:lnTo>
                <a:lnTo>
                  <a:pt x="1692131" y="1272544"/>
                </a:lnTo>
                <a:lnTo>
                  <a:pt x="1657888" y="1300814"/>
                </a:lnTo>
                <a:lnTo>
                  <a:pt x="1621857" y="1327682"/>
                </a:lnTo>
                <a:lnTo>
                  <a:pt x="1584112" y="1353089"/>
                </a:lnTo>
                <a:lnTo>
                  <a:pt x="1544727" y="1376977"/>
                </a:lnTo>
                <a:lnTo>
                  <a:pt x="1503777" y="1399288"/>
                </a:lnTo>
                <a:lnTo>
                  <a:pt x="1461335" y="1419964"/>
                </a:lnTo>
                <a:lnTo>
                  <a:pt x="1417475" y="1438946"/>
                </a:lnTo>
                <a:lnTo>
                  <a:pt x="1372272" y="1456177"/>
                </a:lnTo>
                <a:lnTo>
                  <a:pt x="1325800" y="1471598"/>
                </a:lnTo>
                <a:lnTo>
                  <a:pt x="1278132" y="1485152"/>
                </a:lnTo>
                <a:lnTo>
                  <a:pt x="1229343" y="1496780"/>
                </a:lnTo>
                <a:lnTo>
                  <a:pt x="1179506" y="1506424"/>
                </a:lnTo>
                <a:lnTo>
                  <a:pt x="1128696" y="1514026"/>
                </a:lnTo>
                <a:lnTo>
                  <a:pt x="1076988" y="1519528"/>
                </a:lnTo>
                <a:lnTo>
                  <a:pt x="1024454" y="1522872"/>
                </a:lnTo>
                <a:lnTo>
                  <a:pt x="971169" y="1524000"/>
                </a:lnTo>
                <a:lnTo>
                  <a:pt x="917883" y="1522872"/>
                </a:lnTo>
                <a:lnTo>
                  <a:pt x="865349" y="1519528"/>
                </a:lnTo>
                <a:lnTo>
                  <a:pt x="813641" y="1514026"/>
                </a:lnTo>
                <a:lnTo>
                  <a:pt x="762831" y="1506424"/>
                </a:lnTo>
                <a:lnTo>
                  <a:pt x="712994" y="1496780"/>
                </a:lnTo>
                <a:lnTo>
                  <a:pt x="664205" y="1485152"/>
                </a:lnTo>
                <a:lnTo>
                  <a:pt x="616537" y="1471598"/>
                </a:lnTo>
                <a:lnTo>
                  <a:pt x="570065" y="1456177"/>
                </a:lnTo>
                <a:lnTo>
                  <a:pt x="524862" y="1438946"/>
                </a:lnTo>
                <a:lnTo>
                  <a:pt x="481002" y="1419964"/>
                </a:lnTo>
                <a:lnTo>
                  <a:pt x="438560" y="1399288"/>
                </a:lnTo>
                <a:lnTo>
                  <a:pt x="397610" y="1376977"/>
                </a:lnTo>
                <a:lnTo>
                  <a:pt x="358225" y="1353089"/>
                </a:lnTo>
                <a:lnTo>
                  <a:pt x="320480" y="1327682"/>
                </a:lnTo>
                <a:lnTo>
                  <a:pt x="284449" y="1300814"/>
                </a:lnTo>
                <a:lnTo>
                  <a:pt x="250206" y="1272544"/>
                </a:lnTo>
                <a:lnTo>
                  <a:pt x="217825" y="1242928"/>
                </a:lnTo>
                <a:lnTo>
                  <a:pt x="187380" y="1212026"/>
                </a:lnTo>
                <a:lnTo>
                  <a:pt x="158944" y="1179896"/>
                </a:lnTo>
                <a:lnTo>
                  <a:pt x="132593" y="1146595"/>
                </a:lnTo>
                <a:lnTo>
                  <a:pt x="108400" y="1112182"/>
                </a:lnTo>
                <a:lnTo>
                  <a:pt x="86439" y="1076715"/>
                </a:lnTo>
                <a:lnTo>
                  <a:pt x="66785" y="1040251"/>
                </a:lnTo>
                <a:lnTo>
                  <a:pt x="49511" y="1002850"/>
                </a:lnTo>
                <a:lnTo>
                  <a:pt x="34691" y="964569"/>
                </a:lnTo>
                <a:lnTo>
                  <a:pt x="22399" y="925466"/>
                </a:lnTo>
                <a:lnTo>
                  <a:pt x="12711" y="885600"/>
                </a:lnTo>
                <a:lnTo>
                  <a:pt x="5698" y="845028"/>
                </a:lnTo>
                <a:lnTo>
                  <a:pt x="1437" y="803808"/>
                </a:lnTo>
                <a:lnTo>
                  <a:pt x="0" y="7620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75944" y="3697223"/>
            <a:ext cx="1207770" cy="838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lvl="0" indent="-63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  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ree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02220" y="22101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1193927" y="0"/>
                </a:moveTo>
                <a:lnTo>
                  <a:pt x="101473" y="0"/>
                </a:lnTo>
                <a:lnTo>
                  <a:pt x="61973" y="7973"/>
                </a:lnTo>
                <a:lnTo>
                  <a:pt x="29719" y="29719"/>
                </a:lnTo>
                <a:lnTo>
                  <a:pt x="7973" y="61973"/>
                </a:lnTo>
                <a:lnTo>
                  <a:pt x="0" y="101473"/>
                </a:lnTo>
                <a:lnTo>
                  <a:pt x="0" y="507365"/>
                </a:lnTo>
                <a:lnTo>
                  <a:pt x="7973" y="546864"/>
                </a:lnTo>
                <a:lnTo>
                  <a:pt x="29719" y="579118"/>
                </a:lnTo>
                <a:lnTo>
                  <a:pt x="61973" y="600864"/>
                </a:lnTo>
                <a:lnTo>
                  <a:pt x="101473" y="608838"/>
                </a:lnTo>
                <a:lnTo>
                  <a:pt x="1193927" y="608838"/>
                </a:lnTo>
                <a:lnTo>
                  <a:pt x="1233426" y="600864"/>
                </a:lnTo>
                <a:lnTo>
                  <a:pt x="1265680" y="579118"/>
                </a:lnTo>
                <a:lnTo>
                  <a:pt x="1287426" y="546864"/>
                </a:lnTo>
                <a:lnTo>
                  <a:pt x="1295400" y="507365"/>
                </a:lnTo>
                <a:lnTo>
                  <a:pt x="1295400" y="101473"/>
                </a:lnTo>
                <a:lnTo>
                  <a:pt x="1287426" y="61973"/>
                </a:lnTo>
                <a:lnTo>
                  <a:pt x="1265680" y="29719"/>
                </a:lnTo>
                <a:lnTo>
                  <a:pt x="1233426" y="7973"/>
                </a:lnTo>
                <a:lnTo>
                  <a:pt x="119392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02220" y="22101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0" y="101473"/>
                </a:moveTo>
                <a:lnTo>
                  <a:pt x="7973" y="61973"/>
                </a:lnTo>
                <a:lnTo>
                  <a:pt x="29719" y="29719"/>
                </a:lnTo>
                <a:lnTo>
                  <a:pt x="61973" y="7973"/>
                </a:lnTo>
                <a:lnTo>
                  <a:pt x="101473" y="0"/>
                </a:lnTo>
                <a:lnTo>
                  <a:pt x="1193927" y="0"/>
                </a:lnTo>
                <a:lnTo>
                  <a:pt x="1233426" y="7973"/>
                </a:lnTo>
                <a:lnTo>
                  <a:pt x="1265680" y="29719"/>
                </a:lnTo>
                <a:lnTo>
                  <a:pt x="1287426" y="61973"/>
                </a:lnTo>
                <a:lnTo>
                  <a:pt x="1295400" y="101473"/>
                </a:lnTo>
                <a:lnTo>
                  <a:pt x="1295400" y="507365"/>
                </a:lnTo>
                <a:lnTo>
                  <a:pt x="1287426" y="546864"/>
                </a:lnTo>
                <a:lnTo>
                  <a:pt x="1265680" y="579118"/>
                </a:lnTo>
                <a:lnTo>
                  <a:pt x="1233426" y="600864"/>
                </a:lnTo>
                <a:lnTo>
                  <a:pt x="1193927" y="608838"/>
                </a:lnTo>
                <a:lnTo>
                  <a:pt x="101473" y="608838"/>
                </a:lnTo>
                <a:lnTo>
                  <a:pt x="61973" y="600864"/>
                </a:lnTo>
                <a:lnTo>
                  <a:pt x="29719" y="579118"/>
                </a:lnTo>
                <a:lnTo>
                  <a:pt x="7973" y="546864"/>
                </a:lnTo>
                <a:lnTo>
                  <a:pt x="0" y="507365"/>
                </a:lnTo>
                <a:lnTo>
                  <a:pt x="0" y="101473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9790" y="2402874"/>
            <a:ext cx="5797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77581" y="304762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11940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194054" y="608076"/>
                </a:lnTo>
                <a:lnTo>
                  <a:pt x="1233501" y="600111"/>
                </a:lnTo>
                <a:lnTo>
                  <a:pt x="1265715" y="578391"/>
                </a:lnTo>
                <a:lnTo>
                  <a:pt x="1287435" y="546177"/>
                </a:lnTo>
                <a:lnTo>
                  <a:pt x="1295400" y="506730"/>
                </a:lnTo>
                <a:lnTo>
                  <a:pt x="1295400" y="101346"/>
                </a:lnTo>
                <a:lnTo>
                  <a:pt x="1287435" y="61898"/>
                </a:lnTo>
                <a:lnTo>
                  <a:pt x="1265715" y="29684"/>
                </a:lnTo>
                <a:lnTo>
                  <a:pt x="1233501" y="7964"/>
                </a:lnTo>
                <a:lnTo>
                  <a:pt x="1194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77581" y="304762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194054" y="0"/>
                </a:lnTo>
                <a:lnTo>
                  <a:pt x="1233501" y="7964"/>
                </a:lnTo>
                <a:lnTo>
                  <a:pt x="1265715" y="29684"/>
                </a:lnTo>
                <a:lnTo>
                  <a:pt x="1287435" y="61898"/>
                </a:lnTo>
                <a:lnTo>
                  <a:pt x="1295400" y="101346"/>
                </a:lnTo>
                <a:lnTo>
                  <a:pt x="1295400" y="506730"/>
                </a:lnTo>
                <a:lnTo>
                  <a:pt x="1287435" y="546177"/>
                </a:lnTo>
                <a:lnTo>
                  <a:pt x="1265715" y="578391"/>
                </a:lnTo>
                <a:lnTo>
                  <a:pt x="1233501" y="600111"/>
                </a:lnTo>
                <a:lnTo>
                  <a:pt x="11940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7620" y="386677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11940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194054" y="608076"/>
                </a:lnTo>
                <a:lnTo>
                  <a:pt x="1233501" y="600111"/>
                </a:lnTo>
                <a:lnTo>
                  <a:pt x="1265715" y="578391"/>
                </a:lnTo>
                <a:lnTo>
                  <a:pt x="1287435" y="546177"/>
                </a:lnTo>
                <a:lnTo>
                  <a:pt x="1295400" y="506730"/>
                </a:lnTo>
                <a:lnTo>
                  <a:pt x="1295400" y="101346"/>
                </a:lnTo>
                <a:lnTo>
                  <a:pt x="1287435" y="61898"/>
                </a:lnTo>
                <a:lnTo>
                  <a:pt x="1265715" y="29684"/>
                </a:lnTo>
                <a:lnTo>
                  <a:pt x="1233501" y="7964"/>
                </a:lnTo>
                <a:lnTo>
                  <a:pt x="1194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97620" y="386677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194054" y="0"/>
                </a:lnTo>
                <a:lnTo>
                  <a:pt x="1233501" y="7964"/>
                </a:lnTo>
                <a:lnTo>
                  <a:pt x="1265715" y="29684"/>
                </a:lnTo>
                <a:lnTo>
                  <a:pt x="1287435" y="61898"/>
                </a:lnTo>
                <a:lnTo>
                  <a:pt x="1295400" y="101346"/>
                </a:lnTo>
                <a:lnTo>
                  <a:pt x="1295400" y="506730"/>
                </a:lnTo>
                <a:lnTo>
                  <a:pt x="1287435" y="546177"/>
                </a:lnTo>
                <a:lnTo>
                  <a:pt x="1265715" y="578391"/>
                </a:lnTo>
                <a:lnTo>
                  <a:pt x="1233501" y="600111"/>
                </a:lnTo>
                <a:lnTo>
                  <a:pt x="11940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36267" y="3133229"/>
            <a:ext cx="1152525" cy="115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55" marR="180340" lvl="0" indent="-215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populations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7625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Strategy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77581" y="4720972"/>
            <a:ext cx="1371600" cy="608330"/>
          </a:xfrm>
          <a:custGeom>
            <a:avLst/>
            <a:gdLst/>
            <a:ahLst/>
            <a:cxnLst/>
            <a:rect l="l" t="t" r="r" b="b"/>
            <a:pathLst>
              <a:path w="1371600" h="608329">
                <a:moveTo>
                  <a:pt x="12702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270254" y="608076"/>
                </a:lnTo>
                <a:lnTo>
                  <a:pt x="1309701" y="600111"/>
                </a:lnTo>
                <a:lnTo>
                  <a:pt x="1341915" y="578391"/>
                </a:lnTo>
                <a:lnTo>
                  <a:pt x="1363635" y="546177"/>
                </a:lnTo>
                <a:lnTo>
                  <a:pt x="1371600" y="506730"/>
                </a:lnTo>
                <a:lnTo>
                  <a:pt x="1371600" y="101346"/>
                </a:lnTo>
                <a:lnTo>
                  <a:pt x="1363635" y="61898"/>
                </a:lnTo>
                <a:lnTo>
                  <a:pt x="1341915" y="29684"/>
                </a:lnTo>
                <a:lnTo>
                  <a:pt x="1309701" y="7964"/>
                </a:lnTo>
                <a:lnTo>
                  <a:pt x="12702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77581" y="4720972"/>
            <a:ext cx="1371600" cy="608330"/>
          </a:xfrm>
          <a:custGeom>
            <a:avLst/>
            <a:gdLst/>
            <a:ahLst/>
            <a:cxnLst/>
            <a:rect l="l" t="t" r="r" b="b"/>
            <a:pathLst>
              <a:path w="13716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270254" y="0"/>
                </a:lnTo>
                <a:lnTo>
                  <a:pt x="1309701" y="7964"/>
                </a:lnTo>
                <a:lnTo>
                  <a:pt x="1341915" y="29684"/>
                </a:lnTo>
                <a:lnTo>
                  <a:pt x="1363635" y="61898"/>
                </a:lnTo>
                <a:lnTo>
                  <a:pt x="1371600" y="101346"/>
                </a:lnTo>
                <a:lnTo>
                  <a:pt x="1371600" y="506730"/>
                </a:lnTo>
                <a:lnTo>
                  <a:pt x="1363635" y="546177"/>
                </a:lnTo>
                <a:lnTo>
                  <a:pt x="1341915" y="578391"/>
                </a:lnTo>
                <a:lnTo>
                  <a:pt x="1309701" y="600111"/>
                </a:lnTo>
                <a:lnTo>
                  <a:pt x="12702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13991" y="4806538"/>
            <a:ext cx="89725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5080" lvl="0" indent="-25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Timing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availability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02220" y="5558410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1193927" y="0"/>
                </a:moveTo>
                <a:lnTo>
                  <a:pt x="101473" y="0"/>
                </a:lnTo>
                <a:lnTo>
                  <a:pt x="61973" y="7973"/>
                </a:lnTo>
                <a:lnTo>
                  <a:pt x="29719" y="29719"/>
                </a:lnTo>
                <a:lnTo>
                  <a:pt x="7973" y="61973"/>
                </a:lnTo>
                <a:lnTo>
                  <a:pt x="0" y="101473"/>
                </a:lnTo>
                <a:lnTo>
                  <a:pt x="0" y="507365"/>
                </a:lnTo>
                <a:lnTo>
                  <a:pt x="7973" y="546864"/>
                </a:lnTo>
                <a:lnTo>
                  <a:pt x="29719" y="579118"/>
                </a:lnTo>
                <a:lnTo>
                  <a:pt x="61973" y="600864"/>
                </a:lnTo>
                <a:lnTo>
                  <a:pt x="101473" y="608838"/>
                </a:lnTo>
                <a:lnTo>
                  <a:pt x="1193927" y="608838"/>
                </a:lnTo>
                <a:lnTo>
                  <a:pt x="1233426" y="600864"/>
                </a:lnTo>
                <a:lnTo>
                  <a:pt x="1265680" y="579118"/>
                </a:lnTo>
                <a:lnTo>
                  <a:pt x="1287426" y="546864"/>
                </a:lnTo>
                <a:lnTo>
                  <a:pt x="1295400" y="507365"/>
                </a:lnTo>
                <a:lnTo>
                  <a:pt x="1295400" y="101473"/>
                </a:lnTo>
                <a:lnTo>
                  <a:pt x="1287426" y="61973"/>
                </a:lnTo>
                <a:lnTo>
                  <a:pt x="1265680" y="29719"/>
                </a:lnTo>
                <a:lnTo>
                  <a:pt x="1233426" y="7973"/>
                </a:lnTo>
                <a:lnTo>
                  <a:pt x="119392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02220" y="5558410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0" y="101473"/>
                </a:moveTo>
                <a:lnTo>
                  <a:pt x="7973" y="61973"/>
                </a:lnTo>
                <a:lnTo>
                  <a:pt x="29719" y="29719"/>
                </a:lnTo>
                <a:lnTo>
                  <a:pt x="61973" y="7973"/>
                </a:lnTo>
                <a:lnTo>
                  <a:pt x="101473" y="0"/>
                </a:lnTo>
                <a:lnTo>
                  <a:pt x="1193927" y="0"/>
                </a:lnTo>
                <a:lnTo>
                  <a:pt x="1233426" y="7973"/>
                </a:lnTo>
                <a:lnTo>
                  <a:pt x="1265680" y="29719"/>
                </a:lnTo>
                <a:lnTo>
                  <a:pt x="1287426" y="61973"/>
                </a:lnTo>
                <a:lnTo>
                  <a:pt x="1295400" y="101473"/>
                </a:lnTo>
                <a:lnTo>
                  <a:pt x="1295400" y="507365"/>
                </a:lnTo>
                <a:lnTo>
                  <a:pt x="1287426" y="546864"/>
                </a:lnTo>
                <a:lnTo>
                  <a:pt x="1265680" y="579118"/>
                </a:lnTo>
                <a:lnTo>
                  <a:pt x="1233426" y="600864"/>
                </a:lnTo>
                <a:lnTo>
                  <a:pt x="1193927" y="608838"/>
                </a:lnTo>
                <a:lnTo>
                  <a:pt x="101473" y="608838"/>
                </a:lnTo>
                <a:lnTo>
                  <a:pt x="61973" y="600864"/>
                </a:lnTo>
                <a:lnTo>
                  <a:pt x="29719" y="579118"/>
                </a:lnTo>
                <a:lnTo>
                  <a:pt x="7973" y="546864"/>
                </a:lnTo>
                <a:lnTo>
                  <a:pt x="0" y="507365"/>
                </a:lnTo>
                <a:lnTo>
                  <a:pt x="0" y="101473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71577" y="5751103"/>
            <a:ext cx="95631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Persistence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31154" y="5716907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11940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194054" y="608076"/>
                </a:lnTo>
                <a:lnTo>
                  <a:pt x="1233501" y="600111"/>
                </a:lnTo>
                <a:lnTo>
                  <a:pt x="1265715" y="578391"/>
                </a:lnTo>
                <a:lnTo>
                  <a:pt x="1287435" y="546177"/>
                </a:lnTo>
                <a:lnTo>
                  <a:pt x="1295400" y="506730"/>
                </a:lnTo>
                <a:lnTo>
                  <a:pt x="1295400" y="101346"/>
                </a:lnTo>
                <a:lnTo>
                  <a:pt x="1287435" y="61898"/>
                </a:lnTo>
                <a:lnTo>
                  <a:pt x="1265715" y="29684"/>
                </a:lnTo>
                <a:lnTo>
                  <a:pt x="1233501" y="7964"/>
                </a:lnTo>
                <a:lnTo>
                  <a:pt x="1194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31154" y="5716907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194054" y="0"/>
                </a:lnTo>
                <a:lnTo>
                  <a:pt x="1233501" y="7964"/>
                </a:lnTo>
                <a:lnTo>
                  <a:pt x="1265715" y="29684"/>
                </a:lnTo>
                <a:lnTo>
                  <a:pt x="1287435" y="61898"/>
                </a:lnTo>
                <a:lnTo>
                  <a:pt x="1295400" y="101346"/>
                </a:lnTo>
                <a:lnTo>
                  <a:pt x="1295400" y="506730"/>
                </a:lnTo>
                <a:lnTo>
                  <a:pt x="1287435" y="546177"/>
                </a:lnTo>
                <a:lnTo>
                  <a:pt x="1265715" y="578391"/>
                </a:lnTo>
                <a:lnTo>
                  <a:pt x="1233501" y="600111"/>
                </a:lnTo>
                <a:lnTo>
                  <a:pt x="11940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18639" y="5908876"/>
            <a:ext cx="519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17416" y="55629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1193927" y="0"/>
                </a:moveTo>
                <a:lnTo>
                  <a:pt x="101473" y="0"/>
                </a:lnTo>
                <a:lnTo>
                  <a:pt x="61973" y="7973"/>
                </a:lnTo>
                <a:lnTo>
                  <a:pt x="29719" y="29719"/>
                </a:lnTo>
                <a:lnTo>
                  <a:pt x="7973" y="61973"/>
                </a:lnTo>
                <a:lnTo>
                  <a:pt x="0" y="101472"/>
                </a:lnTo>
                <a:lnTo>
                  <a:pt x="0" y="507364"/>
                </a:lnTo>
                <a:lnTo>
                  <a:pt x="7973" y="546864"/>
                </a:lnTo>
                <a:lnTo>
                  <a:pt x="29719" y="579118"/>
                </a:lnTo>
                <a:lnTo>
                  <a:pt x="61973" y="600864"/>
                </a:lnTo>
                <a:lnTo>
                  <a:pt x="101473" y="608838"/>
                </a:lnTo>
                <a:lnTo>
                  <a:pt x="1193927" y="608838"/>
                </a:lnTo>
                <a:lnTo>
                  <a:pt x="1233426" y="600864"/>
                </a:lnTo>
                <a:lnTo>
                  <a:pt x="1265680" y="579118"/>
                </a:lnTo>
                <a:lnTo>
                  <a:pt x="1287426" y="546864"/>
                </a:lnTo>
                <a:lnTo>
                  <a:pt x="1295400" y="507364"/>
                </a:lnTo>
                <a:lnTo>
                  <a:pt x="1295400" y="101472"/>
                </a:lnTo>
                <a:lnTo>
                  <a:pt x="1287426" y="61973"/>
                </a:lnTo>
                <a:lnTo>
                  <a:pt x="1265680" y="29719"/>
                </a:lnTo>
                <a:lnTo>
                  <a:pt x="1233426" y="7973"/>
                </a:lnTo>
                <a:lnTo>
                  <a:pt x="119392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17416" y="55629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0" y="101472"/>
                </a:moveTo>
                <a:lnTo>
                  <a:pt x="7973" y="61973"/>
                </a:lnTo>
                <a:lnTo>
                  <a:pt x="29719" y="29719"/>
                </a:lnTo>
                <a:lnTo>
                  <a:pt x="61973" y="7973"/>
                </a:lnTo>
                <a:lnTo>
                  <a:pt x="101473" y="0"/>
                </a:lnTo>
                <a:lnTo>
                  <a:pt x="1193927" y="0"/>
                </a:lnTo>
                <a:lnTo>
                  <a:pt x="1233426" y="7973"/>
                </a:lnTo>
                <a:lnTo>
                  <a:pt x="1265680" y="29719"/>
                </a:lnTo>
                <a:lnTo>
                  <a:pt x="1287426" y="61973"/>
                </a:lnTo>
                <a:lnTo>
                  <a:pt x="1295400" y="101472"/>
                </a:lnTo>
                <a:lnTo>
                  <a:pt x="1295400" y="507364"/>
                </a:lnTo>
                <a:lnTo>
                  <a:pt x="1287426" y="546864"/>
                </a:lnTo>
                <a:lnTo>
                  <a:pt x="1265680" y="579118"/>
                </a:lnTo>
                <a:lnTo>
                  <a:pt x="1233426" y="600864"/>
                </a:lnTo>
                <a:lnTo>
                  <a:pt x="1193927" y="608838"/>
                </a:lnTo>
                <a:lnTo>
                  <a:pt x="101473" y="608838"/>
                </a:lnTo>
                <a:lnTo>
                  <a:pt x="61973" y="600864"/>
                </a:lnTo>
                <a:lnTo>
                  <a:pt x="29719" y="579118"/>
                </a:lnTo>
                <a:lnTo>
                  <a:pt x="7973" y="546864"/>
                </a:lnTo>
                <a:lnTo>
                  <a:pt x="0" y="507364"/>
                </a:lnTo>
                <a:lnTo>
                  <a:pt x="0" y="101472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47793" y="5755674"/>
            <a:ext cx="10337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Competence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43580" y="4720972"/>
            <a:ext cx="1371600" cy="608330"/>
          </a:xfrm>
          <a:custGeom>
            <a:avLst/>
            <a:gdLst/>
            <a:ahLst/>
            <a:cxnLst/>
            <a:rect l="l" t="t" r="r" b="b"/>
            <a:pathLst>
              <a:path w="1371600" h="608329">
                <a:moveTo>
                  <a:pt x="12702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270254" y="608076"/>
                </a:lnTo>
                <a:lnTo>
                  <a:pt x="1309701" y="600111"/>
                </a:lnTo>
                <a:lnTo>
                  <a:pt x="1341915" y="578391"/>
                </a:lnTo>
                <a:lnTo>
                  <a:pt x="1363635" y="546177"/>
                </a:lnTo>
                <a:lnTo>
                  <a:pt x="1371600" y="506730"/>
                </a:lnTo>
                <a:lnTo>
                  <a:pt x="1371600" y="101346"/>
                </a:lnTo>
                <a:lnTo>
                  <a:pt x="1363635" y="61898"/>
                </a:lnTo>
                <a:lnTo>
                  <a:pt x="1341915" y="29684"/>
                </a:lnTo>
                <a:lnTo>
                  <a:pt x="1309701" y="7964"/>
                </a:lnTo>
                <a:lnTo>
                  <a:pt x="12702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43580" y="4720972"/>
            <a:ext cx="1371600" cy="608330"/>
          </a:xfrm>
          <a:custGeom>
            <a:avLst/>
            <a:gdLst/>
            <a:ahLst/>
            <a:cxnLst/>
            <a:rect l="l" t="t" r="r" b="b"/>
            <a:pathLst>
              <a:path w="13716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270254" y="0"/>
                </a:lnTo>
                <a:lnTo>
                  <a:pt x="1309701" y="7964"/>
                </a:lnTo>
                <a:lnTo>
                  <a:pt x="1341915" y="29684"/>
                </a:lnTo>
                <a:lnTo>
                  <a:pt x="1363635" y="61898"/>
                </a:lnTo>
                <a:lnTo>
                  <a:pt x="1371600" y="101346"/>
                </a:lnTo>
                <a:lnTo>
                  <a:pt x="1371600" y="506730"/>
                </a:lnTo>
                <a:lnTo>
                  <a:pt x="1363635" y="546177"/>
                </a:lnTo>
                <a:lnTo>
                  <a:pt x="1341915" y="578391"/>
                </a:lnTo>
                <a:lnTo>
                  <a:pt x="1309701" y="600111"/>
                </a:lnTo>
                <a:lnTo>
                  <a:pt x="12702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72517" y="4806538"/>
            <a:ext cx="111188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3525" marR="5080" lvl="0" indent="-251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osti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ulat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 domain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14980" y="386677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11940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194054" y="608076"/>
                </a:lnTo>
                <a:lnTo>
                  <a:pt x="1233501" y="600111"/>
                </a:lnTo>
                <a:lnTo>
                  <a:pt x="1265715" y="578391"/>
                </a:lnTo>
                <a:lnTo>
                  <a:pt x="1287435" y="546177"/>
                </a:lnTo>
                <a:lnTo>
                  <a:pt x="1295400" y="506730"/>
                </a:lnTo>
                <a:lnTo>
                  <a:pt x="1295400" y="101346"/>
                </a:lnTo>
                <a:lnTo>
                  <a:pt x="1287435" y="61898"/>
                </a:lnTo>
                <a:lnTo>
                  <a:pt x="1265715" y="29684"/>
                </a:lnTo>
                <a:lnTo>
                  <a:pt x="1233501" y="7964"/>
                </a:lnTo>
                <a:lnTo>
                  <a:pt x="1194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14980" y="386677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194054" y="0"/>
                </a:lnTo>
                <a:lnTo>
                  <a:pt x="1233501" y="7964"/>
                </a:lnTo>
                <a:lnTo>
                  <a:pt x="1265715" y="29684"/>
                </a:lnTo>
                <a:lnTo>
                  <a:pt x="1287435" y="61898"/>
                </a:lnTo>
                <a:lnTo>
                  <a:pt x="1295400" y="101346"/>
                </a:lnTo>
                <a:lnTo>
                  <a:pt x="1295400" y="506730"/>
                </a:lnTo>
                <a:lnTo>
                  <a:pt x="1287435" y="546177"/>
                </a:lnTo>
                <a:lnTo>
                  <a:pt x="1265715" y="578391"/>
                </a:lnTo>
                <a:lnTo>
                  <a:pt x="1233501" y="600111"/>
                </a:lnTo>
                <a:lnTo>
                  <a:pt x="11940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819780" y="304762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11940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194054" y="608076"/>
                </a:lnTo>
                <a:lnTo>
                  <a:pt x="1233501" y="600111"/>
                </a:lnTo>
                <a:lnTo>
                  <a:pt x="1265715" y="578391"/>
                </a:lnTo>
                <a:lnTo>
                  <a:pt x="1287435" y="546177"/>
                </a:lnTo>
                <a:lnTo>
                  <a:pt x="1295400" y="506730"/>
                </a:lnTo>
                <a:lnTo>
                  <a:pt x="1295400" y="101346"/>
                </a:lnTo>
                <a:lnTo>
                  <a:pt x="1287435" y="61898"/>
                </a:lnTo>
                <a:lnTo>
                  <a:pt x="1265715" y="29684"/>
                </a:lnTo>
                <a:lnTo>
                  <a:pt x="1233501" y="7964"/>
                </a:lnTo>
                <a:lnTo>
                  <a:pt x="1194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19780" y="3047621"/>
            <a:ext cx="1295400" cy="608330"/>
          </a:xfrm>
          <a:custGeom>
            <a:avLst/>
            <a:gdLst/>
            <a:ahLst/>
            <a:cxnLst/>
            <a:rect l="l" t="t" r="r" b="b"/>
            <a:pathLst>
              <a:path w="12954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194054" y="0"/>
                </a:lnTo>
                <a:lnTo>
                  <a:pt x="1233501" y="7964"/>
                </a:lnTo>
                <a:lnTo>
                  <a:pt x="1265715" y="29684"/>
                </a:lnTo>
                <a:lnTo>
                  <a:pt x="1287435" y="61898"/>
                </a:lnTo>
                <a:lnTo>
                  <a:pt x="1295400" y="101346"/>
                </a:lnTo>
                <a:lnTo>
                  <a:pt x="1295400" y="506730"/>
                </a:lnTo>
                <a:lnTo>
                  <a:pt x="1287435" y="546177"/>
                </a:lnTo>
                <a:lnTo>
                  <a:pt x="1265715" y="578391"/>
                </a:lnTo>
                <a:lnTo>
                  <a:pt x="1233501" y="600111"/>
                </a:lnTo>
                <a:lnTo>
                  <a:pt x="11940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18940" y="22101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1193927" y="0"/>
                </a:moveTo>
                <a:lnTo>
                  <a:pt x="101473" y="0"/>
                </a:lnTo>
                <a:lnTo>
                  <a:pt x="61973" y="7973"/>
                </a:lnTo>
                <a:lnTo>
                  <a:pt x="29719" y="29719"/>
                </a:lnTo>
                <a:lnTo>
                  <a:pt x="7973" y="61973"/>
                </a:lnTo>
                <a:lnTo>
                  <a:pt x="0" y="101473"/>
                </a:lnTo>
                <a:lnTo>
                  <a:pt x="0" y="507365"/>
                </a:lnTo>
                <a:lnTo>
                  <a:pt x="7973" y="546864"/>
                </a:lnTo>
                <a:lnTo>
                  <a:pt x="29719" y="579118"/>
                </a:lnTo>
                <a:lnTo>
                  <a:pt x="61973" y="600864"/>
                </a:lnTo>
                <a:lnTo>
                  <a:pt x="101473" y="608838"/>
                </a:lnTo>
                <a:lnTo>
                  <a:pt x="1193927" y="608838"/>
                </a:lnTo>
                <a:lnTo>
                  <a:pt x="1233426" y="600864"/>
                </a:lnTo>
                <a:lnTo>
                  <a:pt x="1265680" y="579118"/>
                </a:lnTo>
                <a:lnTo>
                  <a:pt x="1287426" y="546864"/>
                </a:lnTo>
                <a:lnTo>
                  <a:pt x="1295400" y="507365"/>
                </a:lnTo>
                <a:lnTo>
                  <a:pt x="1295400" y="101473"/>
                </a:lnTo>
                <a:lnTo>
                  <a:pt x="1287426" y="61973"/>
                </a:lnTo>
                <a:lnTo>
                  <a:pt x="1265680" y="29719"/>
                </a:lnTo>
                <a:lnTo>
                  <a:pt x="1233426" y="7973"/>
                </a:lnTo>
                <a:lnTo>
                  <a:pt x="119392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18940" y="22101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0" y="101473"/>
                </a:moveTo>
                <a:lnTo>
                  <a:pt x="7973" y="61973"/>
                </a:lnTo>
                <a:lnTo>
                  <a:pt x="29719" y="29719"/>
                </a:lnTo>
                <a:lnTo>
                  <a:pt x="61973" y="7973"/>
                </a:lnTo>
                <a:lnTo>
                  <a:pt x="101473" y="0"/>
                </a:lnTo>
                <a:lnTo>
                  <a:pt x="1193927" y="0"/>
                </a:lnTo>
                <a:lnTo>
                  <a:pt x="1233426" y="7973"/>
                </a:lnTo>
                <a:lnTo>
                  <a:pt x="1265680" y="29719"/>
                </a:lnTo>
                <a:lnTo>
                  <a:pt x="1287426" y="61973"/>
                </a:lnTo>
                <a:lnTo>
                  <a:pt x="1295400" y="101473"/>
                </a:lnTo>
                <a:lnTo>
                  <a:pt x="1295400" y="507365"/>
                </a:lnTo>
                <a:lnTo>
                  <a:pt x="1287426" y="546864"/>
                </a:lnTo>
                <a:lnTo>
                  <a:pt x="1265680" y="579118"/>
                </a:lnTo>
                <a:lnTo>
                  <a:pt x="1233426" y="600864"/>
                </a:lnTo>
                <a:lnTo>
                  <a:pt x="1193927" y="608838"/>
                </a:lnTo>
                <a:lnTo>
                  <a:pt x="101473" y="608838"/>
                </a:lnTo>
                <a:lnTo>
                  <a:pt x="61973" y="600864"/>
                </a:lnTo>
                <a:lnTo>
                  <a:pt x="29719" y="579118"/>
                </a:lnTo>
                <a:lnTo>
                  <a:pt x="7973" y="546864"/>
                </a:lnTo>
                <a:lnTo>
                  <a:pt x="0" y="507365"/>
                </a:lnTo>
                <a:lnTo>
                  <a:pt x="0" y="101473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23959" y="2296194"/>
            <a:ext cx="2168525" cy="1991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2530" marR="5080" lvl="0" indent="-654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 and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burden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4000" marR="928369" lvl="0" indent="1670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Immune  envir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48680" y="19053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1193927" y="0"/>
                </a:moveTo>
                <a:lnTo>
                  <a:pt x="101473" y="0"/>
                </a:lnTo>
                <a:lnTo>
                  <a:pt x="61973" y="7973"/>
                </a:lnTo>
                <a:lnTo>
                  <a:pt x="29719" y="29719"/>
                </a:lnTo>
                <a:lnTo>
                  <a:pt x="7973" y="61973"/>
                </a:lnTo>
                <a:lnTo>
                  <a:pt x="0" y="101473"/>
                </a:lnTo>
                <a:lnTo>
                  <a:pt x="0" y="507365"/>
                </a:lnTo>
                <a:lnTo>
                  <a:pt x="7973" y="546864"/>
                </a:lnTo>
                <a:lnTo>
                  <a:pt x="29719" y="579118"/>
                </a:lnTo>
                <a:lnTo>
                  <a:pt x="61973" y="600864"/>
                </a:lnTo>
                <a:lnTo>
                  <a:pt x="101473" y="608838"/>
                </a:lnTo>
                <a:lnTo>
                  <a:pt x="1193927" y="608838"/>
                </a:lnTo>
                <a:lnTo>
                  <a:pt x="1233426" y="600864"/>
                </a:lnTo>
                <a:lnTo>
                  <a:pt x="1265680" y="579118"/>
                </a:lnTo>
                <a:lnTo>
                  <a:pt x="1287426" y="546864"/>
                </a:lnTo>
                <a:lnTo>
                  <a:pt x="1295400" y="507365"/>
                </a:lnTo>
                <a:lnTo>
                  <a:pt x="1295400" y="101473"/>
                </a:lnTo>
                <a:lnTo>
                  <a:pt x="1287426" y="61973"/>
                </a:lnTo>
                <a:lnTo>
                  <a:pt x="1265680" y="29719"/>
                </a:lnTo>
                <a:lnTo>
                  <a:pt x="1233426" y="7973"/>
                </a:lnTo>
                <a:lnTo>
                  <a:pt x="119392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48680" y="1905382"/>
            <a:ext cx="1295400" cy="608965"/>
          </a:xfrm>
          <a:custGeom>
            <a:avLst/>
            <a:gdLst/>
            <a:ahLst/>
            <a:cxnLst/>
            <a:rect l="l" t="t" r="r" b="b"/>
            <a:pathLst>
              <a:path w="1295400" h="608964">
                <a:moveTo>
                  <a:pt x="0" y="101473"/>
                </a:moveTo>
                <a:lnTo>
                  <a:pt x="7973" y="61973"/>
                </a:lnTo>
                <a:lnTo>
                  <a:pt x="29719" y="29719"/>
                </a:lnTo>
                <a:lnTo>
                  <a:pt x="61973" y="7973"/>
                </a:lnTo>
                <a:lnTo>
                  <a:pt x="101473" y="0"/>
                </a:lnTo>
                <a:lnTo>
                  <a:pt x="1193927" y="0"/>
                </a:lnTo>
                <a:lnTo>
                  <a:pt x="1233426" y="7973"/>
                </a:lnTo>
                <a:lnTo>
                  <a:pt x="1265680" y="29719"/>
                </a:lnTo>
                <a:lnTo>
                  <a:pt x="1287426" y="61973"/>
                </a:lnTo>
                <a:lnTo>
                  <a:pt x="1295400" y="101473"/>
                </a:lnTo>
                <a:lnTo>
                  <a:pt x="1295400" y="507365"/>
                </a:lnTo>
                <a:lnTo>
                  <a:pt x="1287426" y="546864"/>
                </a:lnTo>
                <a:lnTo>
                  <a:pt x="1265680" y="579118"/>
                </a:lnTo>
                <a:lnTo>
                  <a:pt x="1233426" y="600864"/>
                </a:lnTo>
                <a:lnTo>
                  <a:pt x="1193927" y="608838"/>
                </a:lnTo>
                <a:lnTo>
                  <a:pt x="101473" y="608838"/>
                </a:lnTo>
                <a:lnTo>
                  <a:pt x="61973" y="600864"/>
                </a:lnTo>
                <a:lnTo>
                  <a:pt x="29719" y="579118"/>
                </a:lnTo>
                <a:lnTo>
                  <a:pt x="7973" y="546864"/>
                </a:lnTo>
                <a:lnTo>
                  <a:pt x="0" y="507365"/>
                </a:lnTo>
                <a:lnTo>
                  <a:pt x="0" y="101473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28671" y="1991394"/>
            <a:ext cx="934719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5415" marR="5080" lvl="0" indent="-133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 regimen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43980" y="2688717"/>
            <a:ext cx="246379" cy="380365"/>
          </a:xfrm>
          <a:custGeom>
            <a:avLst/>
            <a:gdLst/>
            <a:ahLst/>
            <a:cxnLst/>
            <a:rect l="l" t="t" r="r" b="b"/>
            <a:pathLst>
              <a:path w="246379" h="380364">
                <a:moveTo>
                  <a:pt x="246126" y="257175"/>
                </a:moveTo>
                <a:lnTo>
                  <a:pt x="0" y="257175"/>
                </a:lnTo>
                <a:lnTo>
                  <a:pt x="123063" y="380238"/>
                </a:lnTo>
                <a:lnTo>
                  <a:pt x="246126" y="257175"/>
                </a:lnTo>
                <a:close/>
              </a:path>
              <a:path w="246379" h="380364">
                <a:moveTo>
                  <a:pt x="184594" y="0"/>
                </a:moveTo>
                <a:lnTo>
                  <a:pt x="61531" y="0"/>
                </a:lnTo>
                <a:lnTo>
                  <a:pt x="61531" y="257175"/>
                </a:lnTo>
                <a:lnTo>
                  <a:pt x="184594" y="257175"/>
                </a:lnTo>
                <a:lnTo>
                  <a:pt x="184594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43980" y="2688717"/>
            <a:ext cx="246379" cy="380365"/>
          </a:xfrm>
          <a:custGeom>
            <a:avLst/>
            <a:gdLst/>
            <a:ahLst/>
            <a:cxnLst/>
            <a:rect l="l" t="t" r="r" b="b"/>
            <a:pathLst>
              <a:path w="246379" h="380364">
                <a:moveTo>
                  <a:pt x="0" y="257175"/>
                </a:moveTo>
                <a:lnTo>
                  <a:pt x="61531" y="257175"/>
                </a:lnTo>
                <a:lnTo>
                  <a:pt x="61531" y="0"/>
                </a:lnTo>
                <a:lnTo>
                  <a:pt x="184594" y="0"/>
                </a:lnTo>
                <a:lnTo>
                  <a:pt x="184594" y="257175"/>
                </a:lnTo>
                <a:lnTo>
                  <a:pt x="246126" y="257175"/>
                </a:lnTo>
                <a:lnTo>
                  <a:pt x="123063" y="380238"/>
                </a:lnTo>
                <a:lnTo>
                  <a:pt x="0" y="257175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996606" y="2961919"/>
            <a:ext cx="316230" cy="311785"/>
          </a:xfrm>
          <a:custGeom>
            <a:avLst/>
            <a:gdLst/>
            <a:ahLst/>
            <a:cxnLst/>
            <a:rect l="l" t="t" r="r" b="b"/>
            <a:pathLst>
              <a:path w="316229" h="311785">
                <a:moveTo>
                  <a:pt x="3048" y="134442"/>
                </a:moveTo>
                <a:lnTo>
                  <a:pt x="0" y="308317"/>
                </a:lnTo>
                <a:lnTo>
                  <a:pt x="173863" y="311365"/>
                </a:lnTo>
                <a:lnTo>
                  <a:pt x="131165" y="267131"/>
                </a:lnTo>
                <a:lnTo>
                  <a:pt x="222777" y="178676"/>
                </a:lnTo>
                <a:lnTo>
                  <a:pt x="45758" y="178676"/>
                </a:lnTo>
                <a:lnTo>
                  <a:pt x="3048" y="134442"/>
                </a:lnTo>
                <a:close/>
              </a:path>
              <a:path w="316229" h="311785">
                <a:moveTo>
                  <a:pt x="230809" y="0"/>
                </a:moveTo>
                <a:lnTo>
                  <a:pt x="45758" y="178676"/>
                </a:lnTo>
                <a:lnTo>
                  <a:pt x="222777" y="178676"/>
                </a:lnTo>
                <a:lnTo>
                  <a:pt x="316217" y="88455"/>
                </a:lnTo>
                <a:lnTo>
                  <a:pt x="230809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996606" y="2961919"/>
            <a:ext cx="316230" cy="311785"/>
          </a:xfrm>
          <a:custGeom>
            <a:avLst/>
            <a:gdLst/>
            <a:ahLst/>
            <a:cxnLst/>
            <a:rect l="l" t="t" r="r" b="b"/>
            <a:pathLst>
              <a:path w="316229" h="311785">
                <a:moveTo>
                  <a:pt x="3048" y="134442"/>
                </a:moveTo>
                <a:lnTo>
                  <a:pt x="45758" y="178676"/>
                </a:lnTo>
                <a:lnTo>
                  <a:pt x="230809" y="0"/>
                </a:lnTo>
                <a:lnTo>
                  <a:pt x="316217" y="88455"/>
                </a:lnTo>
                <a:lnTo>
                  <a:pt x="131165" y="267131"/>
                </a:lnTo>
                <a:lnTo>
                  <a:pt x="173863" y="311365"/>
                </a:lnTo>
                <a:lnTo>
                  <a:pt x="0" y="308317"/>
                </a:lnTo>
                <a:lnTo>
                  <a:pt x="3048" y="134442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547514" y="3408029"/>
            <a:ext cx="366395" cy="282575"/>
          </a:xfrm>
          <a:custGeom>
            <a:avLst/>
            <a:gdLst/>
            <a:ahLst/>
            <a:cxnLst/>
            <a:rect l="l" t="t" r="r" b="b"/>
            <a:pathLst>
              <a:path w="366395" h="282575">
                <a:moveTo>
                  <a:pt x="52717" y="63588"/>
                </a:moveTo>
                <a:lnTo>
                  <a:pt x="0" y="229298"/>
                </a:lnTo>
                <a:lnTo>
                  <a:pt x="165722" y="282016"/>
                </a:lnTo>
                <a:lnTo>
                  <a:pt x="137464" y="227406"/>
                </a:lnTo>
                <a:lnTo>
                  <a:pt x="348557" y="118198"/>
                </a:lnTo>
                <a:lnTo>
                  <a:pt x="80962" y="118198"/>
                </a:lnTo>
                <a:lnTo>
                  <a:pt x="52717" y="63588"/>
                </a:lnTo>
                <a:close/>
              </a:path>
              <a:path w="366395" h="282575">
                <a:moveTo>
                  <a:pt x="309435" y="0"/>
                </a:moveTo>
                <a:lnTo>
                  <a:pt x="80962" y="118198"/>
                </a:lnTo>
                <a:lnTo>
                  <a:pt x="348557" y="118198"/>
                </a:lnTo>
                <a:lnTo>
                  <a:pt x="365937" y="109207"/>
                </a:lnTo>
                <a:lnTo>
                  <a:pt x="309435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547514" y="3408029"/>
            <a:ext cx="366395" cy="282575"/>
          </a:xfrm>
          <a:custGeom>
            <a:avLst/>
            <a:gdLst/>
            <a:ahLst/>
            <a:cxnLst/>
            <a:rect l="l" t="t" r="r" b="b"/>
            <a:pathLst>
              <a:path w="366395" h="282575">
                <a:moveTo>
                  <a:pt x="52717" y="63588"/>
                </a:moveTo>
                <a:lnTo>
                  <a:pt x="80962" y="118198"/>
                </a:lnTo>
                <a:lnTo>
                  <a:pt x="309435" y="0"/>
                </a:lnTo>
                <a:lnTo>
                  <a:pt x="365937" y="109207"/>
                </a:lnTo>
                <a:lnTo>
                  <a:pt x="137464" y="227406"/>
                </a:lnTo>
                <a:lnTo>
                  <a:pt x="165722" y="282016"/>
                </a:lnTo>
                <a:lnTo>
                  <a:pt x="0" y="229298"/>
                </a:lnTo>
                <a:lnTo>
                  <a:pt x="52717" y="63588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43980" y="5116448"/>
            <a:ext cx="246379" cy="380365"/>
          </a:xfrm>
          <a:custGeom>
            <a:avLst/>
            <a:gdLst/>
            <a:ahLst/>
            <a:cxnLst/>
            <a:rect l="l" t="t" r="r" b="b"/>
            <a:pathLst>
              <a:path w="246379" h="380364">
                <a:moveTo>
                  <a:pt x="184594" y="123062"/>
                </a:moveTo>
                <a:lnTo>
                  <a:pt x="61531" y="123062"/>
                </a:lnTo>
                <a:lnTo>
                  <a:pt x="61531" y="380238"/>
                </a:lnTo>
                <a:lnTo>
                  <a:pt x="184594" y="380238"/>
                </a:lnTo>
                <a:lnTo>
                  <a:pt x="184594" y="123062"/>
                </a:lnTo>
                <a:close/>
              </a:path>
              <a:path w="246379" h="380364">
                <a:moveTo>
                  <a:pt x="123062" y="0"/>
                </a:moveTo>
                <a:lnTo>
                  <a:pt x="0" y="123062"/>
                </a:lnTo>
                <a:lnTo>
                  <a:pt x="246125" y="123062"/>
                </a:lnTo>
                <a:lnTo>
                  <a:pt x="123062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43980" y="5116448"/>
            <a:ext cx="246379" cy="380365"/>
          </a:xfrm>
          <a:custGeom>
            <a:avLst/>
            <a:gdLst/>
            <a:ahLst/>
            <a:cxnLst/>
            <a:rect l="l" t="t" r="r" b="b"/>
            <a:pathLst>
              <a:path w="246379" h="380364">
                <a:moveTo>
                  <a:pt x="246125" y="123062"/>
                </a:moveTo>
                <a:lnTo>
                  <a:pt x="184594" y="123062"/>
                </a:lnTo>
                <a:lnTo>
                  <a:pt x="184594" y="380238"/>
                </a:lnTo>
                <a:lnTo>
                  <a:pt x="61531" y="380238"/>
                </a:lnTo>
                <a:lnTo>
                  <a:pt x="61531" y="123062"/>
                </a:lnTo>
                <a:lnTo>
                  <a:pt x="0" y="123062"/>
                </a:lnTo>
                <a:lnTo>
                  <a:pt x="123062" y="0"/>
                </a:lnTo>
                <a:lnTo>
                  <a:pt x="246125" y="123062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776591" y="4050410"/>
            <a:ext cx="380365" cy="246379"/>
          </a:xfrm>
          <a:custGeom>
            <a:avLst/>
            <a:gdLst/>
            <a:ahLst/>
            <a:cxnLst/>
            <a:rect l="l" t="t" r="r" b="b"/>
            <a:pathLst>
              <a:path w="380365" h="246379">
                <a:moveTo>
                  <a:pt x="123063" y="0"/>
                </a:moveTo>
                <a:lnTo>
                  <a:pt x="0" y="123063"/>
                </a:lnTo>
                <a:lnTo>
                  <a:pt x="123063" y="246126"/>
                </a:lnTo>
                <a:lnTo>
                  <a:pt x="123063" y="184594"/>
                </a:lnTo>
                <a:lnTo>
                  <a:pt x="380238" y="184594"/>
                </a:lnTo>
                <a:lnTo>
                  <a:pt x="380238" y="61531"/>
                </a:lnTo>
                <a:lnTo>
                  <a:pt x="123063" y="61531"/>
                </a:lnTo>
                <a:lnTo>
                  <a:pt x="123063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776591" y="4050410"/>
            <a:ext cx="380365" cy="246379"/>
          </a:xfrm>
          <a:custGeom>
            <a:avLst/>
            <a:gdLst/>
            <a:ahLst/>
            <a:cxnLst/>
            <a:rect l="l" t="t" r="r" b="b"/>
            <a:pathLst>
              <a:path w="380365" h="246379">
                <a:moveTo>
                  <a:pt x="123063" y="0"/>
                </a:moveTo>
                <a:lnTo>
                  <a:pt x="123063" y="61531"/>
                </a:lnTo>
                <a:lnTo>
                  <a:pt x="380238" y="61531"/>
                </a:lnTo>
                <a:lnTo>
                  <a:pt x="380238" y="184594"/>
                </a:lnTo>
                <a:lnTo>
                  <a:pt x="123063" y="184594"/>
                </a:lnTo>
                <a:lnTo>
                  <a:pt x="123063" y="246126"/>
                </a:lnTo>
                <a:lnTo>
                  <a:pt x="0" y="123063"/>
                </a:lnTo>
                <a:lnTo>
                  <a:pt x="123063" y="0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84876" y="5077913"/>
            <a:ext cx="304800" cy="335915"/>
          </a:xfrm>
          <a:custGeom>
            <a:avLst/>
            <a:gdLst/>
            <a:ahLst/>
            <a:cxnLst/>
            <a:rect l="l" t="t" r="r" b="b"/>
            <a:pathLst>
              <a:path w="304800" h="335914">
                <a:moveTo>
                  <a:pt x="205399" y="134442"/>
                </a:moveTo>
                <a:lnTo>
                  <a:pt x="48044" y="134442"/>
                </a:lnTo>
                <a:lnTo>
                  <a:pt x="208559" y="335457"/>
                </a:lnTo>
                <a:lnTo>
                  <a:pt x="304647" y="258724"/>
                </a:lnTo>
                <a:lnTo>
                  <a:pt x="205399" y="134442"/>
                </a:lnTo>
                <a:close/>
              </a:path>
              <a:path w="304800" h="335914">
                <a:moveTo>
                  <a:pt x="19354" y="0"/>
                </a:moveTo>
                <a:lnTo>
                  <a:pt x="0" y="172808"/>
                </a:lnTo>
                <a:lnTo>
                  <a:pt x="48044" y="134442"/>
                </a:lnTo>
                <a:lnTo>
                  <a:pt x="205399" y="134442"/>
                </a:lnTo>
                <a:lnTo>
                  <a:pt x="144132" y="57721"/>
                </a:lnTo>
                <a:lnTo>
                  <a:pt x="192176" y="19354"/>
                </a:lnTo>
                <a:lnTo>
                  <a:pt x="19354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84876" y="5077913"/>
            <a:ext cx="304800" cy="335915"/>
          </a:xfrm>
          <a:custGeom>
            <a:avLst/>
            <a:gdLst/>
            <a:ahLst/>
            <a:cxnLst/>
            <a:rect l="l" t="t" r="r" b="b"/>
            <a:pathLst>
              <a:path w="304800" h="335914">
                <a:moveTo>
                  <a:pt x="192176" y="19354"/>
                </a:moveTo>
                <a:lnTo>
                  <a:pt x="144132" y="57721"/>
                </a:lnTo>
                <a:lnTo>
                  <a:pt x="304647" y="258724"/>
                </a:lnTo>
                <a:lnTo>
                  <a:pt x="208559" y="335457"/>
                </a:lnTo>
                <a:lnTo>
                  <a:pt x="48044" y="134442"/>
                </a:lnTo>
                <a:lnTo>
                  <a:pt x="0" y="172808"/>
                </a:lnTo>
                <a:lnTo>
                  <a:pt x="19354" y="0"/>
                </a:lnTo>
                <a:lnTo>
                  <a:pt x="192176" y="19354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557749" y="4636106"/>
            <a:ext cx="366395" cy="281940"/>
          </a:xfrm>
          <a:custGeom>
            <a:avLst/>
            <a:gdLst/>
            <a:ahLst/>
            <a:cxnLst/>
            <a:rect l="l" t="t" r="r" b="b"/>
            <a:pathLst>
              <a:path w="366395" h="281939">
                <a:moveTo>
                  <a:pt x="350091" y="164020"/>
                </a:moveTo>
                <a:lnTo>
                  <a:pt x="81229" y="164020"/>
                </a:lnTo>
                <a:lnTo>
                  <a:pt x="309981" y="281673"/>
                </a:lnTo>
                <a:lnTo>
                  <a:pt x="366217" y="172313"/>
                </a:lnTo>
                <a:lnTo>
                  <a:pt x="350091" y="164020"/>
                </a:lnTo>
                <a:close/>
              </a:path>
              <a:path w="366395" h="281939">
                <a:moveTo>
                  <a:pt x="165582" y="0"/>
                </a:moveTo>
                <a:lnTo>
                  <a:pt x="0" y="53111"/>
                </a:lnTo>
                <a:lnTo>
                  <a:pt x="53111" y="218706"/>
                </a:lnTo>
                <a:lnTo>
                  <a:pt x="81229" y="164020"/>
                </a:lnTo>
                <a:lnTo>
                  <a:pt x="350091" y="164020"/>
                </a:lnTo>
                <a:lnTo>
                  <a:pt x="137464" y="54673"/>
                </a:lnTo>
                <a:lnTo>
                  <a:pt x="165582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57749" y="4636106"/>
            <a:ext cx="366395" cy="281940"/>
          </a:xfrm>
          <a:custGeom>
            <a:avLst/>
            <a:gdLst/>
            <a:ahLst/>
            <a:cxnLst/>
            <a:rect l="l" t="t" r="r" b="b"/>
            <a:pathLst>
              <a:path w="366395" h="281939">
                <a:moveTo>
                  <a:pt x="165582" y="0"/>
                </a:moveTo>
                <a:lnTo>
                  <a:pt x="137464" y="54673"/>
                </a:lnTo>
                <a:lnTo>
                  <a:pt x="366217" y="172313"/>
                </a:lnTo>
                <a:lnTo>
                  <a:pt x="309981" y="281673"/>
                </a:lnTo>
                <a:lnTo>
                  <a:pt x="81229" y="164020"/>
                </a:lnTo>
                <a:lnTo>
                  <a:pt x="53111" y="218706"/>
                </a:lnTo>
                <a:lnTo>
                  <a:pt x="0" y="53111"/>
                </a:lnTo>
                <a:lnTo>
                  <a:pt x="165582" y="0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882220" y="2963125"/>
            <a:ext cx="316230" cy="311785"/>
          </a:xfrm>
          <a:custGeom>
            <a:avLst/>
            <a:gdLst/>
            <a:ahLst/>
            <a:cxnLst/>
            <a:rect l="l" t="t" r="r" b="b"/>
            <a:pathLst>
              <a:path w="316229" h="311785">
                <a:moveTo>
                  <a:pt x="85407" y="0"/>
                </a:moveTo>
                <a:lnTo>
                  <a:pt x="0" y="88455"/>
                </a:lnTo>
                <a:lnTo>
                  <a:pt x="185051" y="267131"/>
                </a:lnTo>
                <a:lnTo>
                  <a:pt x="142354" y="311365"/>
                </a:lnTo>
                <a:lnTo>
                  <a:pt x="316217" y="308317"/>
                </a:lnTo>
                <a:lnTo>
                  <a:pt x="313944" y="178676"/>
                </a:lnTo>
                <a:lnTo>
                  <a:pt x="270459" y="178676"/>
                </a:lnTo>
                <a:lnTo>
                  <a:pt x="85407" y="0"/>
                </a:lnTo>
                <a:close/>
              </a:path>
              <a:path w="316229" h="311785">
                <a:moveTo>
                  <a:pt x="313169" y="134442"/>
                </a:moveTo>
                <a:lnTo>
                  <a:pt x="270459" y="178676"/>
                </a:lnTo>
                <a:lnTo>
                  <a:pt x="313944" y="178676"/>
                </a:lnTo>
                <a:lnTo>
                  <a:pt x="313169" y="134442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82220" y="2963125"/>
            <a:ext cx="316230" cy="311785"/>
          </a:xfrm>
          <a:custGeom>
            <a:avLst/>
            <a:gdLst/>
            <a:ahLst/>
            <a:cxnLst/>
            <a:rect l="l" t="t" r="r" b="b"/>
            <a:pathLst>
              <a:path w="316229" h="311785">
                <a:moveTo>
                  <a:pt x="313169" y="134442"/>
                </a:moveTo>
                <a:lnTo>
                  <a:pt x="270459" y="178676"/>
                </a:lnTo>
                <a:lnTo>
                  <a:pt x="85407" y="0"/>
                </a:lnTo>
                <a:lnTo>
                  <a:pt x="0" y="88455"/>
                </a:lnTo>
                <a:lnTo>
                  <a:pt x="185051" y="267131"/>
                </a:lnTo>
                <a:lnTo>
                  <a:pt x="142354" y="311365"/>
                </a:lnTo>
                <a:lnTo>
                  <a:pt x="316217" y="308317"/>
                </a:lnTo>
                <a:lnTo>
                  <a:pt x="313169" y="134442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281590" y="3409234"/>
            <a:ext cx="366395" cy="282575"/>
          </a:xfrm>
          <a:custGeom>
            <a:avLst/>
            <a:gdLst/>
            <a:ahLst/>
            <a:cxnLst/>
            <a:rect l="l" t="t" r="r" b="b"/>
            <a:pathLst>
              <a:path w="366395" h="282575">
                <a:moveTo>
                  <a:pt x="56502" y="0"/>
                </a:moveTo>
                <a:lnTo>
                  <a:pt x="0" y="109207"/>
                </a:lnTo>
                <a:lnTo>
                  <a:pt x="228473" y="227406"/>
                </a:lnTo>
                <a:lnTo>
                  <a:pt x="200215" y="282016"/>
                </a:lnTo>
                <a:lnTo>
                  <a:pt x="365937" y="229298"/>
                </a:lnTo>
                <a:lnTo>
                  <a:pt x="330593" y="118198"/>
                </a:lnTo>
                <a:lnTo>
                  <a:pt x="284975" y="118198"/>
                </a:lnTo>
                <a:lnTo>
                  <a:pt x="56502" y="0"/>
                </a:lnTo>
                <a:close/>
              </a:path>
              <a:path w="366395" h="282575">
                <a:moveTo>
                  <a:pt x="313220" y="63588"/>
                </a:moveTo>
                <a:lnTo>
                  <a:pt x="284975" y="118198"/>
                </a:lnTo>
                <a:lnTo>
                  <a:pt x="330593" y="118198"/>
                </a:lnTo>
                <a:lnTo>
                  <a:pt x="313220" y="63588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81590" y="3409234"/>
            <a:ext cx="366395" cy="282575"/>
          </a:xfrm>
          <a:custGeom>
            <a:avLst/>
            <a:gdLst/>
            <a:ahLst/>
            <a:cxnLst/>
            <a:rect l="l" t="t" r="r" b="b"/>
            <a:pathLst>
              <a:path w="366395" h="282575">
                <a:moveTo>
                  <a:pt x="313220" y="63588"/>
                </a:moveTo>
                <a:lnTo>
                  <a:pt x="284975" y="118198"/>
                </a:lnTo>
                <a:lnTo>
                  <a:pt x="56502" y="0"/>
                </a:lnTo>
                <a:lnTo>
                  <a:pt x="0" y="109207"/>
                </a:lnTo>
                <a:lnTo>
                  <a:pt x="228473" y="227406"/>
                </a:lnTo>
                <a:lnTo>
                  <a:pt x="200215" y="282016"/>
                </a:lnTo>
                <a:lnTo>
                  <a:pt x="365937" y="229298"/>
                </a:lnTo>
                <a:lnTo>
                  <a:pt x="313220" y="63588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038980" y="4051934"/>
            <a:ext cx="380365" cy="246379"/>
          </a:xfrm>
          <a:custGeom>
            <a:avLst/>
            <a:gdLst/>
            <a:ahLst/>
            <a:cxnLst/>
            <a:rect l="l" t="t" r="r" b="b"/>
            <a:pathLst>
              <a:path w="380364" h="246379">
                <a:moveTo>
                  <a:pt x="257175" y="0"/>
                </a:moveTo>
                <a:lnTo>
                  <a:pt x="257175" y="61531"/>
                </a:lnTo>
                <a:lnTo>
                  <a:pt x="0" y="61531"/>
                </a:lnTo>
                <a:lnTo>
                  <a:pt x="0" y="184594"/>
                </a:lnTo>
                <a:lnTo>
                  <a:pt x="257175" y="184594"/>
                </a:lnTo>
                <a:lnTo>
                  <a:pt x="257175" y="246126"/>
                </a:lnTo>
                <a:lnTo>
                  <a:pt x="380238" y="123063"/>
                </a:lnTo>
                <a:lnTo>
                  <a:pt x="257175" y="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38980" y="4051934"/>
            <a:ext cx="380365" cy="246379"/>
          </a:xfrm>
          <a:custGeom>
            <a:avLst/>
            <a:gdLst/>
            <a:ahLst/>
            <a:cxnLst/>
            <a:rect l="l" t="t" r="r" b="b"/>
            <a:pathLst>
              <a:path w="380364" h="246379">
                <a:moveTo>
                  <a:pt x="257175" y="0"/>
                </a:moveTo>
                <a:lnTo>
                  <a:pt x="257175" y="61531"/>
                </a:lnTo>
                <a:lnTo>
                  <a:pt x="0" y="61531"/>
                </a:lnTo>
                <a:lnTo>
                  <a:pt x="0" y="184594"/>
                </a:lnTo>
                <a:lnTo>
                  <a:pt x="257175" y="184594"/>
                </a:lnTo>
                <a:lnTo>
                  <a:pt x="257175" y="246126"/>
                </a:lnTo>
                <a:lnTo>
                  <a:pt x="380238" y="123063"/>
                </a:lnTo>
                <a:lnTo>
                  <a:pt x="257175" y="0"/>
                </a:lnTo>
                <a:close/>
              </a:path>
            </a:pathLst>
          </a:custGeom>
          <a:ln w="12954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02475" y="5077913"/>
            <a:ext cx="304800" cy="335915"/>
          </a:xfrm>
          <a:custGeom>
            <a:avLst/>
            <a:gdLst/>
            <a:ahLst/>
            <a:cxnLst/>
            <a:rect l="l" t="t" r="r" b="b"/>
            <a:pathLst>
              <a:path w="304800" h="335914">
                <a:moveTo>
                  <a:pt x="285292" y="0"/>
                </a:moveTo>
                <a:lnTo>
                  <a:pt x="112471" y="19354"/>
                </a:lnTo>
                <a:lnTo>
                  <a:pt x="160515" y="57721"/>
                </a:lnTo>
                <a:lnTo>
                  <a:pt x="0" y="258724"/>
                </a:lnTo>
                <a:lnTo>
                  <a:pt x="96088" y="335457"/>
                </a:lnTo>
                <a:lnTo>
                  <a:pt x="256603" y="134442"/>
                </a:lnTo>
                <a:lnTo>
                  <a:pt x="300350" y="134442"/>
                </a:lnTo>
                <a:lnTo>
                  <a:pt x="285292" y="0"/>
                </a:lnTo>
                <a:close/>
              </a:path>
              <a:path w="304800" h="335914">
                <a:moveTo>
                  <a:pt x="300350" y="134442"/>
                </a:moveTo>
                <a:lnTo>
                  <a:pt x="256603" y="134442"/>
                </a:lnTo>
                <a:lnTo>
                  <a:pt x="304647" y="172808"/>
                </a:lnTo>
                <a:lnTo>
                  <a:pt x="300350" y="134442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02475" y="5077913"/>
            <a:ext cx="304800" cy="335915"/>
          </a:xfrm>
          <a:custGeom>
            <a:avLst/>
            <a:gdLst/>
            <a:ahLst/>
            <a:cxnLst/>
            <a:rect l="l" t="t" r="r" b="b"/>
            <a:pathLst>
              <a:path w="304800" h="335914">
                <a:moveTo>
                  <a:pt x="112471" y="19354"/>
                </a:moveTo>
                <a:lnTo>
                  <a:pt x="160515" y="57721"/>
                </a:lnTo>
                <a:lnTo>
                  <a:pt x="0" y="258724"/>
                </a:lnTo>
                <a:lnTo>
                  <a:pt x="96088" y="335457"/>
                </a:lnTo>
                <a:lnTo>
                  <a:pt x="256603" y="134442"/>
                </a:lnTo>
                <a:lnTo>
                  <a:pt x="304647" y="172808"/>
                </a:lnTo>
                <a:lnTo>
                  <a:pt x="285292" y="0"/>
                </a:lnTo>
                <a:lnTo>
                  <a:pt x="112471" y="19354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271079" y="4637313"/>
            <a:ext cx="366395" cy="281940"/>
          </a:xfrm>
          <a:custGeom>
            <a:avLst/>
            <a:gdLst/>
            <a:ahLst/>
            <a:cxnLst/>
            <a:rect l="l" t="t" r="r" b="b"/>
            <a:pathLst>
              <a:path w="366395" h="281939">
                <a:moveTo>
                  <a:pt x="200634" y="0"/>
                </a:moveTo>
                <a:lnTo>
                  <a:pt x="228752" y="54673"/>
                </a:lnTo>
                <a:lnTo>
                  <a:pt x="0" y="172313"/>
                </a:lnTo>
                <a:lnTo>
                  <a:pt x="56235" y="281673"/>
                </a:lnTo>
                <a:lnTo>
                  <a:pt x="284988" y="164020"/>
                </a:lnTo>
                <a:lnTo>
                  <a:pt x="330645" y="164020"/>
                </a:lnTo>
                <a:lnTo>
                  <a:pt x="366217" y="53111"/>
                </a:lnTo>
                <a:lnTo>
                  <a:pt x="200634" y="0"/>
                </a:lnTo>
                <a:close/>
              </a:path>
              <a:path w="366395" h="281939">
                <a:moveTo>
                  <a:pt x="330645" y="164020"/>
                </a:moveTo>
                <a:lnTo>
                  <a:pt x="284988" y="164020"/>
                </a:lnTo>
                <a:lnTo>
                  <a:pt x="313105" y="218706"/>
                </a:lnTo>
                <a:lnTo>
                  <a:pt x="330645" y="164020"/>
                </a:lnTo>
                <a:close/>
              </a:path>
            </a:pathLst>
          </a:custGeom>
          <a:solidFill>
            <a:srgbClr val="424F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271079" y="4637313"/>
            <a:ext cx="366395" cy="281940"/>
          </a:xfrm>
          <a:custGeom>
            <a:avLst/>
            <a:gdLst/>
            <a:ahLst/>
            <a:cxnLst/>
            <a:rect l="l" t="t" r="r" b="b"/>
            <a:pathLst>
              <a:path w="366395" h="281939">
                <a:moveTo>
                  <a:pt x="200634" y="0"/>
                </a:moveTo>
                <a:lnTo>
                  <a:pt x="228752" y="54673"/>
                </a:lnTo>
                <a:lnTo>
                  <a:pt x="0" y="172313"/>
                </a:lnTo>
                <a:lnTo>
                  <a:pt x="56235" y="281673"/>
                </a:lnTo>
                <a:lnTo>
                  <a:pt x="284988" y="164020"/>
                </a:lnTo>
                <a:lnTo>
                  <a:pt x="313105" y="218706"/>
                </a:lnTo>
                <a:lnTo>
                  <a:pt x="366217" y="53111"/>
                </a:lnTo>
                <a:lnTo>
                  <a:pt x="200634" y="0"/>
                </a:lnTo>
                <a:close/>
              </a:path>
            </a:pathLst>
          </a:custGeom>
          <a:ln w="12700">
            <a:solidFill>
              <a:srgbClr val="2D38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E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070" y="6330942"/>
            <a:ext cx="2643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Pers. Comm., Platzbecker, MD</a:t>
            </a:r>
          </a:p>
        </p:txBody>
      </p:sp>
    </p:spTree>
    <p:extLst>
      <p:ext uri="{BB962C8B-B14F-4D97-AF65-F5344CB8AC3E}">
        <p14:creationId xmlns:p14="http://schemas.microsoft.com/office/powerpoint/2010/main" val="236732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152" y="221120"/>
            <a:ext cx="10972800" cy="128122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Adverse Events of Special Interest</a:t>
            </a:r>
            <a:br>
              <a:rPr lang="en-US" dirty="0"/>
            </a:br>
            <a:r>
              <a:rPr lang="en-US" dirty="0"/>
              <a:t>CRS and Neurological Events after CAR-T Cells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26" y="1402800"/>
            <a:ext cx="6546949" cy="5062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5080" y="6464984"/>
            <a:ext cx="5833165" cy="297468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Brudno JN, Kochenderfer JN. Blood. 2016;127(26):3321-3330.</a:t>
            </a:r>
          </a:p>
        </p:txBody>
      </p:sp>
    </p:spTree>
    <p:extLst>
      <p:ext uri="{BB962C8B-B14F-4D97-AF65-F5344CB8AC3E}">
        <p14:creationId xmlns:p14="http://schemas.microsoft.com/office/powerpoint/2010/main" val="16938431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70415"/>
            <a:ext cx="10972800" cy="71353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Toxicity: CAR T cells</a:t>
            </a:r>
            <a:endParaRPr lang="en-GB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09579"/>
            <a:ext cx="10972800" cy="494790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No significant acute infusional toxicity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Tumor lysis syndrome </a:t>
            </a:r>
          </a:p>
          <a:p>
            <a:r>
              <a:rPr lang="en-US" sz="3200" dirty="0"/>
              <a:t>Cytokine Release Syndrome (CRS)</a:t>
            </a:r>
          </a:p>
          <a:p>
            <a:r>
              <a:rPr lang="en-US" sz="3200" dirty="0"/>
              <a:t>Neurologic toxicity</a:t>
            </a:r>
          </a:p>
          <a:p>
            <a:r>
              <a:rPr lang="en-US" sz="3200" dirty="0"/>
              <a:t>B cell aplasia and hypogammaglobulinemia in responding patients (toxicity or efficacy?)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667" dirty="0"/>
              <a:t>Supported with intravenous immunoglobulin (IVIG)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2667" dirty="0"/>
              <a:t>No excessive or frequent infections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6913210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9881"/>
            <a:ext cx="10972800" cy="713539"/>
          </a:xfrm>
        </p:spPr>
        <p:txBody>
          <a:bodyPr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Cytokine Release Syndrome after CAR T Cell Therapy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985821"/>
            <a:ext cx="10972800" cy="49479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Correlates with CAR T activation and expansion resulting in immune activation.</a:t>
            </a:r>
          </a:p>
          <a:p>
            <a:r>
              <a:rPr lang="en-US" dirty="0"/>
              <a:t>Clinical syndrome:</a:t>
            </a:r>
          </a:p>
          <a:p>
            <a:pPr lvl="1"/>
            <a:r>
              <a:rPr lang="en-US" dirty="0"/>
              <a:t>Onset 1-14 days after infusion, duration 1-10 days</a:t>
            </a:r>
          </a:p>
          <a:p>
            <a:pPr lvl="1"/>
            <a:r>
              <a:rPr lang="en-US" dirty="0"/>
              <a:t>Fevers in all patients (up to 105</a:t>
            </a:r>
            <a:r>
              <a:rPr lang="en-US" baseline="30000" dirty="0"/>
              <a:t>o</a:t>
            </a:r>
            <a:r>
              <a:rPr lang="en-US" dirty="0"/>
              <a:t>F/ 41</a:t>
            </a:r>
            <a:r>
              <a:rPr lang="en-US" baseline="30000" dirty="0"/>
              <a:t>o</a:t>
            </a:r>
            <a:r>
              <a:rPr lang="en-US" dirty="0"/>
              <a:t>C)</a:t>
            </a:r>
          </a:p>
          <a:p>
            <a:pPr lvl="1"/>
            <a:r>
              <a:rPr lang="en-US" dirty="0" err="1"/>
              <a:t>Myalgias</a:t>
            </a:r>
            <a:r>
              <a:rPr lang="en-US" dirty="0"/>
              <a:t>, </a:t>
            </a:r>
            <a:r>
              <a:rPr lang="en-US" dirty="0" err="1"/>
              <a:t>arthralgias</a:t>
            </a:r>
            <a:r>
              <a:rPr lang="en-US" dirty="0"/>
              <a:t>, anorexia, nausea, diarrhea</a:t>
            </a:r>
          </a:p>
          <a:p>
            <a:pPr lvl="1"/>
            <a:r>
              <a:rPr lang="en-US" dirty="0"/>
              <a:t>Capillary leak, hypotension, hypoxia</a:t>
            </a:r>
          </a:p>
          <a:p>
            <a:pPr lvl="1"/>
            <a:r>
              <a:rPr lang="en-US" dirty="0"/>
              <a:t>May be self-limited or require anti-cytokine intervention</a:t>
            </a:r>
          </a:p>
          <a:p>
            <a:pPr lvl="1"/>
            <a:r>
              <a:rPr lang="en-US" dirty="0"/>
              <a:t>CRS-related mortality low but possible</a:t>
            </a:r>
          </a:p>
          <a:p>
            <a:r>
              <a:rPr lang="en-US" dirty="0"/>
              <a:t>Biochemical changes</a:t>
            </a:r>
          </a:p>
          <a:p>
            <a:pPr lvl="1"/>
            <a:r>
              <a:rPr lang="en-US" dirty="0"/>
              <a:t>Marked increase in IL6</a:t>
            </a:r>
          </a:p>
          <a:p>
            <a:pPr lvl="1"/>
            <a:r>
              <a:rPr lang="en-US" dirty="0"/>
              <a:t>Dramatic elevations in ferritin (MAS/HLH), CRP</a:t>
            </a:r>
          </a:p>
        </p:txBody>
      </p:sp>
    </p:spTree>
    <p:extLst>
      <p:ext uri="{BB962C8B-B14F-4D97-AF65-F5344CB8AC3E}">
        <p14:creationId xmlns:p14="http://schemas.microsoft.com/office/powerpoint/2010/main" val="3906011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9017" y="932849"/>
            <a:ext cx="4760183" cy="4353526"/>
            <a:chOff x="0" y="3168630"/>
            <a:chExt cx="3556000" cy="3668086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25063"/>
            <a:stretch>
              <a:fillRect/>
            </a:stretch>
          </p:blipFill>
          <p:spPr bwMode="auto">
            <a:xfrm>
              <a:off x="0" y="3168630"/>
              <a:ext cx="3556000" cy="3668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1080943" y="3362555"/>
              <a:ext cx="1582125" cy="285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Pt #1:      IL-6 3 Log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01586" y="702016"/>
            <a:ext cx="322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April 2012</a:t>
            </a:r>
          </a:p>
        </p:txBody>
      </p:sp>
      <p:pic>
        <p:nvPicPr>
          <p:cNvPr id="17" name="Picture 16" descr="Imag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6573" y="647761"/>
            <a:ext cx="5122127" cy="58190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5260" y="18101"/>
            <a:ext cx="9907528" cy="62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Clinical Responses to CTL019 Infusion in Two Children with Relapsed, Chemotherapy-Refractory Acute Lymphoblastic Leukemia (ALL).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9613" y="6349124"/>
            <a:ext cx="2566349" cy="432045"/>
          </a:xfrm>
          <a:prstGeom prst="rect">
            <a:avLst/>
          </a:prstGeom>
          <a:noFill/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58586" y="6400934"/>
            <a:ext cx="438104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Grupp SA et al. N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Engl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J Med 2013;368:1509-1518</a:t>
            </a:r>
          </a:p>
        </p:txBody>
      </p:sp>
      <p:sp>
        <p:nvSpPr>
          <p:cNvPr id="7" name="Up Arrow 6"/>
          <p:cNvSpPr/>
          <p:nvPr/>
        </p:nvSpPr>
        <p:spPr>
          <a:xfrm>
            <a:off x="3701755" y="1157328"/>
            <a:ext cx="214180" cy="3905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18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0559" y="1226311"/>
            <a:ext cx="8675624" cy="5519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76876" y="6575213"/>
            <a:ext cx="224451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Lee, Grupp. </a:t>
            </a:r>
            <a:r>
              <a:rPr kumimoji="0" sz="1600" b="0" i="1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Blood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600" b="0" i="0" u="none" strike="noStrike" kern="1200" cap="none" spc="-4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999067"/>
          </a:xfrm>
          <a:custGeom>
            <a:avLst/>
            <a:gdLst/>
            <a:ahLst/>
            <a:cxnLst/>
            <a:rect l="l" t="t" r="r" b="b"/>
            <a:pathLst>
              <a:path w="9144000" h="749300">
                <a:moveTo>
                  <a:pt x="0" y="749046"/>
                </a:moveTo>
                <a:lnTo>
                  <a:pt x="9144000" y="749046"/>
                </a:lnTo>
                <a:lnTo>
                  <a:pt x="9144000" y="0"/>
                </a:lnTo>
                <a:lnTo>
                  <a:pt x="0" y="0"/>
                </a:lnTo>
                <a:lnTo>
                  <a:pt x="0" y="749046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993" y="276012"/>
            <a:ext cx="115959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800" dirty="0">
                <a:solidFill>
                  <a:srgbClr val="000000"/>
                </a:solidFill>
              </a:rPr>
              <a:t>Rapid reduction in cytokine </a:t>
            </a:r>
            <a:r>
              <a:rPr sz="2800" spc="-7" dirty="0">
                <a:solidFill>
                  <a:srgbClr val="000000"/>
                </a:solidFill>
              </a:rPr>
              <a:t>levels </a:t>
            </a:r>
            <a:r>
              <a:rPr sz="2800" dirty="0">
                <a:solidFill>
                  <a:srgbClr val="000000"/>
                </a:solidFill>
              </a:rPr>
              <a:t>after </a:t>
            </a:r>
            <a:r>
              <a:rPr sz="2800" spc="-7" dirty="0">
                <a:solidFill>
                  <a:srgbClr val="000000"/>
                </a:solidFill>
              </a:rPr>
              <a:t>a </a:t>
            </a:r>
            <a:r>
              <a:rPr sz="2800" dirty="0">
                <a:solidFill>
                  <a:srgbClr val="000000"/>
                </a:solidFill>
              </a:rPr>
              <a:t>single dose of</a:t>
            </a:r>
            <a:r>
              <a:rPr sz="2800" spc="-8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Tocilizumab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824971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60" y="128474"/>
            <a:ext cx="11194774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ASTCT CRS Consensus Grading, </a:t>
            </a:r>
            <a:r>
              <a:rPr lang="en-US" altLang="en-US" sz="2200" dirty="0">
                <a:latin typeface="Arial" panose="020B0604020202020204" pitchFamily="34" charset="0"/>
              </a:rPr>
              <a:t>Lee et al, BBMT 2019</a:t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40228" y="1454037"/>
          <a:ext cx="10515600" cy="411480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CRS Parameter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Grade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Grade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Grade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Grade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Fever</a:t>
                      </a:r>
                      <a:r>
                        <a:rPr lang="en-US" b="1" baseline="30000">
                          <a:hlinkClick r:id="rId2"/>
                        </a:rPr>
                        <a:t>†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Temperature ≥38°C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Temperature ≥38°C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Temperature ≥38°C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Temperature ≥38°C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With either: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Hypotension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Not requiring vasopressors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Requiring one vasopressor with or without vasopressin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Requiring multiple vasopressors (excluding vasopressin)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And/or</a:t>
                      </a:r>
                      <a:r>
                        <a:rPr lang="en-US" b="1" baseline="30000">
                          <a:hlinkClick r:id="rId3"/>
                        </a:rPr>
                        <a:t>‡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Hypoxia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Requiring low-flow nasal cannula</a:t>
                      </a:r>
                      <a:r>
                        <a:rPr lang="en-US" baseline="30000" dirty="0">
                          <a:hlinkClick r:id="rId4"/>
                        </a:rPr>
                        <a:t>^</a:t>
                      </a:r>
                      <a:r>
                        <a:rPr lang="en-US" dirty="0"/>
                        <a:t> or blow-by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Requiring high-flow nasal cannula</a:t>
                      </a:r>
                      <a:r>
                        <a:rPr lang="en-US" baseline="30000">
                          <a:hlinkClick r:id="rId4"/>
                        </a:rPr>
                        <a:t>^</a:t>
                      </a:r>
                      <a:r>
                        <a:rPr lang="en-US"/>
                        <a:t>, facemask, non-rebreather mask, or Venturi mask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Requiring positive pressure (</a:t>
                      </a:r>
                      <a:r>
                        <a:rPr lang="en-US" dirty="0" err="1"/>
                        <a:t>eg</a:t>
                      </a:r>
                      <a:r>
                        <a:rPr lang="en-US" dirty="0"/>
                        <a:t>: CPAP, </a:t>
                      </a:r>
                      <a:r>
                        <a:rPr lang="en-US" dirty="0" err="1"/>
                        <a:t>BiPAP</a:t>
                      </a:r>
                      <a:r>
                        <a:rPr lang="en-US" dirty="0"/>
                        <a:t>, intubation and mechanical ventilation)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2826" y="5951906"/>
            <a:ext cx="508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Low-flow nasal cannula is defined as oxygen delivered at ≤ 6 liters/minute.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flow also includes blow-by oxygen delivery, sometimes used in pediatrics.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High-flow nasal cannula is defined as oxygen delivered at &gt; 6 liters/minute.</a:t>
            </a:r>
          </a:p>
        </p:txBody>
      </p:sp>
    </p:spTree>
    <p:extLst>
      <p:ext uri="{BB962C8B-B14F-4D97-AF65-F5344CB8AC3E}">
        <p14:creationId xmlns:p14="http://schemas.microsoft.com/office/powerpoint/2010/main" val="2683696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67173"/>
          </a:xfrm>
          <a:custGeom>
            <a:avLst/>
            <a:gdLst/>
            <a:ahLst/>
            <a:cxnLst/>
            <a:rect l="l" t="t" r="r" b="b"/>
            <a:pathLst>
              <a:path w="9144000" h="500380">
                <a:moveTo>
                  <a:pt x="0" y="499872"/>
                </a:moveTo>
                <a:lnTo>
                  <a:pt x="9144000" y="499872"/>
                </a:lnTo>
                <a:lnTo>
                  <a:pt x="9144000" y="0"/>
                </a:lnTo>
                <a:lnTo>
                  <a:pt x="0" y="0"/>
                </a:lnTo>
                <a:lnTo>
                  <a:pt x="0" y="499872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2927" y="77554"/>
            <a:ext cx="648800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spc="-7" dirty="0">
                <a:solidFill>
                  <a:srgbClr val="000000"/>
                </a:solidFill>
              </a:rPr>
              <a:t>Grading </a:t>
            </a:r>
            <a:r>
              <a:rPr sz="3200" dirty="0">
                <a:solidFill>
                  <a:srgbClr val="000000"/>
                </a:solidFill>
              </a:rPr>
              <a:t>and </a:t>
            </a:r>
            <a:r>
              <a:rPr sz="3200" spc="-7" dirty="0">
                <a:solidFill>
                  <a:srgbClr val="000000"/>
                </a:solidFill>
              </a:rPr>
              <a:t>Management </a:t>
            </a:r>
            <a:r>
              <a:rPr sz="3200" dirty="0">
                <a:solidFill>
                  <a:srgbClr val="000000"/>
                </a:solidFill>
              </a:rPr>
              <a:t>of</a:t>
            </a:r>
            <a:r>
              <a:rPr sz="3200" spc="-53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CRS</a:t>
            </a:r>
            <a:endParaRPr sz="32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7551" y="925744"/>
          <a:ext cx="11979976" cy="5587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5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2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7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5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032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Grading</a:t>
                      </a:r>
                      <a:r>
                        <a:rPr sz="16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6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6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6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6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6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ASTCT</a:t>
                      </a:r>
                      <a:r>
                        <a:rPr sz="16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CRS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4450" marR="98425">
                        <a:lnSpc>
                          <a:spcPct val="107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Consensus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Grading,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adapted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from  Lee et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al,</a:t>
                      </a:r>
                      <a:r>
                        <a:rPr sz="16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30" dirty="0">
                          <a:latin typeface="Arial"/>
                          <a:cs typeface="Arial"/>
                        </a:rPr>
                        <a:t>BBMT, 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2019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39065" indent="-94615">
                        <a:lnSpc>
                          <a:spcPts val="1250"/>
                        </a:lnSpc>
                        <a:buChar char="•"/>
                        <a:tabLst>
                          <a:tab pos="139700" algn="l"/>
                        </a:tabLst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Temperature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≥38</a:t>
                      </a:r>
                      <a:r>
                        <a:rPr sz="1600" spc="-5" dirty="0">
                          <a:latin typeface="MS PGothic"/>
                          <a:cs typeface="MS PGothic"/>
                        </a:rPr>
                        <a:t>°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C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41605" indent="-97155">
                        <a:lnSpc>
                          <a:spcPct val="100000"/>
                        </a:lnSpc>
                        <a:spcBef>
                          <a:spcPts val="95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6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hypotension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41605" indent="-97155">
                        <a:lnSpc>
                          <a:spcPct val="100000"/>
                        </a:lnSpc>
                        <a:spcBef>
                          <a:spcPts val="105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6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hypoxia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250"/>
                        </a:lnSpc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Temperature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≥38</a:t>
                      </a:r>
                      <a:r>
                        <a:rPr sz="1600" dirty="0">
                          <a:latin typeface="MS PGothic"/>
                          <a:cs typeface="MS PGothic"/>
                        </a:rPr>
                        <a:t>°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6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with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085" marR="85725">
                        <a:lnSpc>
                          <a:spcPct val="107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hypotension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requiring  vasopressors and/or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hypoxia  requiring low-flow nasal  cannula</a:t>
                      </a:r>
                      <a:r>
                        <a:rPr sz="16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(≤6L/minute)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250"/>
                        </a:lnSpc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Temperature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≥38</a:t>
                      </a:r>
                      <a:r>
                        <a:rPr sz="1600" dirty="0">
                          <a:latin typeface="MS PGothic"/>
                          <a:cs typeface="MS PGothic"/>
                        </a:rPr>
                        <a:t>°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6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with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085" marR="64769">
                        <a:lnSpc>
                          <a:spcPct val="107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hypotension requiring  vasopressors </a:t>
                      </a:r>
                      <a:r>
                        <a:rPr sz="1600" dirty="0">
                          <a:latin typeface="MS PGothic"/>
                          <a:cs typeface="MS PGothic"/>
                        </a:rPr>
                        <a:t>±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vasopressin  and/or hypoxia requiring high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flow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nasal cannula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(&gt;6L/minute),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facemask,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nonrebreather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mask,  or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Venturi</a:t>
                      </a:r>
                      <a:r>
                        <a:rPr sz="16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mask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250"/>
                        </a:lnSpc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Temperature</a:t>
                      </a:r>
                      <a:r>
                        <a:rPr sz="16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≥38</a:t>
                      </a:r>
                      <a:r>
                        <a:rPr sz="1600" dirty="0">
                          <a:latin typeface="MS PGothic"/>
                          <a:cs typeface="MS PGothic"/>
                        </a:rPr>
                        <a:t>°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C</a:t>
                      </a:r>
                    </a:p>
                    <a:p>
                      <a:pPr marL="45085" marR="78105">
                        <a:lnSpc>
                          <a:spcPct val="107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with hypotension  requiring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vasopressors 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(excluding vasopressin)  and/or hypoxia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requiring  positive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pressure</a:t>
                      </a:r>
                      <a:r>
                        <a:rPr sz="16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(e.g.</a:t>
                      </a:r>
                    </a:p>
                    <a:p>
                      <a:pPr marL="45085" marR="83820">
                        <a:lnSpc>
                          <a:spcPct val="106900"/>
                        </a:lnSpc>
                      </a:pPr>
                      <a:r>
                        <a:rPr sz="1600" spc="-55" dirty="0">
                          <a:latin typeface="Arial"/>
                          <a:cs typeface="Arial"/>
                        </a:rPr>
                        <a:t>CPAP, </a:t>
                      </a:r>
                      <a:r>
                        <a:rPr sz="1600" spc="-45" dirty="0">
                          <a:latin typeface="Arial"/>
                          <a:cs typeface="Arial"/>
                        </a:rPr>
                        <a:t>BiPAP,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intubation  and mechanical  ventilation)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3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CRS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4450" marR="292735">
                        <a:lnSpc>
                          <a:spcPct val="107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Management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Guidelines,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adapted</a:t>
                      </a:r>
                      <a:r>
                        <a:rPr sz="16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from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Reagan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et al,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JCO,</a:t>
                      </a:r>
                      <a:r>
                        <a:rPr sz="16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2021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1350"/>
                        </a:lnSpc>
                        <a:buChar char="•"/>
                        <a:tabLst>
                          <a:tab pos="14160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Supportive</a:t>
                      </a:r>
                      <a:r>
                        <a:rPr sz="16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care</a:t>
                      </a:r>
                    </a:p>
                    <a:p>
                      <a:pPr marL="140970" indent="-96520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•"/>
                        <a:tabLst>
                          <a:tab pos="14160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Rule out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infection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44450" marR="59690">
                        <a:lnSpc>
                          <a:spcPts val="1540"/>
                        </a:lnSpc>
                        <a:spcBef>
                          <a:spcPts val="60"/>
                        </a:spcBef>
                        <a:buChar char="•"/>
                        <a:tabLst>
                          <a:tab pos="14160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Consider  tocilizumab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if fever  is refractory</a:t>
                      </a:r>
                      <a:r>
                        <a:rPr sz="16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to</a:t>
                      </a: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above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measures</a:t>
                      </a:r>
                      <a:r>
                        <a:rPr sz="16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for</a:t>
                      </a: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&gt;3</a:t>
                      </a:r>
                      <a:r>
                        <a:rPr sz="16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days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350"/>
                        </a:lnSpc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Supportive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care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per grade</a:t>
                      </a:r>
                      <a:r>
                        <a:rPr sz="16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1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45085" marR="282575">
                        <a:lnSpc>
                          <a:spcPct val="106700"/>
                        </a:lnSpc>
                        <a:spcBef>
                          <a:spcPts val="5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Initiate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cardiac</a:t>
                      </a:r>
                      <a:r>
                        <a:rPr sz="16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telemetry 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and pulse</a:t>
                      </a:r>
                      <a:r>
                        <a:rPr sz="16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oximetry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41605" indent="-96520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IV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fluid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hypotension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45085" marR="633730">
                        <a:lnSpc>
                          <a:spcPts val="1540"/>
                        </a:lnSpc>
                        <a:spcBef>
                          <a:spcPts val="65"/>
                        </a:spcBef>
                        <a:buChar char="•"/>
                        <a:tabLst>
                          <a:tab pos="139700" algn="l"/>
                        </a:tabLst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Tocilizumab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3  doses/day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41605" indent="-9652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Initiate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dexamethasone</a:t>
                      </a:r>
                      <a:r>
                        <a:rPr sz="1600" spc="-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10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45085" marR="175895">
                        <a:lnSpc>
                          <a:spcPct val="1067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mg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q12 hr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no response</a:t>
                      </a:r>
                      <a:r>
                        <a:rPr sz="16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to 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tocilizumab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350"/>
                        </a:lnSpc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Per grade</a:t>
                      </a:r>
                      <a:r>
                        <a:rPr sz="16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085" marR="165735">
                        <a:lnSpc>
                          <a:spcPct val="106700"/>
                        </a:lnSpc>
                        <a:spcBef>
                          <a:spcPts val="5"/>
                        </a:spcBef>
                        <a:buChar char="•"/>
                        <a:tabLst>
                          <a:tab pos="133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Assess cardiac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function</a:t>
                      </a:r>
                      <a:r>
                        <a:rPr sz="16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using  ECG, consider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ICU</a:t>
                      </a:r>
                      <a:r>
                        <a:rPr sz="16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transfer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41605" indent="-96520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Dexamethasone 10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mg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q6</a:t>
                      </a:r>
                      <a:r>
                        <a:rPr sz="16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hr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085" marR="73660">
                        <a:lnSpc>
                          <a:spcPts val="1540"/>
                        </a:lnSpc>
                        <a:spcBef>
                          <a:spcPts val="65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Increase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dexamethasone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20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mg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q6 hr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no response in 48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350"/>
                        </a:lnSpc>
                        <a:buChar char="•"/>
                        <a:tabLst>
                          <a:tab pos="14224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Per grade</a:t>
                      </a:r>
                      <a:r>
                        <a:rPr sz="16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3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39700" indent="-94615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•"/>
                        <a:tabLst>
                          <a:tab pos="140335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Transfer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ICU</a:t>
                      </a:r>
                    </a:p>
                    <a:p>
                      <a:pPr marL="45085" marR="294005">
                        <a:lnSpc>
                          <a:spcPts val="1540"/>
                        </a:lnSpc>
                        <a:spcBef>
                          <a:spcPts val="60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Methyl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red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ne  1g/day</a:t>
                      </a:r>
                      <a:r>
                        <a:rPr sz="16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IV</a:t>
                      </a:r>
                    </a:p>
                    <a:p>
                      <a:pPr marL="141605" indent="-9652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14224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6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response,</a:t>
                      </a:r>
                    </a:p>
                    <a:p>
                      <a:pPr marL="45085" marR="339090">
                        <a:lnSpc>
                          <a:spcPct val="1069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consider alternate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immunosu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ess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nt  (e.g.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anakinra, 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ATG, 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cyclophosphamide)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44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4FE720-4745-498B-9A6F-736621E0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Immune Effector Cell-Associated Neurological Events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BE8E27-0E89-4031-9AE7-4AB9C5E10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ICANS as “a disorder characterized by a pathologic process involving the central nervous system </a:t>
            </a:r>
            <a:r>
              <a:rPr lang="en-US" dirty="0">
                <a:highlight>
                  <a:srgbClr val="FFFF00"/>
                </a:highlight>
              </a:rPr>
              <a:t>following any immune therapy </a:t>
            </a:r>
            <a:r>
              <a:rPr lang="en-US" dirty="0"/>
              <a:t>that results in the activation or engagement of endogenous or infused T cells and/or other immune effector cells. Symptoms or signs can be progressive and may include aphasia, altered level of consciousness, impairment of cognitive skills, motor weakness, seizures, and cerebral edema.”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BFBDF-288A-4418-8F62-1715F4958211}"/>
              </a:ext>
            </a:extLst>
          </p:cNvPr>
          <p:cNvSpPr txBox="1"/>
          <p:nvPr/>
        </p:nvSpPr>
        <p:spPr>
          <a:xfrm>
            <a:off x="15735" y="6545009"/>
            <a:ext cx="11011504" cy="28732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Lee DW, et al.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Blood Marrow Transplant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2018. [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564501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20992"/>
          <a:ext cx="11213590" cy="5410197"/>
        </p:xfrm>
        <a:graphic>
          <a:graphicData uri="http://schemas.openxmlformats.org/drawingml/2006/table">
            <a:tbl>
              <a:tblPr/>
              <a:tblGrid>
                <a:gridCol w="224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2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2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963">
                <a:tc>
                  <a:txBody>
                    <a:bodyPr/>
                    <a:lstStyle/>
                    <a:p>
                      <a:r>
                        <a:rPr lang="en-US" sz="1400" b="1" dirty="0"/>
                        <a:t>Neurotoxicity Domain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Grade 1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Grade 2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Grade 3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Grade 4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073">
                <a:tc>
                  <a:txBody>
                    <a:bodyPr/>
                    <a:lstStyle/>
                    <a:p>
                      <a:r>
                        <a:rPr lang="en-US" sz="1400" b="1"/>
                        <a:t>ICE Score</a:t>
                      </a:r>
                      <a:r>
                        <a:rPr lang="en-US" sz="1400" b="1" baseline="30000">
                          <a:hlinkClick r:id="rId2"/>
                        </a:rPr>
                        <a:t>^</a:t>
                      </a:r>
                      <a:endParaRPr lang="en-US" sz="140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7-9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3-6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0-2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 (patient is unarousable and unable to perform ICE)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185">
                <a:tc>
                  <a:txBody>
                    <a:bodyPr/>
                    <a:lstStyle/>
                    <a:p>
                      <a:r>
                        <a:rPr lang="en-US" sz="1400" b="1" dirty="0"/>
                        <a:t>Depressed level of consciousness</a:t>
                      </a:r>
                      <a:r>
                        <a:rPr lang="en-US" sz="1400" b="1" baseline="30000" dirty="0">
                          <a:hlinkClick r:id="rId3"/>
                        </a:rPr>
                        <a:t>❖</a:t>
                      </a:r>
                      <a:endParaRPr lang="en-US" sz="1400" dirty="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Awakens spontaneously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Awakens to voice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Awakens only to tactile stimulus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Patient is unarousable or requires vigorous or repetitive tactile stimuli to arouse. Stupor or coma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296">
                <a:tc>
                  <a:txBody>
                    <a:bodyPr/>
                    <a:lstStyle/>
                    <a:p>
                      <a:r>
                        <a:rPr lang="en-US" sz="1400" b="1"/>
                        <a:t>Seizure</a:t>
                      </a:r>
                      <a:endParaRPr lang="en-US" sz="140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Any clinical seizure focal or generalized that resolves rapidly; or Non-convulsive seizures on EEG that resolve with intervention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Life-threatening prolonged seizure (&gt;5 min); or Repetitive clinical or electrical seizures without return to baseline in between.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073">
                <a:tc>
                  <a:txBody>
                    <a:bodyPr/>
                    <a:lstStyle/>
                    <a:p>
                      <a:r>
                        <a:rPr lang="en-US" sz="1400" b="1"/>
                        <a:t>Motor findings</a:t>
                      </a:r>
                      <a:r>
                        <a:rPr lang="en-US" sz="1400" baseline="30000">
                          <a:hlinkClick r:id="rId4"/>
                        </a:rPr>
                        <a:t>§</a:t>
                      </a:r>
                      <a:endParaRPr lang="en-US" sz="140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Deep focal motor weakness such as hemiparesis or paraparesis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3852">
                <a:tc>
                  <a:txBody>
                    <a:bodyPr/>
                    <a:lstStyle/>
                    <a:p>
                      <a:r>
                        <a:rPr lang="en-US" sz="1400" b="1"/>
                        <a:t>Raised ICP / Cerebral edema</a:t>
                      </a:r>
                      <a:endParaRPr lang="en-US" sz="140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Focal/local edema on neuroimaging</a:t>
                      </a:r>
                      <a:r>
                        <a:rPr lang="en-US" sz="1400" baseline="30000">
                          <a:hlinkClick r:id="rId5"/>
                        </a:rPr>
                        <a:t>#</a:t>
                      </a:r>
                      <a:endParaRPr lang="en-US" sz="1400"/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Diffuse cerebral edema on neuroimaging; </a:t>
                      </a:r>
                      <a:r>
                        <a:rPr lang="en-US" sz="1400" dirty="0" err="1"/>
                        <a:t>Decerebrate</a:t>
                      </a:r>
                      <a:r>
                        <a:rPr lang="en-US" sz="1400" dirty="0"/>
                        <a:t> or decorticate posturing; or Cranial nerve VI palsy; or Papilledema; or Cushing's triad</a:t>
                      </a:r>
                    </a:p>
                  </a:txBody>
                  <a:tcPr marL="41441" marR="41441" marT="20721" marB="207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800" y="151685"/>
            <a:ext cx="11039061" cy="646331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ASBMT Immune effector Cell-Associated Neurotoxicity Syndrome   (ICANS) Consensus Grading for Adults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7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CELLS ARE DRUGS*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0964159" cy="4665662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u="sng" dirty="0"/>
              <a:t>Autologous HCT-</a:t>
            </a:r>
            <a:r>
              <a:rPr lang="en-US" altLang="en-US" dirty="0"/>
              <a:t>  PBSC are used to enhance Hematopoietic Recovery after high-dose </a:t>
            </a:r>
            <a:r>
              <a:rPr lang="en-US" altLang="en-US" dirty="0" err="1"/>
              <a:t>chemoradiotherapy</a:t>
            </a:r>
            <a:endParaRPr lang="en-US" altLang="en-US" dirty="0"/>
          </a:p>
          <a:p>
            <a:r>
              <a:rPr lang="en-US" altLang="en-US" u="sng" dirty="0"/>
              <a:t>Allogeneic HCT </a:t>
            </a:r>
            <a:r>
              <a:rPr lang="en-US" altLang="en-US" dirty="0"/>
              <a:t>- Allogeneic stem cells are used to enhance hematopoietic recovery after high-dose </a:t>
            </a:r>
            <a:r>
              <a:rPr lang="en-US" altLang="en-US" dirty="0" err="1"/>
              <a:t>chemoradiotherapy</a:t>
            </a:r>
            <a:r>
              <a:rPr lang="en-US" altLang="en-US" dirty="0"/>
              <a:t> and critical to the intervention, donor derived, adoptively transferred mature lymphocytes are used to establish a graft versus malignancy effect</a:t>
            </a:r>
          </a:p>
          <a:p>
            <a:r>
              <a:rPr lang="en-US" altLang="en-US" u="sng" dirty="0"/>
              <a:t>Immune effector cells/ CAR–T </a:t>
            </a:r>
            <a:r>
              <a:rPr lang="en-US" altLang="en-US" dirty="0"/>
              <a:t>– Graft engineered autologous (? allogeneic) T cells targeting surface B-cell antigens that activate the cytotoxic capacity of the ex vivo manufactured, reintroduced T-cell products</a:t>
            </a:r>
          </a:p>
          <a:p>
            <a:r>
              <a:rPr lang="en-US" altLang="en-US" dirty="0"/>
              <a:t>*</a:t>
            </a:r>
            <a:r>
              <a:rPr lang="en-US" altLang="en-US" sz="2000" dirty="0"/>
              <a:t>Regulated by FDA- exempt or non-exempt (e.g. more than minimally manipulated; heterologous use)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0795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46937" y="66717"/>
            <a:ext cx="305308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600" b="0" spc="-60" dirty="0">
                <a:latin typeface="Franklin Gothic Medium"/>
                <a:cs typeface="Franklin Gothic Medium"/>
              </a:rPr>
              <a:t>CAR-T</a:t>
            </a:r>
            <a:r>
              <a:rPr sz="3600" b="0" spc="-160" dirty="0">
                <a:latin typeface="Franklin Gothic Medium"/>
                <a:cs typeface="Franklin Gothic Medium"/>
              </a:rPr>
              <a:t> </a:t>
            </a:r>
            <a:r>
              <a:rPr sz="3600" b="0" spc="-27" dirty="0">
                <a:latin typeface="Franklin Gothic Medium"/>
                <a:cs typeface="Franklin Gothic Medium"/>
              </a:rPr>
              <a:t>Toxicities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82769" y="3799907"/>
            <a:ext cx="6577583" cy="929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44237" y="3839972"/>
            <a:ext cx="6460913" cy="797560"/>
          </a:xfrm>
          <a:custGeom>
            <a:avLst/>
            <a:gdLst/>
            <a:ahLst/>
            <a:cxnLst/>
            <a:rect l="l" t="t" r="r" b="b"/>
            <a:pathLst>
              <a:path w="4845684" h="598170">
                <a:moveTo>
                  <a:pt x="4546473" y="0"/>
                </a:moveTo>
                <a:lnTo>
                  <a:pt x="4546473" y="149478"/>
                </a:lnTo>
                <a:lnTo>
                  <a:pt x="0" y="149478"/>
                </a:lnTo>
                <a:lnTo>
                  <a:pt x="0" y="448563"/>
                </a:lnTo>
                <a:lnTo>
                  <a:pt x="4546473" y="448563"/>
                </a:lnTo>
                <a:lnTo>
                  <a:pt x="4546473" y="598169"/>
                </a:lnTo>
                <a:lnTo>
                  <a:pt x="4845558" y="299084"/>
                </a:lnTo>
                <a:lnTo>
                  <a:pt x="4546473" y="0"/>
                </a:lnTo>
                <a:close/>
              </a:path>
            </a:pathLst>
          </a:custGeom>
          <a:solidFill>
            <a:srgbClr val="FDFFF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44237" y="3839972"/>
            <a:ext cx="6460913" cy="797560"/>
          </a:xfrm>
          <a:custGeom>
            <a:avLst/>
            <a:gdLst/>
            <a:ahLst/>
            <a:cxnLst/>
            <a:rect l="l" t="t" r="r" b="b"/>
            <a:pathLst>
              <a:path w="4845684" h="598170">
                <a:moveTo>
                  <a:pt x="0" y="149478"/>
                </a:moveTo>
                <a:lnTo>
                  <a:pt x="4546473" y="149478"/>
                </a:lnTo>
                <a:lnTo>
                  <a:pt x="4546473" y="0"/>
                </a:lnTo>
                <a:lnTo>
                  <a:pt x="4845558" y="299084"/>
                </a:lnTo>
                <a:lnTo>
                  <a:pt x="4546473" y="598169"/>
                </a:lnTo>
                <a:lnTo>
                  <a:pt x="4546473" y="448563"/>
                </a:lnTo>
                <a:lnTo>
                  <a:pt x="0" y="448563"/>
                </a:lnTo>
                <a:lnTo>
                  <a:pt x="0" y="149478"/>
                </a:lnTo>
                <a:close/>
              </a:path>
            </a:pathLst>
          </a:custGeom>
          <a:ln w="9906">
            <a:solidFill>
              <a:srgbClr val="FDFF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80831" y="4026442"/>
            <a:ext cx="750925" cy="441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03768" y="4043645"/>
            <a:ext cx="502920" cy="456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42301" y="4057397"/>
            <a:ext cx="637540" cy="327660"/>
          </a:xfrm>
          <a:custGeom>
            <a:avLst/>
            <a:gdLst/>
            <a:ahLst/>
            <a:cxnLst/>
            <a:rect l="l" t="t" r="r" b="b"/>
            <a:pathLst>
              <a:path w="478154" h="245745">
                <a:moveTo>
                  <a:pt x="238887" y="0"/>
                </a:moveTo>
                <a:lnTo>
                  <a:pt x="175374" y="4377"/>
                </a:lnTo>
                <a:lnTo>
                  <a:pt x="118307" y="16735"/>
                </a:lnTo>
                <a:lnTo>
                  <a:pt x="69961" y="35909"/>
                </a:lnTo>
                <a:lnTo>
                  <a:pt x="32610" y="60734"/>
                </a:lnTo>
                <a:lnTo>
                  <a:pt x="0" y="122681"/>
                </a:lnTo>
                <a:lnTo>
                  <a:pt x="8531" y="155317"/>
                </a:lnTo>
                <a:lnTo>
                  <a:pt x="69961" y="209454"/>
                </a:lnTo>
                <a:lnTo>
                  <a:pt x="118307" y="228628"/>
                </a:lnTo>
                <a:lnTo>
                  <a:pt x="175374" y="240986"/>
                </a:lnTo>
                <a:lnTo>
                  <a:pt x="238887" y="245363"/>
                </a:lnTo>
                <a:lnTo>
                  <a:pt x="302399" y="240986"/>
                </a:lnTo>
                <a:lnTo>
                  <a:pt x="359466" y="228628"/>
                </a:lnTo>
                <a:lnTo>
                  <a:pt x="407812" y="209454"/>
                </a:lnTo>
                <a:lnTo>
                  <a:pt x="445163" y="184629"/>
                </a:lnTo>
                <a:lnTo>
                  <a:pt x="477774" y="122681"/>
                </a:lnTo>
                <a:lnTo>
                  <a:pt x="469242" y="90046"/>
                </a:lnTo>
                <a:lnTo>
                  <a:pt x="407812" y="35909"/>
                </a:lnTo>
                <a:lnTo>
                  <a:pt x="359466" y="16735"/>
                </a:lnTo>
                <a:lnTo>
                  <a:pt x="302399" y="4377"/>
                </a:lnTo>
                <a:lnTo>
                  <a:pt x="238887" y="0"/>
                </a:lnTo>
                <a:close/>
              </a:path>
            </a:pathLst>
          </a:custGeom>
          <a:solidFill>
            <a:srgbClr val="D9DCD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42301" y="4057397"/>
            <a:ext cx="637540" cy="327660"/>
          </a:xfrm>
          <a:custGeom>
            <a:avLst/>
            <a:gdLst/>
            <a:ahLst/>
            <a:cxnLst/>
            <a:rect l="l" t="t" r="r" b="b"/>
            <a:pathLst>
              <a:path w="478154" h="245745">
                <a:moveTo>
                  <a:pt x="0" y="122681"/>
                </a:moveTo>
                <a:lnTo>
                  <a:pt x="32610" y="60734"/>
                </a:lnTo>
                <a:lnTo>
                  <a:pt x="69961" y="35909"/>
                </a:lnTo>
                <a:lnTo>
                  <a:pt x="118307" y="16735"/>
                </a:lnTo>
                <a:lnTo>
                  <a:pt x="175374" y="4377"/>
                </a:lnTo>
                <a:lnTo>
                  <a:pt x="238887" y="0"/>
                </a:lnTo>
                <a:lnTo>
                  <a:pt x="302399" y="4377"/>
                </a:lnTo>
                <a:lnTo>
                  <a:pt x="359466" y="16735"/>
                </a:lnTo>
                <a:lnTo>
                  <a:pt x="407812" y="35909"/>
                </a:lnTo>
                <a:lnTo>
                  <a:pt x="445163" y="60734"/>
                </a:lnTo>
                <a:lnTo>
                  <a:pt x="477774" y="122681"/>
                </a:lnTo>
                <a:lnTo>
                  <a:pt x="469242" y="155317"/>
                </a:lnTo>
                <a:lnTo>
                  <a:pt x="407812" y="209454"/>
                </a:lnTo>
                <a:lnTo>
                  <a:pt x="359466" y="228628"/>
                </a:lnTo>
                <a:lnTo>
                  <a:pt x="302399" y="240986"/>
                </a:lnTo>
                <a:lnTo>
                  <a:pt x="238887" y="245363"/>
                </a:lnTo>
                <a:lnTo>
                  <a:pt x="175374" y="240986"/>
                </a:lnTo>
                <a:lnTo>
                  <a:pt x="118307" y="228628"/>
                </a:lnTo>
                <a:lnTo>
                  <a:pt x="69961" y="209454"/>
                </a:lnTo>
                <a:lnTo>
                  <a:pt x="32610" y="184629"/>
                </a:lnTo>
                <a:lnTo>
                  <a:pt x="0" y="122681"/>
                </a:lnTo>
                <a:close/>
              </a:path>
            </a:pathLst>
          </a:custGeom>
          <a:ln w="9906">
            <a:solidFill>
              <a:srgbClr val="FDFF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4313" y="4114801"/>
            <a:ext cx="233680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14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16031" y="4026442"/>
            <a:ext cx="870695" cy="441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88752" y="4036533"/>
            <a:ext cx="523205" cy="473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77500" y="4057397"/>
            <a:ext cx="756920" cy="327660"/>
          </a:xfrm>
          <a:custGeom>
            <a:avLst/>
            <a:gdLst/>
            <a:ahLst/>
            <a:cxnLst/>
            <a:rect l="l" t="t" r="r" b="b"/>
            <a:pathLst>
              <a:path w="567690" h="245745">
                <a:moveTo>
                  <a:pt x="283845" y="0"/>
                </a:moveTo>
                <a:lnTo>
                  <a:pt x="218776" y="3236"/>
                </a:lnTo>
                <a:lnTo>
                  <a:pt x="159036" y="12458"/>
                </a:lnTo>
                <a:lnTo>
                  <a:pt x="106333" y="26932"/>
                </a:lnTo>
                <a:lnTo>
                  <a:pt x="62371" y="45924"/>
                </a:lnTo>
                <a:lnTo>
                  <a:pt x="28858" y="68702"/>
                </a:lnTo>
                <a:lnTo>
                  <a:pt x="0" y="122681"/>
                </a:lnTo>
                <a:lnTo>
                  <a:pt x="7498" y="150831"/>
                </a:lnTo>
                <a:lnTo>
                  <a:pt x="62371" y="199439"/>
                </a:lnTo>
                <a:lnTo>
                  <a:pt x="106333" y="218431"/>
                </a:lnTo>
                <a:lnTo>
                  <a:pt x="159036" y="232905"/>
                </a:lnTo>
                <a:lnTo>
                  <a:pt x="218776" y="242127"/>
                </a:lnTo>
                <a:lnTo>
                  <a:pt x="283845" y="245363"/>
                </a:lnTo>
                <a:lnTo>
                  <a:pt x="348913" y="242127"/>
                </a:lnTo>
                <a:lnTo>
                  <a:pt x="408653" y="232905"/>
                </a:lnTo>
                <a:lnTo>
                  <a:pt x="461356" y="218431"/>
                </a:lnTo>
                <a:lnTo>
                  <a:pt x="505318" y="199439"/>
                </a:lnTo>
                <a:lnTo>
                  <a:pt x="538831" y="176661"/>
                </a:lnTo>
                <a:lnTo>
                  <a:pt x="567690" y="122681"/>
                </a:lnTo>
                <a:lnTo>
                  <a:pt x="560191" y="94532"/>
                </a:lnTo>
                <a:lnTo>
                  <a:pt x="505318" y="45924"/>
                </a:lnTo>
                <a:lnTo>
                  <a:pt x="461356" y="26932"/>
                </a:lnTo>
                <a:lnTo>
                  <a:pt x="408653" y="12458"/>
                </a:lnTo>
                <a:lnTo>
                  <a:pt x="348913" y="3236"/>
                </a:lnTo>
                <a:lnTo>
                  <a:pt x="283845" y="0"/>
                </a:lnTo>
                <a:close/>
              </a:path>
            </a:pathLst>
          </a:custGeom>
          <a:solidFill>
            <a:srgbClr val="D9DCD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77500" y="4057397"/>
            <a:ext cx="756920" cy="327660"/>
          </a:xfrm>
          <a:custGeom>
            <a:avLst/>
            <a:gdLst/>
            <a:ahLst/>
            <a:cxnLst/>
            <a:rect l="l" t="t" r="r" b="b"/>
            <a:pathLst>
              <a:path w="567690" h="245745">
                <a:moveTo>
                  <a:pt x="0" y="122681"/>
                </a:moveTo>
                <a:lnTo>
                  <a:pt x="28858" y="68702"/>
                </a:lnTo>
                <a:lnTo>
                  <a:pt x="62371" y="45924"/>
                </a:lnTo>
                <a:lnTo>
                  <a:pt x="106333" y="26932"/>
                </a:lnTo>
                <a:lnTo>
                  <a:pt x="159036" y="12458"/>
                </a:lnTo>
                <a:lnTo>
                  <a:pt x="218776" y="3236"/>
                </a:lnTo>
                <a:lnTo>
                  <a:pt x="283845" y="0"/>
                </a:lnTo>
                <a:lnTo>
                  <a:pt x="348913" y="3236"/>
                </a:lnTo>
                <a:lnTo>
                  <a:pt x="408653" y="12458"/>
                </a:lnTo>
                <a:lnTo>
                  <a:pt x="461356" y="26932"/>
                </a:lnTo>
                <a:lnTo>
                  <a:pt x="505318" y="45924"/>
                </a:lnTo>
                <a:lnTo>
                  <a:pt x="538831" y="68702"/>
                </a:lnTo>
                <a:lnTo>
                  <a:pt x="567690" y="122681"/>
                </a:lnTo>
                <a:lnTo>
                  <a:pt x="560191" y="150831"/>
                </a:lnTo>
                <a:lnTo>
                  <a:pt x="505318" y="199439"/>
                </a:lnTo>
                <a:lnTo>
                  <a:pt x="461356" y="218431"/>
                </a:lnTo>
                <a:lnTo>
                  <a:pt x="408653" y="232905"/>
                </a:lnTo>
                <a:lnTo>
                  <a:pt x="348913" y="242127"/>
                </a:lnTo>
                <a:lnTo>
                  <a:pt x="283845" y="245363"/>
                </a:lnTo>
                <a:lnTo>
                  <a:pt x="218776" y="242127"/>
                </a:lnTo>
                <a:lnTo>
                  <a:pt x="159036" y="232905"/>
                </a:lnTo>
                <a:lnTo>
                  <a:pt x="106333" y="218431"/>
                </a:lnTo>
                <a:lnTo>
                  <a:pt x="62371" y="199439"/>
                </a:lnTo>
                <a:lnTo>
                  <a:pt x="28858" y="176661"/>
                </a:lnTo>
                <a:lnTo>
                  <a:pt x="0" y="122681"/>
                </a:lnTo>
                <a:close/>
              </a:path>
            </a:pathLst>
          </a:custGeom>
          <a:ln w="9905">
            <a:solidFill>
              <a:srgbClr val="FDFF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34377" y="4109381"/>
            <a:ext cx="2438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49287" y="4026442"/>
            <a:ext cx="675775" cy="441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77305" y="4036533"/>
            <a:ext cx="418439" cy="473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10755" y="4057397"/>
            <a:ext cx="562187" cy="327660"/>
          </a:xfrm>
          <a:custGeom>
            <a:avLst/>
            <a:gdLst/>
            <a:ahLst/>
            <a:cxnLst/>
            <a:rect l="l" t="t" r="r" b="b"/>
            <a:pathLst>
              <a:path w="421639" h="245745">
                <a:moveTo>
                  <a:pt x="210693" y="0"/>
                </a:moveTo>
                <a:lnTo>
                  <a:pt x="154693" y="4377"/>
                </a:lnTo>
                <a:lnTo>
                  <a:pt x="104365" y="16735"/>
                </a:lnTo>
                <a:lnTo>
                  <a:pt x="61721" y="35909"/>
                </a:lnTo>
                <a:lnTo>
                  <a:pt x="28772" y="60734"/>
                </a:lnTo>
                <a:lnTo>
                  <a:pt x="0" y="122681"/>
                </a:lnTo>
                <a:lnTo>
                  <a:pt x="7528" y="155317"/>
                </a:lnTo>
                <a:lnTo>
                  <a:pt x="61722" y="209454"/>
                </a:lnTo>
                <a:lnTo>
                  <a:pt x="104365" y="228628"/>
                </a:lnTo>
                <a:lnTo>
                  <a:pt x="154693" y="240986"/>
                </a:lnTo>
                <a:lnTo>
                  <a:pt x="210693" y="245363"/>
                </a:lnTo>
                <a:lnTo>
                  <a:pt x="266692" y="240986"/>
                </a:lnTo>
                <a:lnTo>
                  <a:pt x="317020" y="228628"/>
                </a:lnTo>
                <a:lnTo>
                  <a:pt x="359664" y="209454"/>
                </a:lnTo>
                <a:lnTo>
                  <a:pt x="392613" y="184629"/>
                </a:lnTo>
                <a:lnTo>
                  <a:pt x="421386" y="122681"/>
                </a:lnTo>
                <a:lnTo>
                  <a:pt x="413857" y="90046"/>
                </a:lnTo>
                <a:lnTo>
                  <a:pt x="359663" y="35909"/>
                </a:lnTo>
                <a:lnTo>
                  <a:pt x="317020" y="16735"/>
                </a:lnTo>
                <a:lnTo>
                  <a:pt x="266692" y="4377"/>
                </a:lnTo>
                <a:lnTo>
                  <a:pt x="210693" y="0"/>
                </a:lnTo>
                <a:close/>
              </a:path>
            </a:pathLst>
          </a:custGeom>
          <a:solidFill>
            <a:srgbClr val="D9DCD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10755" y="4057397"/>
            <a:ext cx="562187" cy="327660"/>
          </a:xfrm>
          <a:custGeom>
            <a:avLst/>
            <a:gdLst/>
            <a:ahLst/>
            <a:cxnLst/>
            <a:rect l="l" t="t" r="r" b="b"/>
            <a:pathLst>
              <a:path w="421639" h="245745">
                <a:moveTo>
                  <a:pt x="0" y="122681"/>
                </a:moveTo>
                <a:lnTo>
                  <a:pt x="28772" y="60734"/>
                </a:lnTo>
                <a:lnTo>
                  <a:pt x="61721" y="35909"/>
                </a:lnTo>
                <a:lnTo>
                  <a:pt x="104365" y="16735"/>
                </a:lnTo>
                <a:lnTo>
                  <a:pt x="154693" y="4377"/>
                </a:lnTo>
                <a:lnTo>
                  <a:pt x="210693" y="0"/>
                </a:lnTo>
                <a:lnTo>
                  <a:pt x="266692" y="4377"/>
                </a:lnTo>
                <a:lnTo>
                  <a:pt x="317020" y="16735"/>
                </a:lnTo>
                <a:lnTo>
                  <a:pt x="359663" y="35909"/>
                </a:lnTo>
                <a:lnTo>
                  <a:pt x="392613" y="60734"/>
                </a:lnTo>
                <a:lnTo>
                  <a:pt x="421386" y="122681"/>
                </a:lnTo>
                <a:lnTo>
                  <a:pt x="413857" y="155317"/>
                </a:lnTo>
                <a:lnTo>
                  <a:pt x="359664" y="209454"/>
                </a:lnTo>
                <a:lnTo>
                  <a:pt x="317020" y="228628"/>
                </a:lnTo>
                <a:lnTo>
                  <a:pt x="266692" y="240986"/>
                </a:lnTo>
                <a:lnTo>
                  <a:pt x="210693" y="245363"/>
                </a:lnTo>
                <a:lnTo>
                  <a:pt x="154693" y="240986"/>
                </a:lnTo>
                <a:lnTo>
                  <a:pt x="104365" y="228628"/>
                </a:lnTo>
                <a:lnTo>
                  <a:pt x="61722" y="209454"/>
                </a:lnTo>
                <a:lnTo>
                  <a:pt x="28772" y="184629"/>
                </a:lnTo>
                <a:lnTo>
                  <a:pt x="0" y="122681"/>
                </a:lnTo>
                <a:close/>
              </a:path>
            </a:pathLst>
          </a:custGeom>
          <a:ln w="9906">
            <a:solidFill>
              <a:srgbClr val="FDFF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49823" y="4026442"/>
            <a:ext cx="725389" cy="441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03239" y="4036533"/>
            <a:ext cx="418439" cy="473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11293" y="4057397"/>
            <a:ext cx="612140" cy="327660"/>
          </a:xfrm>
          <a:custGeom>
            <a:avLst/>
            <a:gdLst/>
            <a:ahLst/>
            <a:cxnLst/>
            <a:rect l="l" t="t" r="r" b="b"/>
            <a:pathLst>
              <a:path w="459104" h="245745">
                <a:moveTo>
                  <a:pt x="229361" y="0"/>
                </a:moveTo>
                <a:lnTo>
                  <a:pt x="168407" y="4377"/>
                </a:lnTo>
                <a:lnTo>
                  <a:pt x="113622" y="16735"/>
                </a:lnTo>
                <a:lnTo>
                  <a:pt x="67198" y="35909"/>
                </a:lnTo>
                <a:lnTo>
                  <a:pt x="31326" y="60734"/>
                </a:lnTo>
                <a:lnTo>
                  <a:pt x="0" y="122681"/>
                </a:lnTo>
                <a:lnTo>
                  <a:pt x="8196" y="155317"/>
                </a:lnTo>
                <a:lnTo>
                  <a:pt x="67198" y="209454"/>
                </a:lnTo>
                <a:lnTo>
                  <a:pt x="113622" y="228628"/>
                </a:lnTo>
                <a:lnTo>
                  <a:pt x="168407" y="240986"/>
                </a:lnTo>
                <a:lnTo>
                  <a:pt x="229361" y="245363"/>
                </a:lnTo>
                <a:lnTo>
                  <a:pt x="290316" y="240986"/>
                </a:lnTo>
                <a:lnTo>
                  <a:pt x="345101" y="228628"/>
                </a:lnTo>
                <a:lnTo>
                  <a:pt x="391525" y="209454"/>
                </a:lnTo>
                <a:lnTo>
                  <a:pt x="427397" y="184629"/>
                </a:lnTo>
                <a:lnTo>
                  <a:pt x="458723" y="122681"/>
                </a:lnTo>
                <a:lnTo>
                  <a:pt x="450527" y="90046"/>
                </a:lnTo>
                <a:lnTo>
                  <a:pt x="391525" y="35909"/>
                </a:lnTo>
                <a:lnTo>
                  <a:pt x="345101" y="16735"/>
                </a:lnTo>
                <a:lnTo>
                  <a:pt x="290316" y="4377"/>
                </a:lnTo>
                <a:lnTo>
                  <a:pt x="229361" y="0"/>
                </a:lnTo>
                <a:close/>
              </a:path>
            </a:pathLst>
          </a:custGeom>
          <a:solidFill>
            <a:srgbClr val="D9DCD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511293" y="4057397"/>
            <a:ext cx="612140" cy="327660"/>
          </a:xfrm>
          <a:custGeom>
            <a:avLst/>
            <a:gdLst/>
            <a:ahLst/>
            <a:cxnLst/>
            <a:rect l="l" t="t" r="r" b="b"/>
            <a:pathLst>
              <a:path w="459104" h="245745">
                <a:moveTo>
                  <a:pt x="0" y="122681"/>
                </a:moveTo>
                <a:lnTo>
                  <a:pt x="31326" y="60734"/>
                </a:lnTo>
                <a:lnTo>
                  <a:pt x="67198" y="35909"/>
                </a:lnTo>
                <a:lnTo>
                  <a:pt x="113622" y="16735"/>
                </a:lnTo>
                <a:lnTo>
                  <a:pt x="168407" y="4377"/>
                </a:lnTo>
                <a:lnTo>
                  <a:pt x="229361" y="0"/>
                </a:lnTo>
                <a:lnTo>
                  <a:pt x="290316" y="4377"/>
                </a:lnTo>
                <a:lnTo>
                  <a:pt x="345101" y="16735"/>
                </a:lnTo>
                <a:lnTo>
                  <a:pt x="391525" y="35909"/>
                </a:lnTo>
                <a:lnTo>
                  <a:pt x="427397" y="60734"/>
                </a:lnTo>
                <a:lnTo>
                  <a:pt x="458723" y="122681"/>
                </a:lnTo>
                <a:lnTo>
                  <a:pt x="450527" y="155317"/>
                </a:lnTo>
                <a:lnTo>
                  <a:pt x="391525" y="209454"/>
                </a:lnTo>
                <a:lnTo>
                  <a:pt x="345101" y="228628"/>
                </a:lnTo>
                <a:lnTo>
                  <a:pt x="290316" y="240986"/>
                </a:lnTo>
                <a:lnTo>
                  <a:pt x="229361" y="245363"/>
                </a:lnTo>
                <a:lnTo>
                  <a:pt x="168407" y="240986"/>
                </a:lnTo>
                <a:lnTo>
                  <a:pt x="113622" y="228628"/>
                </a:lnTo>
                <a:lnTo>
                  <a:pt x="67198" y="209454"/>
                </a:lnTo>
                <a:lnTo>
                  <a:pt x="31326" y="184629"/>
                </a:lnTo>
                <a:lnTo>
                  <a:pt x="0" y="122681"/>
                </a:lnTo>
                <a:close/>
              </a:path>
            </a:pathLst>
          </a:custGeom>
          <a:ln w="9906">
            <a:solidFill>
              <a:srgbClr val="FDFF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47851" y="4109381"/>
            <a:ext cx="14122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0288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	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78098" y="2377102"/>
            <a:ext cx="22512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CAR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T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cell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sz="20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expansion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98007" y="1644903"/>
            <a:ext cx="154093" cy="204893"/>
          </a:xfrm>
          <a:custGeom>
            <a:avLst/>
            <a:gdLst/>
            <a:ahLst/>
            <a:cxnLst/>
            <a:rect l="l" t="t" r="r" b="b"/>
            <a:pathLst>
              <a:path w="115570" h="153669">
                <a:moveTo>
                  <a:pt x="57658" y="0"/>
                </a:moveTo>
                <a:lnTo>
                  <a:pt x="35522" y="5857"/>
                </a:lnTo>
                <a:lnTo>
                  <a:pt x="17160" y="21907"/>
                </a:lnTo>
                <a:lnTo>
                  <a:pt x="4633" y="45862"/>
                </a:lnTo>
                <a:lnTo>
                  <a:pt x="0" y="75437"/>
                </a:lnTo>
                <a:lnTo>
                  <a:pt x="4633" y="105429"/>
                </a:lnTo>
                <a:lnTo>
                  <a:pt x="17160" y="130301"/>
                </a:lnTo>
                <a:lnTo>
                  <a:pt x="35522" y="147268"/>
                </a:lnTo>
                <a:lnTo>
                  <a:pt x="57658" y="153543"/>
                </a:lnTo>
                <a:lnTo>
                  <a:pt x="79833" y="147268"/>
                </a:lnTo>
                <a:lnTo>
                  <a:pt x="98282" y="130302"/>
                </a:lnTo>
                <a:lnTo>
                  <a:pt x="110896" y="105429"/>
                </a:lnTo>
                <a:lnTo>
                  <a:pt x="111335" y="102616"/>
                </a:lnTo>
                <a:lnTo>
                  <a:pt x="57658" y="102616"/>
                </a:lnTo>
                <a:lnTo>
                  <a:pt x="50218" y="100476"/>
                </a:lnTo>
                <a:lnTo>
                  <a:pt x="44624" y="94646"/>
                </a:lnTo>
                <a:lnTo>
                  <a:pt x="41102" y="86006"/>
                </a:lnTo>
                <a:lnTo>
                  <a:pt x="39878" y="75437"/>
                </a:lnTo>
                <a:lnTo>
                  <a:pt x="41102" y="66631"/>
                </a:lnTo>
                <a:lnTo>
                  <a:pt x="44624" y="58896"/>
                </a:lnTo>
                <a:lnTo>
                  <a:pt x="50218" y="53399"/>
                </a:lnTo>
                <a:lnTo>
                  <a:pt x="57658" y="51308"/>
                </a:lnTo>
                <a:lnTo>
                  <a:pt x="111757" y="51308"/>
                </a:lnTo>
                <a:lnTo>
                  <a:pt x="110896" y="45862"/>
                </a:lnTo>
                <a:lnTo>
                  <a:pt x="98282" y="21907"/>
                </a:lnTo>
                <a:lnTo>
                  <a:pt x="79833" y="5857"/>
                </a:lnTo>
                <a:lnTo>
                  <a:pt x="57658" y="0"/>
                </a:lnTo>
                <a:close/>
              </a:path>
              <a:path w="115570" h="153669">
                <a:moveTo>
                  <a:pt x="111757" y="51308"/>
                </a:moveTo>
                <a:lnTo>
                  <a:pt x="57658" y="51308"/>
                </a:lnTo>
                <a:lnTo>
                  <a:pt x="65097" y="53399"/>
                </a:lnTo>
                <a:lnTo>
                  <a:pt x="70691" y="58896"/>
                </a:lnTo>
                <a:lnTo>
                  <a:pt x="74213" y="66631"/>
                </a:lnTo>
                <a:lnTo>
                  <a:pt x="75438" y="75437"/>
                </a:lnTo>
                <a:lnTo>
                  <a:pt x="74213" y="86006"/>
                </a:lnTo>
                <a:lnTo>
                  <a:pt x="70691" y="94646"/>
                </a:lnTo>
                <a:lnTo>
                  <a:pt x="65097" y="100476"/>
                </a:lnTo>
                <a:lnTo>
                  <a:pt x="57658" y="102616"/>
                </a:lnTo>
                <a:lnTo>
                  <a:pt x="111335" y="102616"/>
                </a:lnTo>
                <a:lnTo>
                  <a:pt x="115570" y="75437"/>
                </a:lnTo>
                <a:lnTo>
                  <a:pt x="111757" y="51308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64329" y="1700717"/>
            <a:ext cx="628937" cy="4347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19891" y="1725189"/>
            <a:ext cx="528320" cy="334433"/>
          </a:xfrm>
          <a:custGeom>
            <a:avLst/>
            <a:gdLst/>
            <a:ahLst/>
            <a:cxnLst/>
            <a:rect l="l" t="t" r="r" b="b"/>
            <a:pathLst>
              <a:path w="396239" h="250825">
                <a:moveTo>
                  <a:pt x="51847" y="39735"/>
                </a:moveTo>
                <a:lnTo>
                  <a:pt x="34018" y="46339"/>
                </a:lnTo>
                <a:lnTo>
                  <a:pt x="17510" y="59420"/>
                </a:lnTo>
                <a:lnTo>
                  <a:pt x="5474" y="76759"/>
                </a:lnTo>
                <a:lnTo>
                  <a:pt x="0" y="94980"/>
                </a:lnTo>
                <a:lnTo>
                  <a:pt x="1311" y="111962"/>
                </a:lnTo>
                <a:lnTo>
                  <a:pt x="133461" y="241919"/>
                </a:lnTo>
                <a:lnTo>
                  <a:pt x="155785" y="250420"/>
                </a:lnTo>
                <a:lnTo>
                  <a:pt x="164576" y="249666"/>
                </a:lnTo>
                <a:lnTo>
                  <a:pt x="167116" y="248904"/>
                </a:lnTo>
                <a:lnTo>
                  <a:pt x="169762" y="248904"/>
                </a:lnTo>
                <a:lnTo>
                  <a:pt x="302725" y="143240"/>
                </a:lnTo>
                <a:lnTo>
                  <a:pt x="184769" y="143240"/>
                </a:lnTo>
                <a:lnTo>
                  <a:pt x="83042" y="47482"/>
                </a:lnTo>
                <a:lnTo>
                  <a:pt x="68891" y="39989"/>
                </a:lnTo>
                <a:lnTo>
                  <a:pt x="51847" y="39735"/>
                </a:lnTo>
                <a:close/>
              </a:path>
              <a:path w="396239" h="250825">
                <a:moveTo>
                  <a:pt x="169762" y="248904"/>
                </a:moveTo>
                <a:lnTo>
                  <a:pt x="167116" y="248904"/>
                </a:lnTo>
                <a:lnTo>
                  <a:pt x="169021" y="249031"/>
                </a:lnTo>
                <a:lnTo>
                  <a:pt x="169762" y="248904"/>
                </a:lnTo>
                <a:close/>
              </a:path>
              <a:path w="396239" h="250825">
                <a:moveTo>
                  <a:pt x="359711" y="0"/>
                </a:moveTo>
                <a:lnTo>
                  <a:pt x="341816" y="4772"/>
                </a:lnTo>
                <a:lnTo>
                  <a:pt x="324469" y="16367"/>
                </a:lnTo>
                <a:lnTo>
                  <a:pt x="184769" y="143240"/>
                </a:lnTo>
                <a:lnTo>
                  <a:pt x="302725" y="143240"/>
                </a:lnTo>
                <a:lnTo>
                  <a:pt x="373999" y="78470"/>
                </a:lnTo>
                <a:lnTo>
                  <a:pt x="394700" y="44053"/>
                </a:lnTo>
                <a:lnTo>
                  <a:pt x="395876" y="35026"/>
                </a:lnTo>
                <a:lnTo>
                  <a:pt x="395351" y="26415"/>
                </a:lnTo>
                <a:lnTo>
                  <a:pt x="393039" y="18496"/>
                </a:lnTo>
                <a:lnTo>
                  <a:pt x="388858" y="11541"/>
                </a:lnTo>
                <a:lnTo>
                  <a:pt x="376082" y="2204"/>
                </a:lnTo>
                <a:lnTo>
                  <a:pt x="35971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1592" y="2049271"/>
            <a:ext cx="134301" cy="20756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443220" y="2077211"/>
            <a:ext cx="0" cy="1959187"/>
          </a:xfrm>
          <a:custGeom>
            <a:avLst/>
            <a:gdLst/>
            <a:ahLst/>
            <a:cxnLst/>
            <a:rect l="l" t="t" r="r" b="b"/>
            <a:pathLst>
              <a:path h="1469389">
                <a:moveTo>
                  <a:pt x="0" y="0"/>
                </a:moveTo>
                <a:lnTo>
                  <a:pt x="0" y="1468882"/>
                </a:lnTo>
              </a:path>
            </a:pathLst>
          </a:custGeom>
          <a:ln w="2514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87847" y="3990827"/>
            <a:ext cx="6207760" cy="1343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43220" y="4036060"/>
            <a:ext cx="6090920" cy="0"/>
          </a:xfrm>
          <a:custGeom>
            <a:avLst/>
            <a:gdLst/>
            <a:ahLst/>
            <a:cxnLst/>
            <a:rect l="l" t="t" r="r" b="b"/>
            <a:pathLst>
              <a:path w="4568190">
                <a:moveTo>
                  <a:pt x="0" y="0"/>
                </a:moveTo>
                <a:lnTo>
                  <a:pt x="4567682" y="0"/>
                </a:lnTo>
              </a:path>
            </a:pathLst>
          </a:custGeom>
          <a:ln w="2514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9721" y="2570463"/>
            <a:ext cx="6051295" cy="1523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443728" y="2614176"/>
            <a:ext cx="5941907" cy="1385992"/>
          </a:xfrm>
          <a:custGeom>
            <a:avLst/>
            <a:gdLst/>
            <a:ahLst/>
            <a:cxnLst/>
            <a:rect l="l" t="t" r="r" b="b"/>
            <a:pathLst>
              <a:path w="4456430" h="1039494">
                <a:moveTo>
                  <a:pt x="0" y="1039361"/>
                </a:moveTo>
                <a:lnTo>
                  <a:pt x="64706" y="1001452"/>
                </a:lnTo>
                <a:lnTo>
                  <a:pt x="104441" y="974282"/>
                </a:lnTo>
                <a:lnTo>
                  <a:pt x="153034" y="937253"/>
                </a:lnTo>
                <a:lnTo>
                  <a:pt x="186205" y="910214"/>
                </a:lnTo>
                <a:lnTo>
                  <a:pt x="223313" y="878970"/>
                </a:lnTo>
                <a:lnTo>
                  <a:pt x="263332" y="844524"/>
                </a:lnTo>
                <a:lnTo>
                  <a:pt x="305240" y="807881"/>
                </a:lnTo>
                <a:lnTo>
                  <a:pt x="348013" y="770045"/>
                </a:lnTo>
                <a:lnTo>
                  <a:pt x="390625" y="732020"/>
                </a:lnTo>
                <a:lnTo>
                  <a:pt x="432053" y="694810"/>
                </a:lnTo>
                <a:lnTo>
                  <a:pt x="468090" y="662179"/>
                </a:lnTo>
                <a:lnTo>
                  <a:pt x="504957" y="628401"/>
                </a:lnTo>
                <a:lnTo>
                  <a:pt x="542239" y="593927"/>
                </a:lnTo>
                <a:lnTo>
                  <a:pt x="579516" y="559206"/>
                </a:lnTo>
                <a:lnTo>
                  <a:pt x="616371" y="524687"/>
                </a:lnTo>
                <a:lnTo>
                  <a:pt x="652385" y="490821"/>
                </a:lnTo>
                <a:lnTo>
                  <a:pt x="687139" y="458055"/>
                </a:lnTo>
                <a:lnTo>
                  <a:pt x="720216" y="426840"/>
                </a:lnTo>
                <a:lnTo>
                  <a:pt x="760628" y="387304"/>
                </a:lnTo>
                <a:lnTo>
                  <a:pt x="797555" y="349352"/>
                </a:lnTo>
                <a:lnTo>
                  <a:pt x="832738" y="312810"/>
                </a:lnTo>
                <a:lnTo>
                  <a:pt x="867922" y="277507"/>
                </a:lnTo>
                <a:lnTo>
                  <a:pt x="904849" y="243270"/>
                </a:lnTo>
                <a:lnTo>
                  <a:pt x="945261" y="209924"/>
                </a:lnTo>
                <a:lnTo>
                  <a:pt x="983483" y="180945"/>
                </a:lnTo>
                <a:lnTo>
                  <a:pt x="1024257" y="151250"/>
                </a:lnTo>
                <a:lnTo>
                  <a:pt x="1066638" y="121960"/>
                </a:lnTo>
                <a:lnTo>
                  <a:pt x="1109679" y="94194"/>
                </a:lnTo>
                <a:lnTo>
                  <a:pt x="1152433" y="69071"/>
                </a:lnTo>
                <a:lnTo>
                  <a:pt x="1193955" y="47712"/>
                </a:lnTo>
                <a:lnTo>
                  <a:pt x="1233296" y="31235"/>
                </a:lnTo>
                <a:lnTo>
                  <a:pt x="1283777" y="14601"/>
                </a:lnTo>
                <a:lnTo>
                  <a:pt x="1330729" y="3777"/>
                </a:lnTo>
                <a:lnTo>
                  <a:pt x="1376748" y="0"/>
                </a:lnTo>
                <a:lnTo>
                  <a:pt x="1424430" y="4506"/>
                </a:lnTo>
                <a:lnTo>
                  <a:pt x="1476375" y="18535"/>
                </a:lnTo>
                <a:lnTo>
                  <a:pt x="1517755" y="36752"/>
                </a:lnTo>
                <a:lnTo>
                  <a:pt x="1562412" y="62517"/>
                </a:lnTo>
                <a:lnTo>
                  <a:pt x="1608849" y="93490"/>
                </a:lnTo>
                <a:lnTo>
                  <a:pt x="1655568" y="127329"/>
                </a:lnTo>
                <a:lnTo>
                  <a:pt x="1701072" y="161692"/>
                </a:lnTo>
                <a:lnTo>
                  <a:pt x="1743863" y="194237"/>
                </a:lnTo>
                <a:lnTo>
                  <a:pt x="1782444" y="222624"/>
                </a:lnTo>
                <a:lnTo>
                  <a:pt x="1828421" y="255915"/>
                </a:lnTo>
                <a:lnTo>
                  <a:pt x="1867764" y="285736"/>
                </a:lnTo>
                <a:lnTo>
                  <a:pt x="1903932" y="314229"/>
                </a:lnTo>
                <a:lnTo>
                  <a:pt x="1940380" y="343532"/>
                </a:lnTo>
                <a:lnTo>
                  <a:pt x="1980564" y="375786"/>
                </a:lnTo>
                <a:lnTo>
                  <a:pt x="2016132" y="405909"/>
                </a:lnTo>
                <a:lnTo>
                  <a:pt x="2051576" y="438162"/>
                </a:lnTo>
                <a:lnTo>
                  <a:pt x="2088022" y="471481"/>
                </a:lnTo>
                <a:lnTo>
                  <a:pt x="2126596" y="504800"/>
                </a:lnTo>
                <a:lnTo>
                  <a:pt x="2168422" y="537053"/>
                </a:lnTo>
                <a:lnTo>
                  <a:pt x="2214626" y="567175"/>
                </a:lnTo>
                <a:lnTo>
                  <a:pt x="2253222" y="588753"/>
                </a:lnTo>
                <a:lnTo>
                  <a:pt x="2295227" y="610234"/>
                </a:lnTo>
                <a:lnTo>
                  <a:pt x="2339690" y="631320"/>
                </a:lnTo>
                <a:lnTo>
                  <a:pt x="2385663" y="651710"/>
                </a:lnTo>
                <a:lnTo>
                  <a:pt x="2432195" y="671106"/>
                </a:lnTo>
                <a:lnTo>
                  <a:pt x="2478337" y="689209"/>
                </a:lnTo>
                <a:lnTo>
                  <a:pt x="2523140" y="705719"/>
                </a:lnTo>
                <a:lnTo>
                  <a:pt x="2565654" y="720337"/>
                </a:lnTo>
                <a:lnTo>
                  <a:pt x="2619608" y="736746"/>
                </a:lnTo>
                <a:lnTo>
                  <a:pt x="2672042" y="750131"/>
                </a:lnTo>
                <a:lnTo>
                  <a:pt x="2723213" y="761025"/>
                </a:lnTo>
                <a:lnTo>
                  <a:pt x="2773378" y="769961"/>
                </a:lnTo>
                <a:lnTo>
                  <a:pt x="2822796" y="777473"/>
                </a:lnTo>
                <a:lnTo>
                  <a:pt x="2871724" y="784091"/>
                </a:lnTo>
                <a:lnTo>
                  <a:pt x="2918974" y="789345"/>
                </a:lnTo>
                <a:lnTo>
                  <a:pt x="2964104" y="792638"/>
                </a:lnTo>
                <a:lnTo>
                  <a:pt x="3008487" y="794505"/>
                </a:lnTo>
                <a:lnTo>
                  <a:pt x="3053493" y="795484"/>
                </a:lnTo>
                <a:lnTo>
                  <a:pt x="3100497" y="796109"/>
                </a:lnTo>
                <a:lnTo>
                  <a:pt x="3150870" y="796918"/>
                </a:lnTo>
                <a:lnTo>
                  <a:pt x="3250027" y="797829"/>
                </a:lnTo>
                <a:lnTo>
                  <a:pt x="3365769" y="797728"/>
                </a:lnTo>
                <a:lnTo>
                  <a:pt x="3461819" y="797222"/>
                </a:lnTo>
                <a:lnTo>
                  <a:pt x="3501898" y="796918"/>
                </a:lnTo>
                <a:lnTo>
                  <a:pt x="3551786" y="797252"/>
                </a:lnTo>
                <a:lnTo>
                  <a:pt x="3599735" y="798029"/>
                </a:lnTo>
                <a:lnTo>
                  <a:pt x="3647475" y="798918"/>
                </a:lnTo>
                <a:lnTo>
                  <a:pt x="3696737" y="799584"/>
                </a:lnTo>
                <a:lnTo>
                  <a:pt x="3749251" y="799695"/>
                </a:lnTo>
                <a:lnTo>
                  <a:pt x="3806749" y="798918"/>
                </a:lnTo>
                <a:lnTo>
                  <a:pt x="3870959" y="796918"/>
                </a:lnTo>
                <a:lnTo>
                  <a:pt x="4029533" y="788247"/>
                </a:lnTo>
                <a:lnTo>
                  <a:pt x="4223242" y="775360"/>
                </a:lnTo>
                <a:lnTo>
                  <a:pt x="4387113" y="763664"/>
                </a:lnTo>
                <a:lnTo>
                  <a:pt x="4456176" y="758564"/>
                </a:lnTo>
              </a:path>
            </a:pathLst>
          </a:custGeom>
          <a:ln w="2895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05447" y="5112512"/>
            <a:ext cx="2747264" cy="618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04000" y="5142993"/>
            <a:ext cx="2550160" cy="6339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60312" y="5136895"/>
            <a:ext cx="2646680" cy="5181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94670" y="5237480"/>
            <a:ext cx="217847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ICANS/Neurotoxicity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572760" y="4508009"/>
            <a:ext cx="1665275" cy="6319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79161" y="4544569"/>
            <a:ext cx="852407" cy="6339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34229" y="4538979"/>
            <a:ext cx="1551940" cy="400965"/>
          </a:xfrm>
          <a:prstGeom prst="rect">
            <a:avLst/>
          </a:prstGeom>
          <a:solidFill>
            <a:srgbClr val="848D93"/>
          </a:solidFill>
          <a:ln w="9906">
            <a:solidFill>
              <a:srgbClr val="EDAC00"/>
            </a:solidFill>
          </a:ln>
        </p:spPr>
        <p:txBody>
          <a:bodyPr vert="horz" wrap="square" lIns="0" tIns="92287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7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69780" y="4049776"/>
            <a:ext cx="49953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15011" y="1193122"/>
            <a:ext cx="201676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CAR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T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cell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sz="20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infusion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02944" y="3476752"/>
            <a:ext cx="596392" cy="6228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69328" y="1513501"/>
            <a:ext cx="476842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 </a:t>
            </a:r>
            <a:r>
              <a:rPr kumimoji="0" sz="18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onset: </a:t>
            </a:r>
            <a:r>
              <a:rPr kumimoji="0" sz="18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2-3</a:t>
            </a:r>
            <a:r>
              <a:rPr kumimoji="0" sz="1800" b="0" i="0" u="none" strike="noStrike" kern="1200" cap="none" spc="-6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Neurotoxicity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to onset: </a:t>
            </a:r>
            <a:r>
              <a:rPr kumimoji="0" sz="18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4-10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31649" y="6147815"/>
            <a:ext cx="5819140" cy="441960"/>
          </a:xfrm>
          <a:custGeom>
            <a:avLst/>
            <a:gdLst/>
            <a:ahLst/>
            <a:cxnLst/>
            <a:rect l="l" t="t" r="r" b="b"/>
            <a:pathLst>
              <a:path w="4364355" h="331470">
                <a:moveTo>
                  <a:pt x="0" y="331470"/>
                </a:moveTo>
                <a:lnTo>
                  <a:pt x="4363974" y="331470"/>
                </a:lnTo>
                <a:lnTo>
                  <a:pt x="4363974" y="0"/>
                </a:lnTo>
                <a:lnTo>
                  <a:pt x="0" y="0"/>
                </a:lnTo>
                <a:lnTo>
                  <a:pt x="0" y="3314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6887" y="2875281"/>
            <a:ext cx="1577848" cy="1047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840993" y="3332496"/>
            <a:ext cx="2890519" cy="26578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63419" y="3424428"/>
            <a:ext cx="2655147" cy="2422313"/>
          </a:xfrm>
          <a:custGeom>
            <a:avLst/>
            <a:gdLst/>
            <a:ahLst/>
            <a:cxnLst/>
            <a:rect l="l" t="t" r="r" b="b"/>
            <a:pathLst>
              <a:path w="1991360" h="1816735">
                <a:moveTo>
                  <a:pt x="0" y="908304"/>
                </a:moveTo>
                <a:lnTo>
                  <a:pt x="1218" y="862969"/>
                </a:lnTo>
                <a:lnTo>
                  <a:pt x="4835" y="818211"/>
                </a:lnTo>
                <a:lnTo>
                  <a:pt x="10795" y="774079"/>
                </a:lnTo>
                <a:lnTo>
                  <a:pt x="19039" y="730627"/>
                </a:lnTo>
                <a:lnTo>
                  <a:pt x="29511" y="687907"/>
                </a:lnTo>
                <a:lnTo>
                  <a:pt x="42154" y="645971"/>
                </a:lnTo>
                <a:lnTo>
                  <a:pt x="56910" y="604869"/>
                </a:lnTo>
                <a:lnTo>
                  <a:pt x="73723" y="564656"/>
                </a:lnTo>
                <a:lnTo>
                  <a:pt x="92536" y="525382"/>
                </a:lnTo>
                <a:lnTo>
                  <a:pt x="113291" y="487100"/>
                </a:lnTo>
                <a:lnTo>
                  <a:pt x="135932" y="449862"/>
                </a:lnTo>
                <a:lnTo>
                  <a:pt x="160401" y="413719"/>
                </a:lnTo>
                <a:lnTo>
                  <a:pt x="186641" y="378724"/>
                </a:lnTo>
                <a:lnTo>
                  <a:pt x="214596" y="344929"/>
                </a:lnTo>
                <a:lnTo>
                  <a:pt x="244207" y="312386"/>
                </a:lnTo>
                <a:lnTo>
                  <a:pt x="275419" y="281147"/>
                </a:lnTo>
                <a:lnTo>
                  <a:pt x="308174" y="251264"/>
                </a:lnTo>
                <a:lnTo>
                  <a:pt x="342415" y="222789"/>
                </a:lnTo>
                <a:lnTo>
                  <a:pt x="378085" y="195773"/>
                </a:lnTo>
                <a:lnTo>
                  <a:pt x="415127" y="170270"/>
                </a:lnTo>
                <a:lnTo>
                  <a:pt x="453484" y="146331"/>
                </a:lnTo>
                <a:lnTo>
                  <a:pt x="493098" y="124008"/>
                </a:lnTo>
                <a:lnTo>
                  <a:pt x="533913" y="103353"/>
                </a:lnTo>
                <a:lnTo>
                  <a:pt x="575872" y="84418"/>
                </a:lnTo>
                <a:lnTo>
                  <a:pt x="618918" y="67256"/>
                </a:lnTo>
                <a:lnTo>
                  <a:pt x="662993" y="51918"/>
                </a:lnTo>
                <a:lnTo>
                  <a:pt x="708040" y="38456"/>
                </a:lnTo>
                <a:lnTo>
                  <a:pt x="754003" y="26922"/>
                </a:lnTo>
                <a:lnTo>
                  <a:pt x="800825" y="17369"/>
                </a:lnTo>
                <a:lnTo>
                  <a:pt x="848447" y="9848"/>
                </a:lnTo>
                <a:lnTo>
                  <a:pt x="896814" y="4411"/>
                </a:lnTo>
                <a:lnTo>
                  <a:pt x="945868" y="1111"/>
                </a:lnTo>
                <a:lnTo>
                  <a:pt x="995553" y="0"/>
                </a:lnTo>
                <a:lnTo>
                  <a:pt x="1045237" y="1111"/>
                </a:lnTo>
                <a:lnTo>
                  <a:pt x="1094291" y="4411"/>
                </a:lnTo>
                <a:lnTo>
                  <a:pt x="1142658" y="9848"/>
                </a:lnTo>
                <a:lnTo>
                  <a:pt x="1190280" y="17369"/>
                </a:lnTo>
                <a:lnTo>
                  <a:pt x="1237102" y="26922"/>
                </a:lnTo>
                <a:lnTo>
                  <a:pt x="1283065" y="38456"/>
                </a:lnTo>
                <a:lnTo>
                  <a:pt x="1328112" y="51918"/>
                </a:lnTo>
                <a:lnTo>
                  <a:pt x="1372187" y="67256"/>
                </a:lnTo>
                <a:lnTo>
                  <a:pt x="1415233" y="84418"/>
                </a:lnTo>
                <a:lnTo>
                  <a:pt x="1457192" y="103353"/>
                </a:lnTo>
                <a:lnTo>
                  <a:pt x="1498007" y="124008"/>
                </a:lnTo>
                <a:lnTo>
                  <a:pt x="1537621" y="146331"/>
                </a:lnTo>
                <a:lnTo>
                  <a:pt x="1575978" y="170270"/>
                </a:lnTo>
                <a:lnTo>
                  <a:pt x="1613020" y="195773"/>
                </a:lnTo>
                <a:lnTo>
                  <a:pt x="1648690" y="222789"/>
                </a:lnTo>
                <a:lnTo>
                  <a:pt x="1682931" y="251264"/>
                </a:lnTo>
                <a:lnTo>
                  <a:pt x="1715686" y="281147"/>
                </a:lnTo>
                <a:lnTo>
                  <a:pt x="1746898" y="312386"/>
                </a:lnTo>
                <a:lnTo>
                  <a:pt x="1776509" y="344929"/>
                </a:lnTo>
                <a:lnTo>
                  <a:pt x="1804464" y="378724"/>
                </a:lnTo>
                <a:lnTo>
                  <a:pt x="1830704" y="413719"/>
                </a:lnTo>
                <a:lnTo>
                  <a:pt x="1855173" y="449862"/>
                </a:lnTo>
                <a:lnTo>
                  <a:pt x="1877814" y="487100"/>
                </a:lnTo>
                <a:lnTo>
                  <a:pt x="1898569" y="525382"/>
                </a:lnTo>
                <a:lnTo>
                  <a:pt x="1917382" y="564656"/>
                </a:lnTo>
                <a:lnTo>
                  <a:pt x="1934195" y="604869"/>
                </a:lnTo>
                <a:lnTo>
                  <a:pt x="1948951" y="645971"/>
                </a:lnTo>
                <a:lnTo>
                  <a:pt x="1961594" y="687907"/>
                </a:lnTo>
                <a:lnTo>
                  <a:pt x="1972066" y="730627"/>
                </a:lnTo>
                <a:lnTo>
                  <a:pt x="1980310" y="774079"/>
                </a:lnTo>
                <a:lnTo>
                  <a:pt x="1986270" y="818211"/>
                </a:lnTo>
                <a:lnTo>
                  <a:pt x="1989887" y="862969"/>
                </a:lnTo>
                <a:lnTo>
                  <a:pt x="1991106" y="908304"/>
                </a:lnTo>
                <a:lnTo>
                  <a:pt x="1989887" y="953637"/>
                </a:lnTo>
                <a:lnTo>
                  <a:pt x="1986270" y="998394"/>
                </a:lnTo>
                <a:lnTo>
                  <a:pt x="1980310" y="1042525"/>
                </a:lnTo>
                <a:lnTo>
                  <a:pt x="1972066" y="1085976"/>
                </a:lnTo>
                <a:lnTo>
                  <a:pt x="1961594" y="1128696"/>
                </a:lnTo>
                <a:lnTo>
                  <a:pt x="1948951" y="1170632"/>
                </a:lnTo>
                <a:lnTo>
                  <a:pt x="1934195" y="1211733"/>
                </a:lnTo>
                <a:lnTo>
                  <a:pt x="1917382" y="1251946"/>
                </a:lnTo>
                <a:lnTo>
                  <a:pt x="1898569" y="1291219"/>
                </a:lnTo>
                <a:lnTo>
                  <a:pt x="1877814" y="1329501"/>
                </a:lnTo>
                <a:lnTo>
                  <a:pt x="1855173" y="1366740"/>
                </a:lnTo>
                <a:lnTo>
                  <a:pt x="1830704" y="1402882"/>
                </a:lnTo>
                <a:lnTo>
                  <a:pt x="1804464" y="1437877"/>
                </a:lnTo>
                <a:lnTo>
                  <a:pt x="1776509" y="1471672"/>
                </a:lnTo>
                <a:lnTo>
                  <a:pt x="1746898" y="1504216"/>
                </a:lnTo>
                <a:lnTo>
                  <a:pt x="1715686" y="1535455"/>
                </a:lnTo>
                <a:lnTo>
                  <a:pt x="1682931" y="1565339"/>
                </a:lnTo>
                <a:lnTo>
                  <a:pt x="1648690" y="1593814"/>
                </a:lnTo>
                <a:lnTo>
                  <a:pt x="1613020" y="1620830"/>
                </a:lnTo>
                <a:lnTo>
                  <a:pt x="1575978" y="1646333"/>
                </a:lnTo>
                <a:lnTo>
                  <a:pt x="1537621" y="1670273"/>
                </a:lnTo>
                <a:lnTo>
                  <a:pt x="1498007" y="1692596"/>
                </a:lnTo>
                <a:lnTo>
                  <a:pt x="1457192" y="1713252"/>
                </a:lnTo>
                <a:lnTo>
                  <a:pt x="1415233" y="1732187"/>
                </a:lnTo>
                <a:lnTo>
                  <a:pt x="1372187" y="1749349"/>
                </a:lnTo>
                <a:lnTo>
                  <a:pt x="1328112" y="1764688"/>
                </a:lnTo>
                <a:lnTo>
                  <a:pt x="1283065" y="1778150"/>
                </a:lnTo>
                <a:lnTo>
                  <a:pt x="1237102" y="1789684"/>
                </a:lnTo>
                <a:lnTo>
                  <a:pt x="1190280" y="1799238"/>
                </a:lnTo>
                <a:lnTo>
                  <a:pt x="1142658" y="1806759"/>
                </a:lnTo>
                <a:lnTo>
                  <a:pt x="1094291" y="1812196"/>
                </a:lnTo>
                <a:lnTo>
                  <a:pt x="1045237" y="1815496"/>
                </a:lnTo>
                <a:lnTo>
                  <a:pt x="995553" y="1816608"/>
                </a:lnTo>
                <a:lnTo>
                  <a:pt x="945868" y="1815496"/>
                </a:lnTo>
                <a:lnTo>
                  <a:pt x="896814" y="1812196"/>
                </a:lnTo>
                <a:lnTo>
                  <a:pt x="848447" y="1806759"/>
                </a:lnTo>
                <a:lnTo>
                  <a:pt x="800825" y="1799238"/>
                </a:lnTo>
                <a:lnTo>
                  <a:pt x="754003" y="1789684"/>
                </a:lnTo>
                <a:lnTo>
                  <a:pt x="708040" y="1778150"/>
                </a:lnTo>
                <a:lnTo>
                  <a:pt x="662993" y="1764688"/>
                </a:lnTo>
                <a:lnTo>
                  <a:pt x="618918" y="1749349"/>
                </a:lnTo>
                <a:lnTo>
                  <a:pt x="575872" y="1732187"/>
                </a:lnTo>
                <a:lnTo>
                  <a:pt x="533913" y="1713252"/>
                </a:lnTo>
                <a:lnTo>
                  <a:pt x="493098" y="1692596"/>
                </a:lnTo>
                <a:lnTo>
                  <a:pt x="453484" y="1670273"/>
                </a:lnTo>
                <a:lnTo>
                  <a:pt x="415127" y="1646333"/>
                </a:lnTo>
                <a:lnTo>
                  <a:pt x="378085" y="1620830"/>
                </a:lnTo>
                <a:lnTo>
                  <a:pt x="342415" y="1593814"/>
                </a:lnTo>
                <a:lnTo>
                  <a:pt x="308174" y="1565339"/>
                </a:lnTo>
                <a:lnTo>
                  <a:pt x="275419" y="1535455"/>
                </a:lnTo>
                <a:lnTo>
                  <a:pt x="244207" y="1504216"/>
                </a:lnTo>
                <a:lnTo>
                  <a:pt x="214596" y="1471672"/>
                </a:lnTo>
                <a:lnTo>
                  <a:pt x="186641" y="1437877"/>
                </a:lnTo>
                <a:lnTo>
                  <a:pt x="160401" y="1402882"/>
                </a:lnTo>
                <a:lnTo>
                  <a:pt x="135932" y="1366740"/>
                </a:lnTo>
                <a:lnTo>
                  <a:pt x="113291" y="1329501"/>
                </a:lnTo>
                <a:lnTo>
                  <a:pt x="92536" y="1291219"/>
                </a:lnTo>
                <a:lnTo>
                  <a:pt x="73723" y="1251946"/>
                </a:lnTo>
                <a:lnTo>
                  <a:pt x="56910" y="1211733"/>
                </a:lnTo>
                <a:lnTo>
                  <a:pt x="42154" y="1170632"/>
                </a:lnTo>
                <a:lnTo>
                  <a:pt x="29511" y="1128696"/>
                </a:lnTo>
                <a:lnTo>
                  <a:pt x="19039" y="1085976"/>
                </a:lnTo>
                <a:lnTo>
                  <a:pt x="10795" y="1042525"/>
                </a:lnTo>
                <a:lnTo>
                  <a:pt x="4835" y="998394"/>
                </a:lnTo>
                <a:lnTo>
                  <a:pt x="1218" y="953637"/>
                </a:lnTo>
                <a:lnTo>
                  <a:pt x="0" y="908304"/>
                </a:lnTo>
                <a:close/>
              </a:path>
            </a:pathLst>
          </a:custGeom>
          <a:ln w="101346">
            <a:solidFill>
              <a:srgbClr val="8AC9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2671" y="1758697"/>
            <a:ext cx="2893568" cy="28478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65100" y="1850644"/>
            <a:ext cx="2658533" cy="2612813"/>
          </a:xfrm>
          <a:custGeom>
            <a:avLst/>
            <a:gdLst/>
            <a:ahLst/>
            <a:cxnLst/>
            <a:rect l="l" t="t" r="r" b="b"/>
            <a:pathLst>
              <a:path w="1993900" h="1959610">
                <a:moveTo>
                  <a:pt x="0" y="979550"/>
                </a:moveTo>
                <a:lnTo>
                  <a:pt x="1149" y="932088"/>
                </a:lnTo>
                <a:lnTo>
                  <a:pt x="4562" y="885209"/>
                </a:lnTo>
                <a:lnTo>
                  <a:pt x="10187" y="838964"/>
                </a:lnTo>
                <a:lnTo>
                  <a:pt x="17972" y="793405"/>
                </a:lnTo>
                <a:lnTo>
                  <a:pt x="27863" y="748583"/>
                </a:lnTo>
                <a:lnTo>
                  <a:pt x="39810" y="704550"/>
                </a:lnTo>
                <a:lnTo>
                  <a:pt x="53760" y="661356"/>
                </a:lnTo>
                <a:lnTo>
                  <a:pt x="69660" y="619054"/>
                </a:lnTo>
                <a:lnTo>
                  <a:pt x="87459" y="577694"/>
                </a:lnTo>
                <a:lnTo>
                  <a:pt x="107104" y="537327"/>
                </a:lnTo>
                <a:lnTo>
                  <a:pt x="128543" y="498006"/>
                </a:lnTo>
                <a:lnTo>
                  <a:pt x="151723" y="459780"/>
                </a:lnTo>
                <a:lnTo>
                  <a:pt x="176594" y="422702"/>
                </a:lnTo>
                <a:lnTo>
                  <a:pt x="203101" y="386823"/>
                </a:lnTo>
                <a:lnTo>
                  <a:pt x="231194" y="352195"/>
                </a:lnTo>
                <a:lnTo>
                  <a:pt x="260820" y="318867"/>
                </a:lnTo>
                <a:lnTo>
                  <a:pt x="291926" y="286892"/>
                </a:lnTo>
                <a:lnTo>
                  <a:pt x="324461" y="256322"/>
                </a:lnTo>
                <a:lnTo>
                  <a:pt x="358373" y="227207"/>
                </a:lnTo>
                <a:lnTo>
                  <a:pt x="393608" y="199598"/>
                </a:lnTo>
                <a:lnTo>
                  <a:pt x="430116" y="173547"/>
                </a:lnTo>
                <a:lnTo>
                  <a:pt x="467843" y="149106"/>
                </a:lnTo>
                <a:lnTo>
                  <a:pt x="506737" y="126324"/>
                </a:lnTo>
                <a:lnTo>
                  <a:pt x="546747" y="105255"/>
                </a:lnTo>
                <a:lnTo>
                  <a:pt x="587819" y="85949"/>
                </a:lnTo>
                <a:lnTo>
                  <a:pt x="629903" y="68458"/>
                </a:lnTo>
                <a:lnTo>
                  <a:pt x="672945" y="52832"/>
                </a:lnTo>
                <a:lnTo>
                  <a:pt x="716894" y="39123"/>
                </a:lnTo>
                <a:lnTo>
                  <a:pt x="761696" y="27382"/>
                </a:lnTo>
                <a:lnTo>
                  <a:pt x="807301" y="17661"/>
                </a:lnTo>
                <a:lnTo>
                  <a:pt x="853656" y="10011"/>
                </a:lnTo>
                <a:lnTo>
                  <a:pt x="900708" y="4483"/>
                </a:lnTo>
                <a:lnTo>
                  <a:pt x="948405" y="1129"/>
                </a:lnTo>
                <a:lnTo>
                  <a:pt x="996696" y="0"/>
                </a:lnTo>
                <a:lnTo>
                  <a:pt x="1044983" y="1129"/>
                </a:lnTo>
                <a:lnTo>
                  <a:pt x="1092677" y="4483"/>
                </a:lnTo>
                <a:lnTo>
                  <a:pt x="1139727" y="10011"/>
                </a:lnTo>
                <a:lnTo>
                  <a:pt x="1186079" y="17661"/>
                </a:lnTo>
                <a:lnTo>
                  <a:pt x="1231682" y="27382"/>
                </a:lnTo>
                <a:lnTo>
                  <a:pt x="1276484" y="39123"/>
                </a:lnTo>
                <a:lnTo>
                  <a:pt x="1320431" y="52832"/>
                </a:lnTo>
                <a:lnTo>
                  <a:pt x="1363472" y="68458"/>
                </a:lnTo>
                <a:lnTo>
                  <a:pt x="1405555" y="85949"/>
                </a:lnTo>
                <a:lnTo>
                  <a:pt x="1446628" y="105255"/>
                </a:lnTo>
                <a:lnTo>
                  <a:pt x="1486637" y="126324"/>
                </a:lnTo>
                <a:lnTo>
                  <a:pt x="1525532" y="149106"/>
                </a:lnTo>
                <a:lnTo>
                  <a:pt x="1563259" y="173547"/>
                </a:lnTo>
                <a:lnTo>
                  <a:pt x="1599766" y="199598"/>
                </a:lnTo>
                <a:lnTo>
                  <a:pt x="1635002" y="227207"/>
                </a:lnTo>
                <a:lnTo>
                  <a:pt x="1668914" y="256322"/>
                </a:lnTo>
                <a:lnTo>
                  <a:pt x="1701450" y="286893"/>
                </a:lnTo>
                <a:lnTo>
                  <a:pt x="1732558" y="318867"/>
                </a:lnTo>
                <a:lnTo>
                  <a:pt x="1762184" y="352195"/>
                </a:lnTo>
                <a:lnTo>
                  <a:pt x="1790278" y="386823"/>
                </a:lnTo>
                <a:lnTo>
                  <a:pt x="1816787" y="422702"/>
                </a:lnTo>
                <a:lnTo>
                  <a:pt x="1841658" y="459780"/>
                </a:lnTo>
                <a:lnTo>
                  <a:pt x="1864840" y="498006"/>
                </a:lnTo>
                <a:lnTo>
                  <a:pt x="1886280" y="537327"/>
                </a:lnTo>
                <a:lnTo>
                  <a:pt x="1905926" y="577694"/>
                </a:lnTo>
                <a:lnTo>
                  <a:pt x="1923726" y="619054"/>
                </a:lnTo>
                <a:lnTo>
                  <a:pt x="1939627" y="661356"/>
                </a:lnTo>
                <a:lnTo>
                  <a:pt x="1953578" y="704550"/>
                </a:lnTo>
                <a:lnTo>
                  <a:pt x="1965526" y="748583"/>
                </a:lnTo>
                <a:lnTo>
                  <a:pt x="1975418" y="793405"/>
                </a:lnTo>
                <a:lnTo>
                  <a:pt x="1983203" y="838964"/>
                </a:lnTo>
                <a:lnTo>
                  <a:pt x="1988828" y="885209"/>
                </a:lnTo>
                <a:lnTo>
                  <a:pt x="1992242" y="932088"/>
                </a:lnTo>
                <a:lnTo>
                  <a:pt x="1993392" y="979550"/>
                </a:lnTo>
                <a:lnTo>
                  <a:pt x="1992242" y="1027013"/>
                </a:lnTo>
                <a:lnTo>
                  <a:pt x="1988828" y="1073892"/>
                </a:lnTo>
                <a:lnTo>
                  <a:pt x="1983203" y="1120137"/>
                </a:lnTo>
                <a:lnTo>
                  <a:pt x="1975418" y="1165696"/>
                </a:lnTo>
                <a:lnTo>
                  <a:pt x="1965526" y="1210518"/>
                </a:lnTo>
                <a:lnTo>
                  <a:pt x="1953578" y="1254551"/>
                </a:lnTo>
                <a:lnTo>
                  <a:pt x="1939627" y="1297745"/>
                </a:lnTo>
                <a:lnTo>
                  <a:pt x="1923726" y="1340047"/>
                </a:lnTo>
                <a:lnTo>
                  <a:pt x="1905926" y="1381407"/>
                </a:lnTo>
                <a:lnTo>
                  <a:pt x="1886280" y="1421774"/>
                </a:lnTo>
                <a:lnTo>
                  <a:pt x="1864840" y="1461095"/>
                </a:lnTo>
                <a:lnTo>
                  <a:pt x="1841658" y="1499321"/>
                </a:lnTo>
                <a:lnTo>
                  <a:pt x="1816787" y="1536399"/>
                </a:lnTo>
                <a:lnTo>
                  <a:pt x="1790278" y="1572278"/>
                </a:lnTo>
                <a:lnTo>
                  <a:pt x="1762184" y="1606906"/>
                </a:lnTo>
                <a:lnTo>
                  <a:pt x="1732558" y="1640234"/>
                </a:lnTo>
                <a:lnTo>
                  <a:pt x="1701450" y="1672209"/>
                </a:lnTo>
                <a:lnTo>
                  <a:pt x="1668914" y="1702779"/>
                </a:lnTo>
                <a:lnTo>
                  <a:pt x="1635002" y="1731894"/>
                </a:lnTo>
                <a:lnTo>
                  <a:pt x="1599766" y="1759503"/>
                </a:lnTo>
                <a:lnTo>
                  <a:pt x="1563259" y="1785554"/>
                </a:lnTo>
                <a:lnTo>
                  <a:pt x="1525532" y="1809995"/>
                </a:lnTo>
                <a:lnTo>
                  <a:pt x="1486637" y="1832777"/>
                </a:lnTo>
                <a:lnTo>
                  <a:pt x="1446628" y="1853846"/>
                </a:lnTo>
                <a:lnTo>
                  <a:pt x="1405555" y="1873152"/>
                </a:lnTo>
                <a:lnTo>
                  <a:pt x="1363472" y="1890643"/>
                </a:lnTo>
                <a:lnTo>
                  <a:pt x="1320431" y="1906269"/>
                </a:lnTo>
                <a:lnTo>
                  <a:pt x="1276484" y="1919978"/>
                </a:lnTo>
                <a:lnTo>
                  <a:pt x="1231682" y="1931719"/>
                </a:lnTo>
                <a:lnTo>
                  <a:pt x="1186079" y="1941440"/>
                </a:lnTo>
                <a:lnTo>
                  <a:pt x="1139727" y="1949090"/>
                </a:lnTo>
                <a:lnTo>
                  <a:pt x="1092677" y="1954618"/>
                </a:lnTo>
                <a:lnTo>
                  <a:pt x="1044983" y="1957972"/>
                </a:lnTo>
                <a:lnTo>
                  <a:pt x="996696" y="1959102"/>
                </a:lnTo>
                <a:lnTo>
                  <a:pt x="948405" y="1957972"/>
                </a:lnTo>
                <a:lnTo>
                  <a:pt x="900708" y="1954618"/>
                </a:lnTo>
                <a:lnTo>
                  <a:pt x="853656" y="1949090"/>
                </a:lnTo>
                <a:lnTo>
                  <a:pt x="807301" y="1941440"/>
                </a:lnTo>
                <a:lnTo>
                  <a:pt x="761696" y="1931719"/>
                </a:lnTo>
                <a:lnTo>
                  <a:pt x="716894" y="1919978"/>
                </a:lnTo>
                <a:lnTo>
                  <a:pt x="672945" y="1906269"/>
                </a:lnTo>
                <a:lnTo>
                  <a:pt x="629903" y="1890643"/>
                </a:lnTo>
                <a:lnTo>
                  <a:pt x="587819" y="1873152"/>
                </a:lnTo>
                <a:lnTo>
                  <a:pt x="546747" y="1853846"/>
                </a:lnTo>
                <a:lnTo>
                  <a:pt x="506737" y="1832777"/>
                </a:lnTo>
                <a:lnTo>
                  <a:pt x="467843" y="1809995"/>
                </a:lnTo>
                <a:lnTo>
                  <a:pt x="430116" y="1785554"/>
                </a:lnTo>
                <a:lnTo>
                  <a:pt x="393608" y="1759503"/>
                </a:lnTo>
                <a:lnTo>
                  <a:pt x="358373" y="1731894"/>
                </a:lnTo>
                <a:lnTo>
                  <a:pt x="324461" y="1702779"/>
                </a:lnTo>
                <a:lnTo>
                  <a:pt x="291926" y="1672208"/>
                </a:lnTo>
                <a:lnTo>
                  <a:pt x="260820" y="1640234"/>
                </a:lnTo>
                <a:lnTo>
                  <a:pt x="231194" y="1606906"/>
                </a:lnTo>
                <a:lnTo>
                  <a:pt x="203101" y="1572278"/>
                </a:lnTo>
                <a:lnTo>
                  <a:pt x="176594" y="1536399"/>
                </a:lnTo>
                <a:lnTo>
                  <a:pt x="151723" y="1499321"/>
                </a:lnTo>
                <a:lnTo>
                  <a:pt x="128543" y="1461095"/>
                </a:lnTo>
                <a:lnTo>
                  <a:pt x="107104" y="1421774"/>
                </a:lnTo>
                <a:lnTo>
                  <a:pt x="87459" y="1381407"/>
                </a:lnTo>
                <a:lnTo>
                  <a:pt x="69660" y="1340047"/>
                </a:lnTo>
                <a:lnTo>
                  <a:pt x="53760" y="1297745"/>
                </a:lnTo>
                <a:lnTo>
                  <a:pt x="39810" y="1254551"/>
                </a:lnTo>
                <a:lnTo>
                  <a:pt x="27863" y="1210518"/>
                </a:lnTo>
                <a:lnTo>
                  <a:pt x="17972" y="1165696"/>
                </a:lnTo>
                <a:lnTo>
                  <a:pt x="10187" y="1120137"/>
                </a:lnTo>
                <a:lnTo>
                  <a:pt x="4562" y="1073892"/>
                </a:lnTo>
                <a:lnTo>
                  <a:pt x="1149" y="1027013"/>
                </a:lnTo>
                <a:lnTo>
                  <a:pt x="0" y="979550"/>
                </a:lnTo>
                <a:close/>
              </a:path>
            </a:pathLst>
          </a:custGeom>
          <a:ln w="101346">
            <a:solidFill>
              <a:srgbClr val="8AC9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422143" y="3667761"/>
            <a:ext cx="1728216" cy="10962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672757" y="4887637"/>
            <a:ext cx="136482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5000" marR="6773" lvl="0" indent="-24891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Neuro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gical  </a:t>
            </a:r>
            <a:r>
              <a:rPr kumimoji="0" sz="1800" b="1" i="0" u="none" strike="noStrike" kern="1200" cap="none" spc="-33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Toxicity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38387" y="3979673"/>
            <a:ext cx="147912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 </a:t>
            </a:r>
            <a:r>
              <a:rPr kumimoji="0" sz="1400" b="1" i="1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cell</a:t>
            </a:r>
            <a:r>
              <a:rPr kumimoji="0" sz="1400" b="1" i="1" u="none" strike="noStrike" kern="1200" cap="none" spc="-73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00" b="1" i="1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death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0474" y="2229781"/>
            <a:ext cx="2117513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409" marR="257380" lvl="0" indent="-42332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Cytokine</a:t>
            </a:r>
            <a:r>
              <a:rPr kumimoji="0" sz="1800" b="1" i="0" u="none" strike="noStrike" kern="1200" cap="none" spc="-93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Release  Syndrome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0671" marR="6773" lvl="0" indent="-60958" algn="l" defTabSz="1219170" rtl="0" eaLnBrk="1" fontAlgn="auto" latinLnBrk="0" hangingPunct="1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Cytok</a:t>
            </a:r>
            <a:r>
              <a:rPr kumimoji="0" sz="1400" b="1" i="1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r>
              <a:rPr kumimoji="0" sz="1400" b="1" i="1" u="none" strike="noStrike" kern="1200" cap="none" spc="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  release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257791" y="4788408"/>
            <a:ext cx="2918460" cy="2056553"/>
          </a:xfrm>
          <a:custGeom>
            <a:avLst/>
            <a:gdLst/>
            <a:ahLst/>
            <a:cxnLst/>
            <a:rect l="l" t="t" r="r" b="b"/>
            <a:pathLst>
              <a:path w="2188845" h="1542414">
                <a:moveTo>
                  <a:pt x="0" y="1542288"/>
                </a:moveTo>
                <a:lnTo>
                  <a:pt x="2188463" y="1542288"/>
                </a:lnTo>
                <a:lnTo>
                  <a:pt x="2188463" y="0"/>
                </a:lnTo>
                <a:lnTo>
                  <a:pt x="0" y="0"/>
                </a:lnTo>
                <a:lnTo>
                  <a:pt x="0" y="1542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668257" y="4670552"/>
            <a:ext cx="2523743" cy="1249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675369" y="4676647"/>
            <a:ext cx="2506471" cy="12872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708389" y="4710684"/>
            <a:ext cx="2407073" cy="1107440"/>
          </a:xfrm>
          <a:custGeom>
            <a:avLst/>
            <a:gdLst/>
            <a:ahLst/>
            <a:cxnLst/>
            <a:rect l="l" t="t" r="r" b="b"/>
            <a:pathLst>
              <a:path w="1805304" h="830579">
                <a:moveTo>
                  <a:pt x="0" y="830580"/>
                </a:moveTo>
                <a:lnTo>
                  <a:pt x="1805177" y="830580"/>
                </a:lnTo>
                <a:lnTo>
                  <a:pt x="1805177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FDFFF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708389" y="4710684"/>
            <a:ext cx="2407073" cy="1032761"/>
          </a:xfrm>
          <a:prstGeom prst="rect">
            <a:avLst/>
          </a:prstGeom>
          <a:solidFill>
            <a:srgbClr val="FDFFFD"/>
          </a:solidFill>
          <a:ln w="9906">
            <a:solidFill>
              <a:srgbClr val="484F53"/>
            </a:solidFill>
          </a:ln>
        </p:spPr>
        <p:txBody>
          <a:bodyPr vert="horz" wrap="square" lIns="0" tIns="47413" rIns="0" bIns="0" rtlCol="0">
            <a:spAutoFit/>
          </a:bodyPr>
          <a:lstStyle/>
          <a:p>
            <a:pPr marL="115144" marR="0" lvl="0" indent="0" algn="l" defTabSz="121917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Adverse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Events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&gt;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Day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30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  <a:p>
            <a:pPr marL="402157" marR="0" lvl="0" indent="-2870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02157" algn="l"/>
                <a:tab pos="403003" algn="l"/>
              </a:tabLst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Infections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  <a:p>
            <a:pPr marL="402157" marR="0" lvl="0" indent="-2870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02157" algn="l"/>
                <a:tab pos="403003" algn="l"/>
              </a:tabLst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Cytopenias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  <a:p>
            <a:pPr marL="402157" marR="0" lvl="0" indent="-2870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02157" algn="l"/>
                <a:tab pos="403003" algn="l"/>
              </a:tabLst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B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cell</a:t>
            </a:r>
            <a:r>
              <a:rPr kumimoji="0" sz="1600" b="0" i="0" u="none" strike="noStrike" kern="1200" cap="none" spc="-93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84F53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aplasia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161529" y="5631687"/>
            <a:ext cx="856420" cy="6339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52874" y="5725498"/>
            <a:ext cx="4851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HLH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818884" y="5983885"/>
            <a:ext cx="3417147" cy="138007"/>
          </a:xfrm>
          <a:custGeom>
            <a:avLst/>
            <a:gdLst/>
            <a:ahLst/>
            <a:cxnLst/>
            <a:rect l="l" t="t" r="r" b="b"/>
            <a:pathLst>
              <a:path w="2562859" h="103504">
                <a:moveTo>
                  <a:pt x="88646" y="0"/>
                </a:moveTo>
                <a:lnTo>
                  <a:pt x="0" y="51701"/>
                </a:lnTo>
                <a:lnTo>
                  <a:pt x="88646" y="103403"/>
                </a:lnTo>
                <a:lnTo>
                  <a:pt x="92456" y="102374"/>
                </a:lnTo>
                <a:lnTo>
                  <a:pt x="96012" y="96316"/>
                </a:lnTo>
                <a:lnTo>
                  <a:pt x="94996" y="92430"/>
                </a:lnTo>
                <a:lnTo>
                  <a:pt x="36044" y="58051"/>
                </a:lnTo>
                <a:lnTo>
                  <a:pt x="12573" y="58051"/>
                </a:lnTo>
                <a:lnTo>
                  <a:pt x="12573" y="45351"/>
                </a:lnTo>
                <a:lnTo>
                  <a:pt x="36044" y="45351"/>
                </a:lnTo>
                <a:lnTo>
                  <a:pt x="94996" y="10972"/>
                </a:lnTo>
                <a:lnTo>
                  <a:pt x="96004" y="7073"/>
                </a:lnTo>
                <a:lnTo>
                  <a:pt x="92456" y="1015"/>
                </a:lnTo>
                <a:lnTo>
                  <a:pt x="88646" y="0"/>
                </a:lnTo>
                <a:close/>
              </a:path>
              <a:path w="2562859" h="103504">
                <a:moveTo>
                  <a:pt x="2537196" y="51701"/>
                </a:moveTo>
                <a:lnTo>
                  <a:pt x="2467356" y="92430"/>
                </a:lnTo>
                <a:lnTo>
                  <a:pt x="2466340" y="96316"/>
                </a:lnTo>
                <a:lnTo>
                  <a:pt x="2469895" y="102374"/>
                </a:lnTo>
                <a:lnTo>
                  <a:pt x="2473833" y="103403"/>
                </a:lnTo>
                <a:lnTo>
                  <a:pt x="2551594" y="58051"/>
                </a:lnTo>
                <a:lnTo>
                  <a:pt x="2549779" y="58051"/>
                </a:lnTo>
                <a:lnTo>
                  <a:pt x="2549779" y="57188"/>
                </a:lnTo>
                <a:lnTo>
                  <a:pt x="2546604" y="57188"/>
                </a:lnTo>
                <a:lnTo>
                  <a:pt x="2537196" y="51701"/>
                </a:lnTo>
                <a:close/>
              </a:path>
              <a:path w="2562859" h="103504">
                <a:moveTo>
                  <a:pt x="36044" y="45351"/>
                </a:moveTo>
                <a:lnTo>
                  <a:pt x="12573" y="45351"/>
                </a:lnTo>
                <a:lnTo>
                  <a:pt x="12573" y="58051"/>
                </a:lnTo>
                <a:lnTo>
                  <a:pt x="36044" y="58051"/>
                </a:lnTo>
                <a:lnTo>
                  <a:pt x="34563" y="57188"/>
                </a:lnTo>
                <a:lnTo>
                  <a:pt x="15748" y="57188"/>
                </a:lnTo>
                <a:lnTo>
                  <a:pt x="15748" y="46215"/>
                </a:lnTo>
                <a:lnTo>
                  <a:pt x="34563" y="46215"/>
                </a:lnTo>
                <a:lnTo>
                  <a:pt x="36044" y="45351"/>
                </a:lnTo>
                <a:close/>
              </a:path>
              <a:path w="2562859" h="103504">
                <a:moveTo>
                  <a:pt x="2526307" y="45351"/>
                </a:moveTo>
                <a:lnTo>
                  <a:pt x="36044" y="45351"/>
                </a:lnTo>
                <a:lnTo>
                  <a:pt x="25155" y="51701"/>
                </a:lnTo>
                <a:lnTo>
                  <a:pt x="36044" y="58051"/>
                </a:lnTo>
                <a:lnTo>
                  <a:pt x="2526307" y="58051"/>
                </a:lnTo>
                <a:lnTo>
                  <a:pt x="2537196" y="51701"/>
                </a:lnTo>
                <a:lnTo>
                  <a:pt x="2526307" y="45351"/>
                </a:lnTo>
                <a:close/>
              </a:path>
              <a:path w="2562859" h="103504">
                <a:moveTo>
                  <a:pt x="2551591" y="45351"/>
                </a:moveTo>
                <a:lnTo>
                  <a:pt x="2549779" y="45351"/>
                </a:lnTo>
                <a:lnTo>
                  <a:pt x="2549779" y="58051"/>
                </a:lnTo>
                <a:lnTo>
                  <a:pt x="2551594" y="58051"/>
                </a:lnTo>
                <a:lnTo>
                  <a:pt x="2562479" y="51701"/>
                </a:lnTo>
                <a:lnTo>
                  <a:pt x="2551591" y="45351"/>
                </a:lnTo>
                <a:close/>
              </a:path>
              <a:path w="2562859" h="103504">
                <a:moveTo>
                  <a:pt x="15748" y="46215"/>
                </a:moveTo>
                <a:lnTo>
                  <a:pt x="15748" y="57188"/>
                </a:lnTo>
                <a:lnTo>
                  <a:pt x="25155" y="51701"/>
                </a:lnTo>
                <a:lnTo>
                  <a:pt x="15748" y="46215"/>
                </a:lnTo>
                <a:close/>
              </a:path>
              <a:path w="2562859" h="103504">
                <a:moveTo>
                  <a:pt x="25155" y="51701"/>
                </a:moveTo>
                <a:lnTo>
                  <a:pt x="15748" y="57188"/>
                </a:lnTo>
                <a:lnTo>
                  <a:pt x="34563" y="57188"/>
                </a:lnTo>
                <a:lnTo>
                  <a:pt x="25155" y="51701"/>
                </a:lnTo>
                <a:close/>
              </a:path>
              <a:path w="2562859" h="103504">
                <a:moveTo>
                  <a:pt x="2546604" y="46215"/>
                </a:moveTo>
                <a:lnTo>
                  <a:pt x="2537196" y="51701"/>
                </a:lnTo>
                <a:lnTo>
                  <a:pt x="2546604" y="57188"/>
                </a:lnTo>
                <a:lnTo>
                  <a:pt x="2546604" y="46215"/>
                </a:lnTo>
                <a:close/>
              </a:path>
              <a:path w="2562859" h="103504">
                <a:moveTo>
                  <a:pt x="2549779" y="46215"/>
                </a:moveTo>
                <a:lnTo>
                  <a:pt x="2546604" y="46215"/>
                </a:lnTo>
                <a:lnTo>
                  <a:pt x="2546604" y="57188"/>
                </a:lnTo>
                <a:lnTo>
                  <a:pt x="2549779" y="57188"/>
                </a:lnTo>
                <a:lnTo>
                  <a:pt x="2549779" y="46215"/>
                </a:lnTo>
                <a:close/>
              </a:path>
              <a:path w="2562859" h="103504">
                <a:moveTo>
                  <a:pt x="34563" y="46215"/>
                </a:moveTo>
                <a:lnTo>
                  <a:pt x="15748" y="46215"/>
                </a:lnTo>
                <a:lnTo>
                  <a:pt x="25155" y="51701"/>
                </a:lnTo>
                <a:lnTo>
                  <a:pt x="34563" y="46215"/>
                </a:lnTo>
                <a:close/>
              </a:path>
              <a:path w="2562859" h="103504">
                <a:moveTo>
                  <a:pt x="2473833" y="0"/>
                </a:moveTo>
                <a:lnTo>
                  <a:pt x="2469895" y="1015"/>
                </a:lnTo>
                <a:lnTo>
                  <a:pt x="2466343" y="7086"/>
                </a:lnTo>
                <a:lnTo>
                  <a:pt x="2467356" y="10972"/>
                </a:lnTo>
                <a:lnTo>
                  <a:pt x="2537196" y="51701"/>
                </a:lnTo>
                <a:lnTo>
                  <a:pt x="2546604" y="46215"/>
                </a:lnTo>
                <a:lnTo>
                  <a:pt x="2549779" y="46215"/>
                </a:lnTo>
                <a:lnTo>
                  <a:pt x="2549779" y="45351"/>
                </a:lnTo>
                <a:lnTo>
                  <a:pt x="2551591" y="45351"/>
                </a:lnTo>
                <a:lnTo>
                  <a:pt x="2473833" y="0"/>
                </a:lnTo>
                <a:close/>
              </a:path>
            </a:pathLst>
          </a:custGeom>
          <a:solidFill>
            <a:srgbClr val="484F5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2214" y="6099725"/>
            <a:ext cx="361865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070" marR="6773" lvl="0" indent="-10498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*Immune Effector Cell-Associated  Neurotoxicity Syndrome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2D7D9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(ICANS)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283711" y="5436615"/>
            <a:ext cx="147772" cy="77925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355339" y="5465571"/>
            <a:ext cx="13547" cy="661245"/>
          </a:xfrm>
          <a:custGeom>
            <a:avLst/>
            <a:gdLst/>
            <a:ahLst/>
            <a:cxnLst/>
            <a:rect l="l" t="t" r="r" b="b"/>
            <a:pathLst>
              <a:path w="10160" h="495935">
                <a:moveTo>
                  <a:pt x="0" y="0"/>
                </a:moveTo>
                <a:lnTo>
                  <a:pt x="9778" y="495515"/>
                </a:lnTo>
              </a:path>
            </a:pathLst>
          </a:custGeom>
          <a:ln w="25146">
            <a:solidFill>
              <a:srgbClr val="006B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06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6228079"/>
            <a:ext cx="1905000" cy="493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107" y="1295907"/>
            <a:ext cx="115824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9906">
            <a:solidFill>
              <a:srgbClr val="009F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11359" y="348487"/>
            <a:ext cx="2580639" cy="870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4587" y="1015"/>
            <a:ext cx="89154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/>
            <a:r>
              <a:rPr sz="4000" b="0" spc="-7" dirty="0">
                <a:solidFill>
                  <a:srgbClr val="0079C1"/>
                </a:solidFill>
              </a:rPr>
              <a:t>Neurologic </a:t>
            </a:r>
            <a:r>
              <a:rPr sz="4000" b="0" dirty="0">
                <a:solidFill>
                  <a:srgbClr val="0079C1"/>
                </a:solidFill>
              </a:rPr>
              <a:t>Symptoms </a:t>
            </a:r>
            <a:r>
              <a:rPr sz="4000" b="0" spc="-7" dirty="0">
                <a:solidFill>
                  <a:srgbClr val="0079C1"/>
                </a:solidFill>
              </a:rPr>
              <a:t>and</a:t>
            </a:r>
            <a:r>
              <a:rPr sz="4000" b="0" spc="-87" dirty="0">
                <a:solidFill>
                  <a:srgbClr val="0079C1"/>
                </a:solidFill>
              </a:rPr>
              <a:t> </a:t>
            </a:r>
            <a:r>
              <a:rPr sz="4000" b="0" spc="-7" dirty="0">
                <a:solidFill>
                  <a:srgbClr val="0079C1"/>
                </a:solidFill>
              </a:rPr>
              <a:t>Relationship  between </a:t>
            </a:r>
            <a:r>
              <a:rPr sz="4000" b="0" dirty="0">
                <a:solidFill>
                  <a:srgbClr val="0079C1"/>
                </a:solidFill>
              </a:rPr>
              <a:t>ICANS </a:t>
            </a:r>
            <a:r>
              <a:rPr sz="4000" b="0" spc="-7" dirty="0">
                <a:solidFill>
                  <a:srgbClr val="0079C1"/>
                </a:solidFill>
              </a:rPr>
              <a:t>and</a:t>
            </a:r>
            <a:r>
              <a:rPr sz="4000" b="0" spc="-113" dirty="0">
                <a:solidFill>
                  <a:srgbClr val="0079C1"/>
                </a:solidFill>
              </a:rPr>
              <a:t> </a:t>
            </a:r>
            <a:r>
              <a:rPr sz="4000" b="0" spc="-7" dirty="0">
                <a:solidFill>
                  <a:srgbClr val="0079C1"/>
                </a:solidFill>
              </a:rPr>
              <a:t>CRS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8637015" y="6411977"/>
            <a:ext cx="21293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CIDR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1600" b="0" i="0" u="none" strike="noStrike" kern="1200" cap="none" spc="-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unpublished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4804" y="1733634"/>
            <a:ext cx="2092113" cy="2109893"/>
          </a:xfrm>
          <a:custGeom>
            <a:avLst/>
            <a:gdLst/>
            <a:ahLst/>
            <a:cxnLst/>
            <a:rect l="l" t="t" r="r" b="b"/>
            <a:pathLst>
              <a:path w="1569085" h="1582420">
                <a:moveTo>
                  <a:pt x="0" y="0"/>
                </a:moveTo>
                <a:lnTo>
                  <a:pt x="0" y="1569212"/>
                </a:lnTo>
                <a:lnTo>
                  <a:pt x="1569085" y="1582420"/>
                </a:lnTo>
                <a:lnTo>
                  <a:pt x="1569085" y="1569212"/>
                </a:lnTo>
                <a:lnTo>
                  <a:pt x="1568365" y="1521237"/>
                </a:lnTo>
                <a:lnTo>
                  <a:pt x="1566221" y="1473620"/>
                </a:lnTo>
                <a:lnTo>
                  <a:pt x="1562673" y="1426382"/>
                </a:lnTo>
                <a:lnTo>
                  <a:pt x="1557741" y="1379543"/>
                </a:lnTo>
                <a:lnTo>
                  <a:pt x="1551445" y="1333124"/>
                </a:lnTo>
                <a:lnTo>
                  <a:pt x="1543807" y="1287145"/>
                </a:lnTo>
                <a:lnTo>
                  <a:pt x="1534846" y="1241626"/>
                </a:lnTo>
                <a:lnTo>
                  <a:pt x="1524584" y="1196589"/>
                </a:lnTo>
                <a:lnTo>
                  <a:pt x="1513040" y="1152054"/>
                </a:lnTo>
                <a:lnTo>
                  <a:pt x="1500235" y="1108041"/>
                </a:lnTo>
                <a:lnTo>
                  <a:pt x="1486191" y="1064571"/>
                </a:lnTo>
                <a:lnTo>
                  <a:pt x="1470926" y="1021664"/>
                </a:lnTo>
                <a:lnTo>
                  <a:pt x="1454463" y="979341"/>
                </a:lnTo>
                <a:lnTo>
                  <a:pt x="1436820" y="937623"/>
                </a:lnTo>
                <a:lnTo>
                  <a:pt x="1418019" y="896529"/>
                </a:lnTo>
                <a:lnTo>
                  <a:pt x="1398081" y="856080"/>
                </a:lnTo>
                <a:lnTo>
                  <a:pt x="1377025" y="816298"/>
                </a:lnTo>
                <a:lnTo>
                  <a:pt x="1354873" y="777202"/>
                </a:lnTo>
                <a:lnTo>
                  <a:pt x="1331645" y="738813"/>
                </a:lnTo>
                <a:lnTo>
                  <a:pt x="1307360" y="701151"/>
                </a:lnTo>
                <a:lnTo>
                  <a:pt x="1282041" y="664238"/>
                </a:lnTo>
                <a:lnTo>
                  <a:pt x="1255707" y="628092"/>
                </a:lnTo>
                <a:lnTo>
                  <a:pt x="1228379" y="592736"/>
                </a:lnTo>
                <a:lnTo>
                  <a:pt x="1200077" y="558190"/>
                </a:lnTo>
                <a:lnTo>
                  <a:pt x="1170822" y="524473"/>
                </a:lnTo>
                <a:lnTo>
                  <a:pt x="1140635" y="491607"/>
                </a:lnTo>
                <a:lnTo>
                  <a:pt x="1109535" y="459612"/>
                </a:lnTo>
                <a:lnTo>
                  <a:pt x="1077544" y="428509"/>
                </a:lnTo>
                <a:lnTo>
                  <a:pt x="1044681" y="398318"/>
                </a:lnTo>
                <a:lnTo>
                  <a:pt x="1010968" y="369060"/>
                </a:lnTo>
                <a:lnTo>
                  <a:pt x="976425" y="340754"/>
                </a:lnTo>
                <a:lnTo>
                  <a:pt x="941073" y="313423"/>
                </a:lnTo>
                <a:lnTo>
                  <a:pt x="904931" y="287086"/>
                </a:lnTo>
                <a:lnTo>
                  <a:pt x="868020" y="261763"/>
                </a:lnTo>
                <a:lnTo>
                  <a:pt x="830362" y="237475"/>
                </a:lnTo>
                <a:lnTo>
                  <a:pt x="791976" y="214244"/>
                </a:lnTo>
                <a:lnTo>
                  <a:pt x="752883" y="192088"/>
                </a:lnTo>
                <a:lnTo>
                  <a:pt x="713104" y="171030"/>
                </a:lnTo>
                <a:lnTo>
                  <a:pt x="672658" y="151089"/>
                </a:lnTo>
                <a:lnTo>
                  <a:pt x="631567" y="132285"/>
                </a:lnTo>
                <a:lnTo>
                  <a:pt x="589851" y="114640"/>
                </a:lnTo>
                <a:lnTo>
                  <a:pt x="547531" y="98174"/>
                </a:lnTo>
                <a:lnTo>
                  <a:pt x="504626" y="82907"/>
                </a:lnTo>
                <a:lnTo>
                  <a:pt x="461158" y="68860"/>
                </a:lnTo>
                <a:lnTo>
                  <a:pt x="417147" y="56054"/>
                </a:lnTo>
                <a:lnTo>
                  <a:pt x="372614" y="44508"/>
                </a:lnTo>
                <a:lnTo>
                  <a:pt x="327579" y="34244"/>
                </a:lnTo>
                <a:lnTo>
                  <a:pt x="282062" y="25282"/>
                </a:lnTo>
                <a:lnTo>
                  <a:pt x="236084" y="17642"/>
                </a:lnTo>
                <a:lnTo>
                  <a:pt x="189666" y="11345"/>
                </a:lnTo>
                <a:lnTo>
                  <a:pt x="142828" y="6412"/>
                </a:lnTo>
                <a:lnTo>
                  <a:pt x="95591" y="2863"/>
                </a:lnTo>
                <a:lnTo>
                  <a:pt x="47974" y="719"/>
                </a:lnTo>
                <a:lnTo>
                  <a:pt x="0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84804" y="1733634"/>
            <a:ext cx="2092113" cy="2109893"/>
          </a:xfrm>
          <a:custGeom>
            <a:avLst/>
            <a:gdLst/>
            <a:ahLst/>
            <a:cxnLst/>
            <a:rect l="l" t="t" r="r" b="b"/>
            <a:pathLst>
              <a:path w="1569085" h="1582420">
                <a:moveTo>
                  <a:pt x="0" y="0"/>
                </a:moveTo>
                <a:lnTo>
                  <a:pt x="47974" y="719"/>
                </a:lnTo>
                <a:lnTo>
                  <a:pt x="95591" y="2863"/>
                </a:lnTo>
                <a:lnTo>
                  <a:pt x="142828" y="6412"/>
                </a:lnTo>
                <a:lnTo>
                  <a:pt x="189666" y="11345"/>
                </a:lnTo>
                <a:lnTo>
                  <a:pt x="236084" y="17642"/>
                </a:lnTo>
                <a:lnTo>
                  <a:pt x="282062" y="25282"/>
                </a:lnTo>
                <a:lnTo>
                  <a:pt x="327579" y="34244"/>
                </a:lnTo>
                <a:lnTo>
                  <a:pt x="372614" y="44508"/>
                </a:lnTo>
                <a:lnTo>
                  <a:pt x="417147" y="56054"/>
                </a:lnTo>
                <a:lnTo>
                  <a:pt x="461158" y="68860"/>
                </a:lnTo>
                <a:lnTo>
                  <a:pt x="504626" y="82907"/>
                </a:lnTo>
                <a:lnTo>
                  <a:pt x="547531" y="98174"/>
                </a:lnTo>
                <a:lnTo>
                  <a:pt x="589851" y="114640"/>
                </a:lnTo>
                <a:lnTo>
                  <a:pt x="631567" y="132285"/>
                </a:lnTo>
                <a:lnTo>
                  <a:pt x="672658" y="151089"/>
                </a:lnTo>
                <a:lnTo>
                  <a:pt x="713104" y="171030"/>
                </a:lnTo>
                <a:lnTo>
                  <a:pt x="752883" y="192088"/>
                </a:lnTo>
                <a:lnTo>
                  <a:pt x="791976" y="214244"/>
                </a:lnTo>
                <a:lnTo>
                  <a:pt x="830362" y="237475"/>
                </a:lnTo>
                <a:lnTo>
                  <a:pt x="868020" y="261763"/>
                </a:lnTo>
                <a:lnTo>
                  <a:pt x="904931" y="287086"/>
                </a:lnTo>
                <a:lnTo>
                  <a:pt x="941073" y="313423"/>
                </a:lnTo>
                <a:lnTo>
                  <a:pt x="976425" y="340754"/>
                </a:lnTo>
                <a:lnTo>
                  <a:pt x="1010968" y="369060"/>
                </a:lnTo>
                <a:lnTo>
                  <a:pt x="1044681" y="398318"/>
                </a:lnTo>
                <a:lnTo>
                  <a:pt x="1077544" y="428509"/>
                </a:lnTo>
                <a:lnTo>
                  <a:pt x="1109535" y="459612"/>
                </a:lnTo>
                <a:lnTo>
                  <a:pt x="1140635" y="491607"/>
                </a:lnTo>
                <a:lnTo>
                  <a:pt x="1170822" y="524473"/>
                </a:lnTo>
                <a:lnTo>
                  <a:pt x="1200077" y="558190"/>
                </a:lnTo>
                <a:lnTo>
                  <a:pt x="1228379" y="592736"/>
                </a:lnTo>
                <a:lnTo>
                  <a:pt x="1255707" y="628092"/>
                </a:lnTo>
                <a:lnTo>
                  <a:pt x="1282041" y="664238"/>
                </a:lnTo>
                <a:lnTo>
                  <a:pt x="1307360" y="701151"/>
                </a:lnTo>
                <a:lnTo>
                  <a:pt x="1331645" y="738813"/>
                </a:lnTo>
                <a:lnTo>
                  <a:pt x="1354873" y="777202"/>
                </a:lnTo>
                <a:lnTo>
                  <a:pt x="1377025" y="816298"/>
                </a:lnTo>
                <a:lnTo>
                  <a:pt x="1398081" y="856080"/>
                </a:lnTo>
                <a:lnTo>
                  <a:pt x="1418019" y="896529"/>
                </a:lnTo>
                <a:lnTo>
                  <a:pt x="1436820" y="937623"/>
                </a:lnTo>
                <a:lnTo>
                  <a:pt x="1454463" y="979341"/>
                </a:lnTo>
                <a:lnTo>
                  <a:pt x="1470926" y="1021664"/>
                </a:lnTo>
                <a:lnTo>
                  <a:pt x="1486191" y="1064571"/>
                </a:lnTo>
                <a:lnTo>
                  <a:pt x="1500235" y="1108041"/>
                </a:lnTo>
                <a:lnTo>
                  <a:pt x="1513040" y="1152054"/>
                </a:lnTo>
                <a:lnTo>
                  <a:pt x="1524584" y="1196589"/>
                </a:lnTo>
                <a:lnTo>
                  <a:pt x="1534846" y="1241626"/>
                </a:lnTo>
                <a:lnTo>
                  <a:pt x="1543807" y="1287145"/>
                </a:lnTo>
                <a:lnTo>
                  <a:pt x="1551445" y="1333124"/>
                </a:lnTo>
                <a:lnTo>
                  <a:pt x="1557741" y="1379543"/>
                </a:lnTo>
                <a:lnTo>
                  <a:pt x="1562673" y="1426382"/>
                </a:lnTo>
                <a:lnTo>
                  <a:pt x="1566221" y="1473620"/>
                </a:lnTo>
                <a:lnTo>
                  <a:pt x="1568365" y="1521237"/>
                </a:lnTo>
                <a:lnTo>
                  <a:pt x="1569085" y="1569212"/>
                </a:lnTo>
                <a:lnTo>
                  <a:pt x="1569085" y="1573530"/>
                </a:lnTo>
                <a:lnTo>
                  <a:pt x="1569085" y="1577975"/>
                </a:lnTo>
                <a:lnTo>
                  <a:pt x="1569085" y="1582420"/>
                </a:lnTo>
                <a:lnTo>
                  <a:pt x="0" y="156921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84804" y="3825918"/>
            <a:ext cx="2092113" cy="1327573"/>
          </a:xfrm>
          <a:custGeom>
            <a:avLst/>
            <a:gdLst/>
            <a:ahLst/>
            <a:cxnLst/>
            <a:rect l="l" t="t" r="r" b="b"/>
            <a:pathLst>
              <a:path w="1569085" h="995679">
                <a:moveTo>
                  <a:pt x="0" y="0"/>
                </a:moveTo>
                <a:lnTo>
                  <a:pt x="1212850" y="995553"/>
                </a:lnTo>
                <a:lnTo>
                  <a:pt x="1244649" y="955498"/>
                </a:lnTo>
                <a:lnTo>
                  <a:pt x="1275051" y="914533"/>
                </a:lnTo>
                <a:lnTo>
                  <a:pt x="1304042" y="872697"/>
                </a:lnTo>
                <a:lnTo>
                  <a:pt x="1331608" y="830026"/>
                </a:lnTo>
                <a:lnTo>
                  <a:pt x="1357735" y="786558"/>
                </a:lnTo>
                <a:lnTo>
                  <a:pt x="1382411" y="742330"/>
                </a:lnTo>
                <a:lnTo>
                  <a:pt x="1405621" y="697380"/>
                </a:lnTo>
                <a:lnTo>
                  <a:pt x="1427353" y="651745"/>
                </a:lnTo>
                <a:lnTo>
                  <a:pt x="1447591" y="605463"/>
                </a:lnTo>
                <a:lnTo>
                  <a:pt x="1466323" y="558571"/>
                </a:lnTo>
                <a:lnTo>
                  <a:pt x="1483536" y="511106"/>
                </a:lnTo>
                <a:lnTo>
                  <a:pt x="1499215" y="463106"/>
                </a:lnTo>
                <a:lnTo>
                  <a:pt x="1513347" y="414609"/>
                </a:lnTo>
                <a:lnTo>
                  <a:pt x="1525919" y="365651"/>
                </a:lnTo>
                <a:lnTo>
                  <a:pt x="1536916" y="316271"/>
                </a:lnTo>
                <a:lnTo>
                  <a:pt x="1546326" y="266505"/>
                </a:lnTo>
                <a:lnTo>
                  <a:pt x="1554134" y="216392"/>
                </a:lnTo>
                <a:lnTo>
                  <a:pt x="1560328" y="165968"/>
                </a:lnTo>
                <a:lnTo>
                  <a:pt x="1564893" y="115271"/>
                </a:lnTo>
                <a:lnTo>
                  <a:pt x="1567817" y="64338"/>
                </a:lnTo>
                <a:lnTo>
                  <a:pt x="1569085" y="13207"/>
                </a:lnTo>
                <a:lnTo>
                  <a:pt x="0" y="0"/>
                </a:lnTo>
                <a:close/>
              </a:path>
            </a:pathLst>
          </a:custGeom>
          <a:solidFill>
            <a:srgbClr val="EA71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84804" y="3825918"/>
            <a:ext cx="2092113" cy="1327573"/>
          </a:xfrm>
          <a:custGeom>
            <a:avLst/>
            <a:gdLst/>
            <a:ahLst/>
            <a:cxnLst/>
            <a:rect l="l" t="t" r="r" b="b"/>
            <a:pathLst>
              <a:path w="1569085" h="995679">
                <a:moveTo>
                  <a:pt x="1569085" y="13207"/>
                </a:moveTo>
                <a:lnTo>
                  <a:pt x="1567817" y="64338"/>
                </a:lnTo>
                <a:lnTo>
                  <a:pt x="1564893" y="115271"/>
                </a:lnTo>
                <a:lnTo>
                  <a:pt x="1560328" y="165968"/>
                </a:lnTo>
                <a:lnTo>
                  <a:pt x="1554134" y="216392"/>
                </a:lnTo>
                <a:lnTo>
                  <a:pt x="1546326" y="266505"/>
                </a:lnTo>
                <a:lnTo>
                  <a:pt x="1536916" y="316271"/>
                </a:lnTo>
                <a:lnTo>
                  <a:pt x="1525919" y="365651"/>
                </a:lnTo>
                <a:lnTo>
                  <a:pt x="1513347" y="414609"/>
                </a:lnTo>
                <a:lnTo>
                  <a:pt x="1499215" y="463106"/>
                </a:lnTo>
                <a:lnTo>
                  <a:pt x="1483536" y="511106"/>
                </a:lnTo>
                <a:lnTo>
                  <a:pt x="1466323" y="558571"/>
                </a:lnTo>
                <a:lnTo>
                  <a:pt x="1447591" y="605463"/>
                </a:lnTo>
                <a:lnTo>
                  <a:pt x="1427353" y="651745"/>
                </a:lnTo>
                <a:lnTo>
                  <a:pt x="1405621" y="697380"/>
                </a:lnTo>
                <a:lnTo>
                  <a:pt x="1382411" y="742330"/>
                </a:lnTo>
                <a:lnTo>
                  <a:pt x="1357735" y="786558"/>
                </a:lnTo>
                <a:lnTo>
                  <a:pt x="1331608" y="830026"/>
                </a:lnTo>
                <a:lnTo>
                  <a:pt x="1304042" y="872697"/>
                </a:lnTo>
                <a:lnTo>
                  <a:pt x="1275051" y="914533"/>
                </a:lnTo>
                <a:lnTo>
                  <a:pt x="1244649" y="955498"/>
                </a:lnTo>
                <a:lnTo>
                  <a:pt x="1212850" y="995553"/>
                </a:lnTo>
                <a:lnTo>
                  <a:pt x="0" y="0"/>
                </a:lnTo>
                <a:lnTo>
                  <a:pt x="1569085" y="13207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9202" y="3825918"/>
            <a:ext cx="2333413" cy="2092113"/>
          </a:xfrm>
          <a:custGeom>
            <a:avLst/>
            <a:gdLst/>
            <a:ahLst/>
            <a:cxnLst/>
            <a:rect l="l" t="t" r="r" b="b"/>
            <a:pathLst>
              <a:path w="1750060" h="1569085">
                <a:moveTo>
                  <a:pt x="536701" y="0"/>
                </a:moveTo>
                <a:lnTo>
                  <a:pt x="0" y="1474533"/>
                </a:lnTo>
                <a:lnTo>
                  <a:pt x="45914" y="1490450"/>
                </a:lnTo>
                <a:lnTo>
                  <a:pt x="92068" y="1504877"/>
                </a:lnTo>
                <a:lnTo>
                  <a:pt x="138430" y="1517823"/>
                </a:lnTo>
                <a:lnTo>
                  <a:pt x="184968" y="1529296"/>
                </a:lnTo>
                <a:lnTo>
                  <a:pt x="231654" y="1539304"/>
                </a:lnTo>
                <a:lnTo>
                  <a:pt x="278454" y="1547857"/>
                </a:lnTo>
                <a:lnTo>
                  <a:pt x="325339" y="1554962"/>
                </a:lnTo>
                <a:lnTo>
                  <a:pt x="372279" y="1560628"/>
                </a:lnTo>
                <a:lnTo>
                  <a:pt x="419241" y="1564863"/>
                </a:lnTo>
                <a:lnTo>
                  <a:pt x="466195" y="1567676"/>
                </a:lnTo>
                <a:lnTo>
                  <a:pt x="513110" y="1569075"/>
                </a:lnTo>
                <a:lnTo>
                  <a:pt x="559956" y="1569069"/>
                </a:lnTo>
                <a:lnTo>
                  <a:pt x="606701" y="1567666"/>
                </a:lnTo>
                <a:lnTo>
                  <a:pt x="653315" y="1564875"/>
                </a:lnTo>
                <a:lnTo>
                  <a:pt x="699767" y="1560704"/>
                </a:lnTo>
                <a:lnTo>
                  <a:pt x="746026" y="1555161"/>
                </a:lnTo>
                <a:lnTo>
                  <a:pt x="792061" y="1548255"/>
                </a:lnTo>
                <a:lnTo>
                  <a:pt x="837841" y="1539995"/>
                </a:lnTo>
                <a:lnTo>
                  <a:pt x="883336" y="1530388"/>
                </a:lnTo>
                <a:lnTo>
                  <a:pt x="928515" y="1519444"/>
                </a:lnTo>
                <a:lnTo>
                  <a:pt x="973346" y="1507170"/>
                </a:lnTo>
                <a:lnTo>
                  <a:pt x="1017799" y="1493576"/>
                </a:lnTo>
                <a:lnTo>
                  <a:pt x="1061843" y="1478669"/>
                </a:lnTo>
                <a:lnTo>
                  <a:pt x="1105448" y="1462458"/>
                </a:lnTo>
                <a:lnTo>
                  <a:pt x="1148582" y="1444952"/>
                </a:lnTo>
                <a:lnTo>
                  <a:pt x="1191214" y="1426158"/>
                </a:lnTo>
                <a:lnTo>
                  <a:pt x="1233314" y="1406086"/>
                </a:lnTo>
                <a:lnTo>
                  <a:pt x="1274851" y="1384744"/>
                </a:lnTo>
                <a:lnTo>
                  <a:pt x="1315794" y="1362140"/>
                </a:lnTo>
                <a:lnTo>
                  <a:pt x="1356113" y="1338283"/>
                </a:lnTo>
                <a:lnTo>
                  <a:pt x="1395775" y="1313181"/>
                </a:lnTo>
                <a:lnTo>
                  <a:pt x="1434751" y="1286842"/>
                </a:lnTo>
                <a:lnTo>
                  <a:pt x="1473010" y="1259276"/>
                </a:lnTo>
                <a:lnTo>
                  <a:pt x="1510520" y="1230490"/>
                </a:lnTo>
                <a:lnTo>
                  <a:pt x="1547251" y="1200493"/>
                </a:lnTo>
                <a:lnTo>
                  <a:pt x="1583173" y="1169294"/>
                </a:lnTo>
                <a:lnTo>
                  <a:pt x="1618254" y="1136900"/>
                </a:lnTo>
                <a:lnTo>
                  <a:pt x="1652463" y="1103321"/>
                </a:lnTo>
                <a:lnTo>
                  <a:pt x="1685769" y="1068564"/>
                </a:lnTo>
                <a:lnTo>
                  <a:pt x="1718142" y="1032638"/>
                </a:lnTo>
                <a:lnTo>
                  <a:pt x="1749552" y="995553"/>
                </a:lnTo>
                <a:lnTo>
                  <a:pt x="536701" y="0"/>
                </a:lnTo>
                <a:close/>
              </a:path>
            </a:pathLst>
          </a:custGeom>
          <a:solidFill>
            <a:srgbClr val="BCCC2A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69202" y="3825918"/>
            <a:ext cx="2333413" cy="2092113"/>
          </a:xfrm>
          <a:custGeom>
            <a:avLst/>
            <a:gdLst/>
            <a:ahLst/>
            <a:cxnLst/>
            <a:rect l="l" t="t" r="r" b="b"/>
            <a:pathLst>
              <a:path w="1750060" h="1569085">
                <a:moveTo>
                  <a:pt x="1749552" y="995553"/>
                </a:moveTo>
                <a:lnTo>
                  <a:pt x="1718142" y="1032638"/>
                </a:lnTo>
                <a:lnTo>
                  <a:pt x="1685769" y="1068564"/>
                </a:lnTo>
                <a:lnTo>
                  <a:pt x="1652463" y="1103321"/>
                </a:lnTo>
                <a:lnTo>
                  <a:pt x="1618254" y="1136900"/>
                </a:lnTo>
                <a:lnTo>
                  <a:pt x="1583173" y="1169294"/>
                </a:lnTo>
                <a:lnTo>
                  <a:pt x="1547251" y="1200493"/>
                </a:lnTo>
                <a:lnTo>
                  <a:pt x="1510520" y="1230490"/>
                </a:lnTo>
                <a:lnTo>
                  <a:pt x="1473010" y="1259276"/>
                </a:lnTo>
                <a:lnTo>
                  <a:pt x="1434751" y="1286842"/>
                </a:lnTo>
                <a:lnTo>
                  <a:pt x="1395775" y="1313181"/>
                </a:lnTo>
                <a:lnTo>
                  <a:pt x="1356113" y="1338283"/>
                </a:lnTo>
                <a:lnTo>
                  <a:pt x="1315794" y="1362140"/>
                </a:lnTo>
                <a:lnTo>
                  <a:pt x="1274851" y="1384744"/>
                </a:lnTo>
                <a:lnTo>
                  <a:pt x="1233314" y="1406086"/>
                </a:lnTo>
                <a:lnTo>
                  <a:pt x="1191214" y="1426158"/>
                </a:lnTo>
                <a:lnTo>
                  <a:pt x="1148582" y="1444952"/>
                </a:lnTo>
                <a:lnTo>
                  <a:pt x="1105448" y="1462458"/>
                </a:lnTo>
                <a:lnTo>
                  <a:pt x="1061843" y="1478669"/>
                </a:lnTo>
                <a:lnTo>
                  <a:pt x="1017799" y="1493576"/>
                </a:lnTo>
                <a:lnTo>
                  <a:pt x="973346" y="1507170"/>
                </a:lnTo>
                <a:lnTo>
                  <a:pt x="928515" y="1519444"/>
                </a:lnTo>
                <a:lnTo>
                  <a:pt x="883336" y="1530388"/>
                </a:lnTo>
                <a:lnTo>
                  <a:pt x="837841" y="1539995"/>
                </a:lnTo>
                <a:lnTo>
                  <a:pt x="792061" y="1548255"/>
                </a:lnTo>
                <a:lnTo>
                  <a:pt x="746026" y="1555161"/>
                </a:lnTo>
                <a:lnTo>
                  <a:pt x="699767" y="1560704"/>
                </a:lnTo>
                <a:lnTo>
                  <a:pt x="653315" y="1564875"/>
                </a:lnTo>
                <a:lnTo>
                  <a:pt x="606701" y="1567666"/>
                </a:lnTo>
                <a:lnTo>
                  <a:pt x="559956" y="1569069"/>
                </a:lnTo>
                <a:lnTo>
                  <a:pt x="513110" y="1569075"/>
                </a:lnTo>
                <a:lnTo>
                  <a:pt x="466195" y="1567676"/>
                </a:lnTo>
                <a:lnTo>
                  <a:pt x="419241" y="1564863"/>
                </a:lnTo>
                <a:lnTo>
                  <a:pt x="372279" y="1560628"/>
                </a:lnTo>
                <a:lnTo>
                  <a:pt x="325339" y="1554962"/>
                </a:lnTo>
                <a:lnTo>
                  <a:pt x="278454" y="1547857"/>
                </a:lnTo>
                <a:lnTo>
                  <a:pt x="231654" y="1539304"/>
                </a:lnTo>
                <a:lnTo>
                  <a:pt x="184968" y="1529296"/>
                </a:lnTo>
                <a:lnTo>
                  <a:pt x="138430" y="1517823"/>
                </a:lnTo>
                <a:lnTo>
                  <a:pt x="92068" y="1504877"/>
                </a:lnTo>
                <a:lnTo>
                  <a:pt x="45914" y="1490450"/>
                </a:lnTo>
                <a:lnTo>
                  <a:pt x="0" y="1474533"/>
                </a:lnTo>
                <a:lnTo>
                  <a:pt x="536701" y="0"/>
                </a:lnTo>
                <a:lnTo>
                  <a:pt x="1749552" y="995553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04381" y="3825918"/>
            <a:ext cx="1181100" cy="1966807"/>
          </a:xfrm>
          <a:custGeom>
            <a:avLst/>
            <a:gdLst/>
            <a:ahLst/>
            <a:cxnLst/>
            <a:rect l="l" t="t" r="r" b="b"/>
            <a:pathLst>
              <a:path w="885825" h="1475104">
                <a:moveTo>
                  <a:pt x="885316" y="0"/>
                </a:moveTo>
                <a:lnTo>
                  <a:pt x="0" y="1295577"/>
                </a:lnTo>
                <a:lnTo>
                  <a:pt x="40988" y="1322670"/>
                </a:lnTo>
                <a:lnTo>
                  <a:pt x="82778" y="1348446"/>
                </a:lnTo>
                <a:lnTo>
                  <a:pt x="125339" y="1372888"/>
                </a:lnTo>
                <a:lnTo>
                  <a:pt x="168640" y="1395980"/>
                </a:lnTo>
                <a:lnTo>
                  <a:pt x="212649" y="1417707"/>
                </a:lnTo>
                <a:lnTo>
                  <a:pt x="257335" y="1438052"/>
                </a:lnTo>
                <a:lnTo>
                  <a:pt x="302668" y="1457000"/>
                </a:lnTo>
                <a:lnTo>
                  <a:pt x="348614" y="1474533"/>
                </a:lnTo>
                <a:lnTo>
                  <a:pt x="885316" y="0"/>
                </a:lnTo>
                <a:close/>
              </a:path>
            </a:pathLst>
          </a:custGeom>
          <a:solidFill>
            <a:srgbClr val="004874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04381" y="3825918"/>
            <a:ext cx="1181100" cy="1966807"/>
          </a:xfrm>
          <a:custGeom>
            <a:avLst/>
            <a:gdLst/>
            <a:ahLst/>
            <a:cxnLst/>
            <a:rect l="l" t="t" r="r" b="b"/>
            <a:pathLst>
              <a:path w="885825" h="1475104">
                <a:moveTo>
                  <a:pt x="348614" y="1474533"/>
                </a:moveTo>
                <a:lnTo>
                  <a:pt x="302668" y="1457000"/>
                </a:lnTo>
                <a:lnTo>
                  <a:pt x="257335" y="1438052"/>
                </a:lnTo>
                <a:lnTo>
                  <a:pt x="212649" y="1417707"/>
                </a:lnTo>
                <a:lnTo>
                  <a:pt x="168640" y="1395980"/>
                </a:lnTo>
                <a:lnTo>
                  <a:pt x="125339" y="1372888"/>
                </a:lnTo>
                <a:lnTo>
                  <a:pt x="82778" y="1348446"/>
                </a:lnTo>
                <a:lnTo>
                  <a:pt x="40988" y="1322670"/>
                </a:lnTo>
                <a:lnTo>
                  <a:pt x="0" y="1295577"/>
                </a:lnTo>
                <a:lnTo>
                  <a:pt x="885316" y="0"/>
                </a:lnTo>
                <a:lnTo>
                  <a:pt x="348614" y="1474533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4799" y="3825918"/>
            <a:ext cx="1900767" cy="1728047"/>
          </a:xfrm>
          <a:custGeom>
            <a:avLst/>
            <a:gdLst/>
            <a:ahLst/>
            <a:cxnLst/>
            <a:rect l="l" t="t" r="r" b="b"/>
            <a:pathLst>
              <a:path w="1425575" h="1296035">
                <a:moveTo>
                  <a:pt x="1425003" y="0"/>
                </a:moveTo>
                <a:lnTo>
                  <a:pt x="0" y="657098"/>
                </a:lnTo>
                <a:lnTo>
                  <a:pt x="21671" y="702182"/>
                </a:lnTo>
                <a:lnTo>
                  <a:pt x="44723" y="746470"/>
                </a:lnTo>
                <a:lnTo>
                  <a:pt x="69132" y="789933"/>
                </a:lnTo>
                <a:lnTo>
                  <a:pt x="94873" y="832541"/>
                </a:lnTo>
                <a:lnTo>
                  <a:pt x="121922" y="874266"/>
                </a:lnTo>
                <a:lnTo>
                  <a:pt x="150254" y="915079"/>
                </a:lnTo>
                <a:lnTo>
                  <a:pt x="179846" y="954952"/>
                </a:lnTo>
                <a:lnTo>
                  <a:pt x="210673" y="993854"/>
                </a:lnTo>
                <a:lnTo>
                  <a:pt x="242711" y="1031758"/>
                </a:lnTo>
                <a:lnTo>
                  <a:pt x="275935" y="1068634"/>
                </a:lnTo>
                <a:lnTo>
                  <a:pt x="310321" y="1104454"/>
                </a:lnTo>
                <a:lnTo>
                  <a:pt x="345846" y="1139189"/>
                </a:lnTo>
                <a:lnTo>
                  <a:pt x="382484" y="1172810"/>
                </a:lnTo>
                <a:lnTo>
                  <a:pt x="420211" y="1205288"/>
                </a:lnTo>
                <a:lnTo>
                  <a:pt x="459003" y="1236595"/>
                </a:lnTo>
                <a:lnTo>
                  <a:pt x="498836" y="1266701"/>
                </a:lnTo>
                <a:lnTo>
                  <a:pt x="539686" y="1295577"/>
                </a:lnTo>
                <a:lnTo>
                  <a:pt x="1425003" y="0"/>
                </a:lnTo>
                <a:close/>
              </a:path>
            </a:pathLst>
          </a:custGeom>
          <a:solidFill>
            <a:srgbClr val="8B44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84799" y="3825918"/>
            <a:ext cx="1900767" cy="1728047"/>
          </a:xfrm>
          <a:custGeom>
            <a:avLst/>
            <a:gdLst/>
            <a:ahLst/>
            <a:cxnLst/>
            <a:rect l="l" t="t" r="r" b="b"/>
            <a:pathLst>
              <a:path w="1425575" h="1296035">
                <a:moveTo>
                  <a:pt x="539686" y="1295577"/>
                </a:moveTo>
                <a:lnTo>
                  <a:pt x="498836" y="1266701"/>
                </a:lnTo>
                <a:lnTo>
                  <a:pt x="459003" y="1236595"/>
                </a:lnTo>
                <a:lnTo>
                  <a:pt x="420211" y="1205288"/>
                </a:lnTo>
                <a:lnTo>
                  <a:pt x="382484" y="1172810"/>
                </a:lnTo>
                <a:lnTo>
                  <a:pt x="345846" y="1139189"/>
                </a:lnTo>
                <a:lnTo>
                  <a:pt x="310321" y="1104454"/>
                </a:lnTo>
                <a:lnTo>
                  <a:pt x="275935" y="1068634"/>
                </a:lnTo>
                <a:lnTo>
                  <a:pt x="242711" y="1031758"/>
                </a:lnTo>
                <a:lnTo>
                  <a:pt x="210673" y="993854"/>
                </a:lnTo>
                <a:lnTo>
                  <a:pt x="179846" y="954952"/>
                </a:lnTo>
                <a:lnTo>
                  <a:pt x="150254" y="915079"/>
                </a:lnTo>
                <a:lnTo>
                  <a:pt x="121922" y="874266"/>
                </a:lnTo>
                <a:lnTo>
                  <a:pt x="94873" y="832541"/>
                </a:lnTo>
                <a:lnTo>
                  <a:pt x="69132" y="789933"/>
                </a:lnTo>
                <a:lnTo>
                  <a:pt x="44723" y="746470"/>
                </a:lnTo>
                <a:lnTo>
                  <a:pt x="21671" y="702182"/>
                </a:lnTo>
                <a:lnTo>
                  <a:pt x="0" y="657098"/>
                </a:lnTo>
                <a:lnTo>
                  <a:pt x="1425003" y="0"/>
                </a:lnTo>
                <a:lnTo>
                  <a:pt x="539686" y="1295577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44819" y="3825918"/>
            <a:ext cx="1940560" cy="876300"/>
          </a:xfrm>
          <a:custGeom>
            <a:avLst/>
            <a:gdLst/>
            <a:ahLst/>
            <a:cxnLst/>
            <a:rect l="l" t="t" r="r" b="b"/>
            <a:pathLst>
              <a:path w="1455420" h="657225">
                <a:moveTo>
                  <a:pt x="1454988" y="0"/>
                </a:moveTo>
                <a:lnTo>
                  <a:pt x="0" y="587756"/>
                </a:lnTo>
                <a:lnTo>
                  <a:pt x="7181" y="605234"/>
                </a:lnTo>
                <a:lnTo>
                  <a:pt x="14573" y="622617"/>
                </a:lnTo>
                <a:lnTo>
                  <a:pt x="22174" y="639905"/>
                </a:lnTo>
                <a:lnTo>
                  <a:pt x="29984" y="657098"/>
                </a:lnTo>
                <a:lnTo>
                  <a:pt x="1454988" y="0"/>
                </a:lnTo>
                <a:close/>
              </a:path>
            </a:pathLst>
          </a:custGeom>
          <a:solidFill>
            <a:srgbClr val="707918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44819" y="3825918"/>
            <a:ext cx="1940560" cy="876300"/>
          </a:xfrm>
          <a:custGeom>
            <a:avLst/>
            <a:gdLst/>
            <a:ahLst/>
            <a:cxnLst/>
            <a:rect l="l" t="t" r="r" b="b"/>
            <a:pathLst>
              <a:path w="1455420" h="657225">
                <a:moveTo>
                  <a:pt x="29984" y="657098"/>
                </a:moveTo>
                <a:lnTo>
                  <a:pt x="22174" y="639905"/>
                </a:lnTo>
                <a:lnTo>
                  <a:pt x="14573" y="622617"/>
                </a:lnTo>
                <a:lnTo>
                  <a:pt x="7181" y="605234"/>
                </a:lnTo>
                <a:lnTo>
                  <a:pt x="0" y="587756"/>
                </a:lnTo>
                <a:lnTo>
                  <a:pt x="1454988" y="0"/>
                </a:lnTo>
                <a:lnTo>
                  <a:pt x="29984" y="657098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30673" y="3825918"/>
            <a:ext cx="2054860" cy="784013"/>
          </a:xfrm>
          <a:custGeom>
            <a:avLst/>
            <a:gdLst/>
            <a:ahLst/>
            <a:cxnLst/>
            <a:rect l="l" t="t" r="r" b="b"/>
            <a:pathLst>
              <a:path w="1541145" h="588010">
                <a:moveTo>
                  <a:pt x="1540598" y="0"/>
                </a:moveTo>
                <a:lnTo>
                  <a:pt x="0" y="298450"/>
                </a:lnTo>
                <a:lnTo>
                  <a:pt x="10378" y="347740"/>
                </a:lnTo>
                <a:lnTo>
                  <a:pt x="22328" y="396653"/>
                </a:lnTo>
                <a:lnTo>
                  <a:pt x="35837" y="445150"/>
                </a:lnTo>
                <a:lnTo>
                  <a:pt x="50895" y="493192"/>
                </a:lnTo>
                <a:lnTo>
                  <a:pt x="67490" y="540740"/>
                </a:lnTo>
                <a:lnTo>
                  <a:pt x="85610" y="587756"/>
                </a:lnTo>
                <a:lnTo>
                  <a:pt x="1540598" y="0"/>
                </a:lnTo>
                <a:close/>
              </a:path>
            </a:pathLst>
          </a:custGeom>
          <a:solidFill>
            <a:srgbClr val="009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30673" y="3825918"/>
            <a:ext cx="2054860" cy="784013"/>
          </a:xfrm>
          <a:custGeom>
            <a:avLst/>
            <a:gdLst/>
            <a:ahLst/>
            <a:cxnLst/>
            <a:rect l="l" t="t" r="r" b="b"/>
            <a:pathLst>
              <a:path w="1541145" h="588010">
                <a:moveTo>
                  <a:pt x="85610" y="587756"/>
                </a:moveTo>
                <a:lnTo>
                  <a:pt x="67490" y="540740"/>
                </a:lnTo>
                <a:lnTo>
                  <a:pt x="50895" y="493192"/>
                </a:lnTo>
                <a:lnTo>
                  <a:pt x="35837" y="445150"/>
                </a:lnTo>
                <a:lnTo>
                  <a:pt x="22328" y="396653"/>
                </a:lnTo>
                <a:lnTo>
                  <a:pt x="10378" y="347740"/>
                </a:lnTo>
                <a:lnTo>
                  <a:pt x="0" y="298450"/>
                </a:lnTo>
                <a:lnTo>
                  <a:pt x="1540598" y="0"/>
                </a:lnTo>
                <a:lnTo>
                  <a:pt x="85610" y="587756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92293" y="1847934"/>
            <a:ext cx="2092960" cy="2376593"/>
          </a:xfrm>
          <a:custGeom>
            <a:avLst/>
            <a:gdLst/>
            <a:ahLst/>
            <a:cxnLst/>
            <a:rect l="l" t="t" r="r" b="b"/>
            <a:pathLst>
              <a:path w="1569720" h="1782445">
                <a:moveTo>
                  <a:pt x="1057572" y="0"/>
                </a:moveTo>
                <a:lnTo>
                  <a:pt x="1011785" y="16583"/>
                </a:lnTo>
                <a:lnTo>
                  <a:pt x="966796" y="34455"/>
                </a:lnTo>
                <a:lnTo>
                  <a:pt x="922620" y="53587"/>
                </a:lnTo>
                <a:lnTo>
                  <a:pt x="879273" y="73954"/>
                </a:lnTo>
                <a:lnTo>
                  <a:pt x="836770" y="95527"/>
                </a:lnTo>
                <a:lnTo>
                  <a:pt x="795127" y="118281"/>
                </a:lnTo>
                <a:lnTo>
                  <a:pt x="754360" y="142187"/>
                </a:lnTo>
                <a:lnTo>
                  <a:pt x="714484" y="167220"/>
                </a:lnTo>
                <a:lnTo>
                  <a:pt x="675514" y="193351"/>
                </a:lnTo>
                <a:lnTo>
                  <a:pt x="637466" y="220555"/>
                </a:lnTo>
                <a:lnTo>
                  <a:pt x="600357" y="248803"/>
                </a:lnTo>
                <a:lnTo>
                  <a:pt x="564200" y="278070"/>
                </a:lnTo>
                <a:lnTo>
                  <a:pt x="529012" y="308328"/>
                </a:lnTo>
                <a:lnTo>
                  <a:pt x="494809" y="339549"/>
                </a:lnTo>
                <a:lnTo>
                  <a:pt x="461606" y="371708"/>
                </a:lnTo>
                <a:lnTo>
                  <a:pt x="429418" y="404777"/>
                </a:lnTo>
                <a:lnTo>
                  <a:pt x="398262" y="438729"/>
                </a:lnTo>
                <a:lnTo>
                  <a:pt x="368152" y="473536"/>
                </a:lnTo>
                <a:lnTo>
                  <a:pt x="339104" y="509173"/>
                </a:lnTo>
                <a:lnTo>
                  <a:pt x="311135" y="545612"/>
                </a:lnTo>
                <a:lnTo>
                  <a:pt x="284258" y="582826"/>
                </a:lnTo>
                <a:lnTo>
                  <a:pt x="258491" y="620788"/>
                </a:lnTo>
                <a:lnTo>
                  <a:pt x="233848" y="659472"/>
                </a:lnTo>
                <a:lnTo>
                  <a:pt x="210345" y="698849"/>
                </a:lnTo>
                <a:lnTo>
                  <a:pt x="187998" y="738893"/>
                </a:lnTo>
                <a:lnTo>
                  <a:pt x="166823" y="779577"/>
                </a:lnTo>
                <a:lnTo>
                  <a:pt x="146834" y="820875"/>
                </a:lnTo>
                <a:lnTo>
                  <a:pt x="128047" y="862759"/>
                </a:lnTo>
                <a:lnTo>
                  <a:pt x="110478" y="905201"/>
                </a:lnTo>
                <a:lnTo>
                  <a:pt x="94143" y="948176"/>
                </a:lnTo>
                <a:lnTo>
                  <a:pt x="79057" y="991656"/>
                </a:lnTo>
                <a:lnTo>
                  <a:pt x="65235" y="1035614"/>
                </a:lnTo>
                <a:lnTo>
                  <a:pt x="52694" y="1080023"/>
                </a:lnTo>
                <a:lnTo>
                  <a:pt x="41448" y="1124856"/>
                </a:lnTo>
                <a:lnTo>
                  <a:pt x="31514" y="1170087"/>
                </a:lnTo>
                <a:lnTo>
                  <a:pt x="22907" y="1215687"/>
                </a:lnTo>
                <a:lnTo>
                  <a:pt x="15642" y="1261631"/>
                </a:lnTo>
                <a:lnTo>
                  <a:pt x="9735" y="1307891"/>
                </a:lnTo>
                <a:lnTo>
                  <a:pt x="5202" y="1354439"/>
                </a:lnTo>
                <a:lnTo>
                  <a:pt x="2058" y="1401250"/>
                </a:lnTo>
                <a:lnTo>
                  <a:pt x="319" y="1448297"/>
                </a:lnTo>
                <a:lnTo>
                  <a:pt x="0" y="1495551"/>
                </a:lnTo>
                <a:lnTo>
                  <a:pt x="1116" y="1542987"/>
                </a:lnTo>
                <a:lnTo>
                  <a:pt x="3685" y="1590576"/>
                </a:lnTo>
                <a:lnTo>
                  <a:pt x="7720" y="1638293"/>
                </a:lnTo>
                <a:lnTo>
                  <a:pt x="13238" y="1686110"/>
                </a:lnTo>
                <a:lnTo>
                  <a:pt x="20253" y="1734000"/>
                </a:lnTo>
                <a:lnTo>
                  <a:pt x="28783" y="1781937"/>
                </a:lnTo>
                <a:lnTo>
                  <a:pt x="1569382" y="1483487"/>
                </a:lnTo>
                <a:lnTo>
                  <a:pt x="1057572" y="0"/>
                </a:lnTo>
                <a:close/>
              </a:path>
            </a:pathLst>
          </a:custGeom>
          <a:solidFill>
            <a:srgbClr val="FF8E21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92293" y="1847934"/>
            <a:ext cx="2092960" cy="2376593"/>
          </a:xfrm>
          <a:custGeom>
            <a:avLst/>
            <a:gdLst/>
            <a:ahLst/>
            <a:cxnLst/>
            <a:rect l="l" t="t" r="r" b="b"/>
            <a:pathLst>
              <a:path w="1569720" h="1782445">
                <a:moveTo>
                  <a:pt x="28783" y="1781937"/>
                </a:moveTo>
                <a:lnTo>
                  <a:pt x="20253" y="1734000"/>
                </a:lnTo>
                <a:lnTo>
                  <a:pt x="13238" y="1686110"/>
                </a:lnTo>
                <a:lnTo>
                  <a:pt x="7720" y="1638293"/>
                </a:lnTo>
                <a:lnTo>
                  <a:pt x="3685" y="1590576"/>
                </a:lnTo>
                <a:lnTo>
                  <a:pt x="1116" y="1542987"/>
                </a:lnTo>
                <a:lnTo>
                  <a:pt x="0" y="1495551"/>
                </a:lnTo>
                <a:lnTo>
                  <a:pt x="319" y="1448297"/>
                </a:lnTo>
                <a:lnTo>
                  <a:pt x="2058" y="1401250"/>
                </a:lnTo>
                <a:lnTo>
                  <a:pt x="5202" y="1354439"/>
                </a:lnTo>
                <a:lnTo>
                  <a:pt x="9735" y="1307891"/>
                </a:lnTo>
                <a:lnTo>
                  <a:pt x="15642" y="1261631"/>
                </a:lnTo>
                <a:lnTo>
                  <a:pt x="22907" y="1215687"/>
                </a:lnTo>
                <a:lnTo>
                  <a:pt x="31514" y="1170087"/>
                </a:lnTo>
                <a:lnTo>
                  <a:pt x="41448" y="1124856"/>
                </a:lnTo>
                <a:lnTo>
                  <a:pt x="52694" y="1080023"/>
                </a:lnTo>
                <a:lnTo>
                  <a:pt x="65235" y="1035614"/>
                </a:lnTo>
                <a:lnTo>
                  <a:pt x="79057" y="991656"/>
                </a:lnTo>
                <a:lnTo>
                  <a:pt x="94143" y="948176"/>
                </a:lnTo>
                <a:lnTo>
                  <a:pt x="110478" y="905201"/>
                </a:lnTo>
                <a:lnTo>
                  <a:pt x="128047" y="862759"/>
                </a:lnTo>
                <a:lnTo>
                  <a:pt x="146834" y="820875"/>
                </a:lnTo>
                <a:lnTo>
                  <a:pt x="166823" y="779577"/>
                </a:lnTo>
                <a:lnTo>
                  <a:pt x="187998" y="738893"/>
                </a:lnTo>
                <a:lnTo>
                  <a:pt x="210345" y="698849"/>
                </a:lnTo>
                <a:lnTo>
                  <a:pt x="233848" y="659472"/>
                </a:lnTo>
                <a:lnTo>
                  <a:pt x="258491" y="620788"/>
                </a:lnTo>
                <a:lnTo>
                  <a:pt x="284258" y="582826"/>
                </a:lnTo>
                <a:lnTo>
                  <a:pt x="311135" y="545612"/>
                </a:lnTo>
                <a:lnTo>
                  <a:pt x="339104" y="509173"/>
                </a:lnTo>
                <a:lnTo>
                  <a:pt x="368152" y="473536"/>
                </a:lnTo>
                <a:lnTo>
                  <a:pt x="398262" y="438729"/>
                </a:lnTo>
                <a:lnTo>
                  <a:pt x="429418" y="404777"/>
                </a:lnTo>
                <a:lnTo>
                  <a:pt x="461606" y="371708"/>
                </a:lnTo>
                <a:lnTo>
                  <a:pt x="494809" y="339549"/>
                </a:lnTo>
                <a:lnTo>
                  <a:pt x="529012" y="308328"/>
                </a:lnTo>
                <a:lnTo>
                  <a:pt x="564200" y="278070"/>
                </a:lnTo>
                <a:lnTo>
                  <a:pt x="600357" y="248803"/>
                </a:lnTo>
                <a:lnTo>
                  <a:pt x="637466" y="220555"/>
                </a:lnTo>
                <a:lnTo>
                  <a:pt x="675514" y="193351"/>
                </a:lnTo>
                <a:lnTo>
                  <a:pt x="714484" y="167220"/>
                </a:lnTo>
                <a:lnTo>
                  <a:pt x="754360" y="142187"/>
                </a:lnTo>
                <a:lnTo>
                  <a:pt x="795127" y="118281"/>
                </a:lnTo>
                <a:lnTo>
                  <a:pt x="836770" y="95527"/>
                </a:lnTo>
                <a:lnTo>
                  <a:pt x="879273" y="73954"/>
                </a:lnTo>
                <a:lnTo>
                  <a:pt x="922620" y="53587"/>
                </a:lnTo>
                <a:lnTo>
                  <a:pt x="966796" y="34455"/>
                </a:lnTo>
                <a:lnTo>
                  <a:pt x="1011785" y="16583"/>
                </a:lnTo>
                <a:lnTo>
                  <a:pt x="1057572" y="0"/>
                </a:lnTo>
                <a:lnTo>
                  <a:pt x="1569382" y="1483487"/>
                </a:lnTo>
                <a:lnTo>
                  <a:pt x="28783" y="1781937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02390" y="1801367"/>
            <a:ext cx="682412" cy="2025227"/>
          </a:xfrm>
          <a:custGeom>
            <a:avLst/>
            <a:gdLst/>
            <a:ahLst/>
            <a:cxnLst/>
            <a:rect l="l" t="t" r="r" b="b"/>
            <a:pathLst>
              <a:path w="511810" h="1518920">
                <a:moveTo>
                  <a:pt x="115696" y="0"/>
                </a:moveTo>
                <a:lnTo>
                  <a:pt x="86528" y="7903"/>
                </a:lnTo>
                <a:lnTo>
                  <a:pt x="57515" y="16367"/>
                </a:lnTo>
                <a:lnTo>
                  <a:pt x="28668" y="25378"/>
                </a:lnTo>
                <a:lnTo>
                  <a:pt x="0" y="34925"/>
                </a:lnTo>
                <a:lnTo>
                  <a:pt x="511809" y="1518412"/>
                </a:lnTo>
                <a:lnTo>
                  <a:pt x="115696" y="0"/>
                </a:lnTo>
                <a:close/>
              </a:path>
            </a:pathLst>
          </a:custGeom>
          <a:solidFill>
            <a:srgbClr val="CEDB5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02390" y="1801367"/>
            <a:ext cx="682412" cy="2025227"/>
          </a:xfrm>
          <a:custGeom>
            <a:avLst/>
            <a:gdLst/>
            <a:ahLst/>
            <a:cxnLst/>
            <a:rect l="l" t="t" r="r" b="b"/>
            <a:pathLst>
              <a:path w="511810" h="1518920">
                <a:moveTo>
                  <a:pt x="0" y="34925"/>
                </a:moveTo>
                <a:lnTo>
                  <a:pt x="28668" y="25378"/>
                </a:lnTo>
                <a:lnTo>
                  <a:pt x="57515" y="16367"/>
                </a:lnTo>
                <a:lnTo>
                  <a:pt x="86528" y="7903"/>
                </a:lnTo>
                <a:lnTo>
                  <a:pt x="115696" y="0"/>
                </a:lnTo>
                <a:lnTo>
                  <a:pt x="511809" y="1518412"/>
                </a:lnTo>
                <a:lnTo>
                  <a:pt x="0" y="34925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6652" y="1733633"/>
            <a:ext cx="528320" cy="2092960"/>
          </a:xfrm>
          <a:custGeom>
            <a:avLst/>
            <a:gdLst/>
            <a:ahLst/>
            <a:cxnLst/>
            <a:rect l="l" t="t" r="r" b="b"/>
            <a:pathLst>
              <a:path w="396239" h="1569720">
                <a:moveTo>
                  <a:pt x="396113" y="0"/>
                </a:moveTo>
                <a:lnTo>
                  <a:pt x="345999" y="797"/>
                </a:lnTo>
                <a:lnTo>
                  <a:pt x="295983" y="3186"/>
                </a:lnTo>
                <a:lnTo>
                  <a:pt x="246100" y="7166"/>
                </a:lnTo>
                <a:lnTo>
                  <a:pt x="196389" y="12731"/>
                </a:lnTo>
                <a:lnTo>
                  <a:pt x="146886" y="19880"/>
                </a:lnTo>
                <a:lnTo>
                  <a:pt x="97629" y="28610"/>
                </a:lnTo>
                <a:lnTo>
                  <a:pt x="48654" y="38918"/>
                </a:lnTo>
                <a:lnTo>
                  <a:pt x="0" y="50800"/>
                </a:lnTo>
                <a:lnTo>
                  <a:pt x="396113" y="1569212"/>
                </a:lnTo>
                <a:lnTo>
                  <a:pt x="396113" y="0"/>
                </a:lnTo>
                <a:close/>
              </a:path>
            </a:pathLst>
          </a:custGeom>
          <a:solidFill>
            <a:srgbClr val="00609A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56652" y="1733633"/>
            <a:ext cx="528320" cy="2092960"/>
          </a:xfrm>
          <a:custGeom>
            <a:avLst/>
            <a:gdLst/>
            <a:ahLst/>
            <a:cxnLst/>
            <a:rect l="l" t="t" r="r" b="b"/>
            <a:pathLst>
              <a:path w="396239" h="1569720">
                <a:moveTo>
                  <a:pt x="0" y="50800"/>
                </a:moveTo>
                <a:lnTo>
                  <a:pt x="48654" y="38918"/>
                </a:lnTo>
                <a:lnTo>
                  <a:pt x="97629" y="28610"/>
                </a:lnTo>
                <a:lnTo>
                  <a:pt x="146886" y="19880"/>
                </a:lnTo>
                <a:lnTo>
                  <a:pt x="196389" y="12731"/>
                </a:lnTo>
                <a:lnTo>
                  <a:pt x="246100" y="7166"/>
                </a:lnTo>
                <a:lnTo>
                  <a:pt x="295983" y="3186"/>
                </a:lnTo>
                <a:lnTo>
                  <a:pt x="345999" y="797"/>
                </a:lnTo>
                <a:lnTo>
                  <a:pt x="396113" y="0"/>
                </a:lnTo>
                <a:lnTo>
                  <a:pt x="396113" y="1569212"/>
                </a:lnTo>
                <a:lnTo>
                  <a:pt x="0" y="50800"/>
                </a:lnTo>
                <a:close/>
              </a:path>
            </a:pathLst>
          </a:custGeom>
          <a:ln w="19050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53540" y="5177028"/>
            <a:ext cx="133773" cy="215053"/>
          </a:xfrm>
          <a:custGeom>
            <a:avLst/>
            <a:gdLst/>
            <a:ahLst/>
            <a:cxnLst/>
            <a:rect l="l" t="t" r="r" b="b"/>
            <a:pathLst>
              <a:path w="100330" h="161289">
                <a:moveTo>
                  <a:pt x="99822" y="0"/>
                </a:moveTo>
                <a:lnTo>
                  <a:pt x="57150" y="160781"/>
                </a:lnTo>
                <a:lnTo>
                  <a:pt x="0" y="160781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79269" y="1616963"/>
            <a:ext cx="261620" cy="206587"/>
          </a:xfrm>
          <a:custGeom>
            <a:avLst/>
            <a:gdLst/>
            <a:ahLst/>
            <a:cxnLst/>
            <a:rect l="l" t="t" r="r" b="b"/>
            <a:pathLst>
              <a:path w="196214" h="154940">
                <a:moveTo>
                  <a:pt x="0" y="154686"/>
                </a:moveTo>
                <a:lnTo>
                  <a:pt x="19583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4664" y="2870769"/>
            <a:ext cx="1713653" cy="709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9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Depressed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sz="1600" b="0" i="0" u="none" strike="noStrike" kern="1200" cap="none" spc="-33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consciousness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71510" y="4109720"/>
            <a:ext cx="98213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3" marR="6773" lvl="0" indent="-270927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Dysp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asia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30015" y="5039022"/>
            <a:ext cx="76708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1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Aphasia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ts val="1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68518" y="5761060"/>
            <a:ext cx="72220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55" marR="6773" lvl="0" indent="-197268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Seiz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9817" y="5646411"/>
            <a:ext cx="107188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927" marR="6773" lvl="0" indent="-254840" algn="l" defTabSz="121917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motor 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deficit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8%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1230" y="5072889"/>
            <a:ext cx="3276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6721" y="3987460"/>
            <a:ext cx="1390225" cy="170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5192" marR="6773" lvl="0" indent="-485128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uci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ations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3%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177796" lvl="0" indent="-23706" algn="ctr" defTabSz="1219170" rtl="0" eaLnBrk="1" fontAlgn="auto" latinLnBrk="0" hangingPunct="1">
              <a:lnSpc>
                <a:spcPts val="1827"/>
              </a:lnSpc>
              <a:spcBef>
                <a:spcPts val="13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Cerebral  edema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177796" lvl="0" indent="0" algn="ctr" defTabSz="1219170" rtl="0" eaLnBrk="1" fontAlgn="auto" latinLnBrk="0" hangingPunct="1">
              <a:lnSpc>
                <a:spcPts val="1827"/>
              </a:lnSpc>
              <a:spcBef>
                <a:spcPts val="1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miparesis/ 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paraparesis/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51769" y="2915919"/>
            <a:ext cx="79078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342" marR="6773" lvl="0" indent="-175256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Tremors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9216" y="1345524"/>
            <a:ext cx="233341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9361" marR="6773" lvl="0" indent="-1003275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Cerebrovascular</a:t>
            </a:r>
            <a:r>
              <a:rPr kumimoji="0" sz="1600" b="0" i="0" u="none" strike="noStrike" kern="1200" cap="none" spc="-2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accident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04276" y="1440012"/>
            <a:ext cx="202014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1885" marR="6773" lvl="0" indent="-845799" algn="l" defTabSz="1219170" rtl="0" eaLnBrk="1" fontAlgn="auto" latinLnBrk="0" hangingPunct="1">
              <a:lnSpc>
                <a:spcPts val="1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koenc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pathy  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275323" y="1633219"/>
            <a:ext cx="4235027" cy="3647440"/>
          </a:xfrm>
          <a:custGeom>
            <a:avLst/>
            <a:gdLst/>
            <a:ahLst/>
            <a:cxnLst/>
            <a:rect l="l" t="t" r="r" b="b"/>
            <a:pathLst>
              <a:path w="3176270" h="2735579">
                <a:moveTo>
                  <a:pt x="1588008" y="0"/>
                </a:moveTo>
                <a:lnTo>
                  <a:pt x="1536611" y="702"/>
                </a:lnTo>
                <a:lnTo>
                  <a:pt x="1485623" y="2797"/>
                </a:lnTo>
                <a:lnTo>
                  <a:pt x="1435067" y="6261"/>
                </a:lnTo>
                <a:lnTo>
                  <a:pt x="1384968" y="11074"/>
                </a:lnTo>
                <a:lnTo>
                  <a:pt x="1335351" y="17216"/>
                </a:lnTo>
                <a:lnTo>
                  <a:pt x="1286241" y="24663"/>
                </a:lnTo>
                <a:lnTo>
                  <a:pt x="1237661" y="33396"/>
                </a:lnTo>
                <a:lnTo>
                  <a:pt x="1189638" y="43393"/>
                </a:lnTo>
                <a:lnTo>
                  <a:pt x="1142194" y="54633"/>
                </a:lnTo>
                <a:lnTo>
                  <a:pt x="1095356" y="67095"/>
                </a:lnTo>
                <a:lnTo>
                  <a:pt x="1049147" y="80756"/>
                </a:lnTo>
                <a:lnTo>
                  <a:pt x="1003592" y="95597"/>
                </a:lnTo>
                <a:lnTo>
                  <a:pt x="958717" y="111596"/>
                </a:lnTo>
                <a:lnTo>
                  <a:pt x="914545" y="128732"/>
                </a:lnTo>
                <a:lnTo>
                  <a:pt x="871101" y="146983"/>
                </a:lnTo>
                <a:lnTo>
                  <a:pt x="828410" y="166328"/>
                </a:lnTo>
                <a:lnTo>
                  <a:pt x="786496" y="186746"/>
                </a:lnTo>
                <a:lnTo>
                  <a:pt x="745385" y="208216"/>
                </a:lnTo>
                <a:lnTo>
                  <a:pt x="705100" y="230716"/>
                </a:lnTo>
                <a:lnTo>
                  <a:pt x="665667" y="254226"/>
                </a:lnTo>
                <a:lnTo>
                  <a:pt x="627110" y="278724"/>
                </a:lnTo>
                <a:lnTo>
                  <a:pt x="589454" y="304188"/>
                </a:lnTo>
                <a:lnTo>
                  <a:pt x="552723" y="330598"/>
                </a:lnTo>
                <a:lnTo>
                  <a:pt x="516942" y="357933"/>
                </a:lnTo>
                <a:lnTo>
                  <a:pt x="482135" y="386170"/>
                </a:lnTo>
                <a:lnTo>
                  <a:pt x="448328" y="415290"/>
                </a:lnTo>
                <a:lnTo>
                  <a:pt x="415545" y="445270"/>
                </a:lnTo>
                <a:lnTo>
                  <a:pt x="383810" y="476089"/>
                </a:lnTo>
                <a:lnTo>
                  <a:pt x="353149" y="507727"/>
                </a:lnTo>
                <a:lnTo>
                  <a:pt x="323585" y="540162"/>
                </a:lnTo>
                <a:lnTo>
                  <a:pt x="295144" y="573372"/>
                </a:lnTo>
                <a:lnTo>
                  <a:pt x="267850" y="607337"/>
                </a:lnTo>
                <a:lnTo>
                  <a:pt x="241728" y="642035"/>
                </a:lnTo>
                <a:lnTo>
                  <a:pt x="216803" y="677446"/>
                </a:lnTo>
                <a:lnTo>
                  <a:pt x="193098" y="713547"/>
                </a:lnTo>
                <a:lnTo>
                  <a:pt x="170639" y="750317"/>
                </a:lnTo>
                <a:lnTo>
                  <a:pt x="149451" y="787736"/>
                </a:lnTo>
                <a:lnTo>
                  <a:pt x="129557" y="825783"/>
                </a:lnTo>
                <a:lnTo>
                  <a:pt x="110983" y="864435"/>
                </a:lnTo>
                <a:lnTo>
                  <a:pt x="93754" y="903671"/>
                </a:lnTo>
                <a:lnTo>
                  <a:pt x="77893" y="943471"/>
                </a:lnTo>
                <a:lnTo>
                  <a:pt x="63426" y="983814"/>
                </a:lnTo>
                <a:lnTo>
                  <a:pt x="50377" y="1024677"/>
                </a:lnTo>
                <a:lnTo>
                  <a:pt x="38771" y="1066040"/>
                </a:lnTo>
                <a:lnTo>
                  <a:pt x="28633" y="1107881"/>
                </a:lnTo>
                <a:lnTo>
                  <a:pt x="19986" y="1150180"/>
                </a:lnTo>
                <a:lnTo>
                  <a:pt x="12857" y="1192915"/>
                </a:lnTo>
                <a:lnTo>
                  <a:pt x="7269" y="1236064"/>
                </a:lnTo>
                <a:lnTo>
                  <a:pt x="3247" y="1279607"/>
                </a:lnTo>
                <a:lnTo>
                  <a:pt x="815" y="1323523"/>
                </a:lnTo>
                <a:lnTo>
                  <a:pt x="0" y="1367790"/>
                </a:lnTo>
                <a:lnTo>
                  <a:pt x="815" y="1412056"/>
                </a:lnTo>
                <a:lnTo>
                  <a:pt x="3247" y="1455972"/>
                </a:lnTo>
                <a:lnTo>
                  <a:pt x="7269" y="1499515"/>
                </a:lnTo>
                <a:lnTo>
                  <a:pt x="12857" y="1542664"/>
                </a:lnTo>
                <a:lnTo>
                  <a:pt x="19986" y="1585399"/>
                </a:lnTo>
                <a:lnTo>
                  <a:pt x="28633" y="1627698"/>
                </a:lnTo>
                <a:lnTo>
                  <a:pt x="38771" y="1669539"/>
                </a:lnTo>
                <a:lnTo>
                  <a:pt x="50377" y="1710902"/>
                </a:lnTo>
                <a:lnTo>
                  <a:pt x="63426" y="1751765"/>
                </a:lnTo>
                <a:lnTo>
                  <a:pt x="77893" y="1792108"/>
                </a:lnTo>
                <a:lnTo>
                  <a:pt x="93754" y="1831908"/>
                </a:lnTo>
                <a:lnTo>
                  <a:pt x="110983" y="1871144"/>
                </a:lnTo>
                <a:lnTo>
                  <a:pt x="129557" y="1909796"/>
                </a:lnTo>
                <a:lnTo>
                  <a:pt x="149451" y="1947843"/>
                </a:lnTo>
                <a:lnTo>
                  <a:pt x="170639" y="1985262"/>
                </a:lnTo>
                <a:lnTo>
                  <a:pt x="193098" y="2022032"/>
                </a:lnTo>
                <a:lnTo>
                  <a:pt x="216803" y="2058133"/>
                </a:lnTo>
                <a:lnTo>
                  <a:pt x="241728" y="2093544"/>
                </a:lnTo>
                <a:lnTo>
                  <a:pt x="267850" y="2128242"/>
                </a:lnTo>
                <a:lnTo>
                  <a:pt x="295144" y="2162207"/>
                </a:lnTo>
                <a:lnTo>
                  <a:pt x="323585" y="2195417"/>
                </a:lnTo>
                <a:lnTo>
                  <a:pt x="353149" y="2227852"/>
                </a:lnTo>
                <a:lnTo>
                  <a:pt x="383810" y="2259490"/>
                </a:lnTo>
                <a:lnTo>
                  <a:pt x="415545" y="2290309"/>
                </a:lnTo>
                <a:lnTo>
                  <a:pt x="448328" y="2320289"/>
                </a:lnTo>
                <a:lnTo>
                  <a:pt x="482135" y="2349409"/>
                </a:lnTo>
                <a:lnTo>
                  <a:pt x="516942" y="2377646"/>
                </a:lnTo>
                <a:lnTo>
                  <a:pt x="552723" y="2404981"/>
                </a:lnTo>
                <a:lnTo>
                  <a:pt x="589454" y="2431391"/>
                </a:lnTo>
                <a:lnTo>
                  <a:pt x="627110" y="2456855"/>
                </a:lnTo>
                <a:lnTo>
                  <a:pt x="665667" y="2481353"/>
                </a:lnTo>
                <a:lnTo>
                  <a:pt x="705100" y="2504863"/>
                </a:lnTo>
                <a:lnTo>
                  <a:pt x="745385" y="2527363"/>
                </a:lnTo>
                <a:lnTo>
                  <a:pt x="786496" y="2548833"/>
                </a:lnTo>
                <a:lnTo>
                  <a:pt x="828410" y="2569251"/>
                </a:lnTo>
                <a:lnTo>
                  <a:pt x="871101" y="2588596"/>
                </a:lnTo>
                <a:lnTo>
                  <a:pt x="914545" y="2606847"/>
                </a:lnTo>
                <a:lnTo>
                  <a:pt x="958717" y="2623983"/>
                </a:lnTo>
                <a:lnTo>
                  <a:pt x="1003592" y="2639982"/>
                </a:lnTo>
                <a:lnTo>
                  <a:pt x="1049147" y="2654823"/>
                </a:lnTo>
                <a:lnTo>
                  <a:pt x="1095356" y="2668484"/>
                </a:lnTo>
                <a:lnTo>
                  <a:pt x="1142194" y="2680946"/>
                </a:lnTo>
                <a:lnTo>
                  <a:pt x="1189638" y="2692186"/>
                </a:lnTo>
                <a:lnTo>
                  <a:pt x="1237661" y="2702183"/>
                </a:lnTo>
                <a:lnTo>
                  <a:pt x="1286241" y="2710916"/>
                </a:lnTo>
                <a:lnTo>
                  <a:pt x="1335351" y="2718363"/>
                </a:lnTo>
                <a:lnTo>
                  <a:pt x="1384968" y="2724505"/>
                </a:lnTo>
                <a:lnTo>
                  <a:pt x="1435067" y="2729318"/>
                </a:lnTo>
                <a:lnTo>
                  <a:pt x="1485623" y="2732782"/>
                </a:lnTo>
                <a:lnTo>
                  <a:pt x="1536611" y="2734877"/>
                </a:lnTo>
                <a:lnTo>
                  <a:pt x="1588008" y="2735580"/>
                </a:lnTo>
                <a:lnTo>
                  <a:pt x="1639404" y="2734877"/>
                </a:lnTo>
                <a:lnTo>
                  <a:pt x="1690392" y="2732782"/>
                </a:lnTo>
                <a:lnTo>
                  <a:pt x="1740948" y="2729318"/>
                </a:lnTo>
                <a:lnTo>
                  <a:pt x="1791047" y="2724505"/>
                </a:lnTo>
                <a:lnTo>
                  <a:pt x="1840664" y="2718363"/>
                </a:lnTo>
                <a:lnTo>
                  <a:pt x="1889774" y="2710916"/>
                </a:lnTo>
                <a:lnTo>
                  <a:pt x="1938354" y="2702183"/>
                </a:lnTo>
                <a:lnTo>
                  <a:pt x="1986377" y="2692186"/>
                </a:lnTo>
                <a:lnTo>
                  <a:pt x="2033821" y="2680946"/>
                </a:lnTo>
                <a:lnTo>
                  <a:pt x="2080659" y="2668484"/>
                </a:lnTo>
                <a:lnTo>
                  <a:pt x="2126868" y="2654823"/>
                </a:lnTo>
                <a:lnTo>
                  <a:pt x="2172423" y="2639982"/>
                </a:lnTo>
                <a:lnTo>
                  <a:pt x="2217298" y="2623983"/>
                </a:lnTo>
                <a:lnTo>
                  <a:pt x="2261470" y="2606847"/>
                </a:lnTo>
                <a:lnTo>
                  <a:pt x="2304914" y="2588596"/>
                </a:lnTo>
                <a:lnTo>
                  <a:pt x="2347605" y="2569251"/>
                </a:lnTo>
                <a:lnTo>
                  <a:pt x="2389519" y="2548833"/>
                </a:lnTo>
                <a:lnTo>
                  <a:pt x="2430630" y="2527363"/>
                </a:lnTo>
                <a:lnTo>
                  <a:pt x="2470915" y="2504863"/>
                </a:lnTo>
                <a:lnTo>
                  <a:pt x="2510348" y="2481353"/>
                </a:lnTo>
                <a:lnTo>
                  <a:pt x="2548905" y="2456855"/>
                </a:lnTo>
                <a:lnTo>
                  <a:pt x="2586561" y="2431391"/>
                </a:lnTo>
                <a:lnTo>
                  <a:pt x="2623292" y="2404981"/>
                </a:lnTo>
                <a:lnTo>
                  <a:pt x="2659073" y="2377646"/>
                </a:lnTo>
                <a:lnTo>
                  <a:pt x="2693880" y="2349409"/>
                </a:lnTo>
                <a:lnTo>
                  <a:pt x="2727687" y="2320289"/>
                </a:lnTo>
                <a:lnTo>
                  <a:pt x="2760470" y="2290309"/>
                </a:lnTo>
                <a:lnTo>
                  <a:pt x="2792205" y="2259490"/>
                </a:lnTo>
                <a:lnTo>
                  <a:pt x="2822866" y="2227852"/>
                </a:lnTo>
                <a:lnTo>
                  <a:pt x="2852430" y="2195417"/>
                </a:lnTo>
                <a:lnTo>
                  <a:pt x="2880871" y="2162207"/>
                </a:lnTo>
                <a:lnTo>
                  <a:pt x="2908165" y="2128242"/>
                </a:lnTo>
                <a:lnTo>
                  <a:pt x="2934287" y="2093544"/>
                </a:lnTo>
                <a:lnTo>
                  <a:pt x="2959212" y="2058133"/>
                </a:lnTo>
                <a:lnTo>
                  <a:pt x="2982917" y="2022032"/>
                </a:lnTo>
                <a:lnTo>
                  <a:pt x="3005376" y="1985262"/>
                </a:lnTo>
                <a:lnTo>
                  <a:pt x="3026564" y="1947843"/>
                </a:lnTo>
                <a:lnTo>
                  <a:pt x="3046458" y="1909796"/>
                </a:lnTo>
                <a:lnTo>
                  <a:pt x="3065032" y="1871144"/>
                </a:lnTo>
                <a:lnTo>
                  <a:pt x="3082261" y="1831908"/>
                </a:lnTo>
                <a:lnTo>
                  <a:pt x="3098122" y="1792108"/>
                </a:lnTo>
                <a:lnTo>
                  <a:pt x="3112589" y="1751765"/>
                </a:lnTo>
                <a:lnTo>
                  <a:pt x="3125638" y="1710902"/>
                </a:lnTo>
                <a:lnTo>
                  <a:pt x="3137244" y="1669539"/>
                </a:lnTo>
                <a:lnTo>
                  <a:pt x="3147382" y="1627698"/>
                </a:lnTo>
                <a:lnTo>
                  <a:pt x="3156029" y="1585399"/>
                </a:lnTo>
                <a:lnTo>
                  <a:pt x="3163158" y="1542664"/>
                </a:lnTo>
                <a:lnTo>
                  <a:pt x="3168746" y="1499515"/>
                </a:lnTo>
                <a:lnTo>
                  <a:pt x="3172768" y="1455972"/>
                </a:lnTo>
                <a:lnTo>
                  <a:pt x="3175200" y="1412056"/>
                </a:lnTo>
                <a:lnTo>
                  <a:pt x="3176016" y="1367790"/>
                </a:lnTo>
                <a:lnTo>
                  <a:pt x="3175200" y="1323523"/>
                </a:lnTo>
                <a:lnTo>
                  <a:pt x="3172768" y="1279607"/>
                </a:lnTo>
                <a:lnTo>
                  <a:pt x="3168746" y="1236064"/>
                </a:lnTo>
                <a:lnTo>
                  <a:pt x="3163158" y="1192915"/>
                </a:lnTo>
                <a:lnTo>
                  <a:pt x="3156029" y="1150180"/>
                </a:lnTo>
                <a:lnTo>
                  <a:pt x="3147382" y="1107881"/>
                </a:lnTo>
                <a:lnTo>
                  <a:pt x="3137244" y="1066040"/>
                </a:lnTo>
                <a:lnTo>
                  <a:pt x="3125638" y="1024677"/>
                </a:lnTo>
                <a:lnTo>
                  <a:pt x="3112589" y="983814"/>
                </a:lnTo>
                <a:lnTo>
                  <a:pt x="3098122" y="943471"/>
                </a:lnTo>
                <a:lnTo>
                  <a:pt x="3082261" y="903671"/>
                </a:lnTo>
                <a:lnTo>
                  <a:pt x="3065032" y="864435"/>
                </a:lnTo>
                <a:lnTo>
                  <a:pt x="3046458" y="825783"/>
                </a:lnTo>
                <a:lnTo>
                  <a:pt x="3026564" y="787736"/>
                </a:lnTo>
                <a:lnTo>
                  <a:pt x="3005376" y="750317"/>
                </a:lnTo>
                <a:lnTo>
                  <a:pt x="2982917" y="713547"/>
                </a:lnTo>
                <a:lnTo>
                  <a:pt x="2959212" y="677446"/>
                </a:lnTo>
                <a:lnTo>
                  <a:pt x="2934287" y="642035"/>
                </a:lnTo>
                <a:lnTo>
                  <a:pt x="2908165" y="607337"/>
                </a:lnTo>
                <a:lnTo>
                  <a:pt x="2880871" y="573372"/>
                </a:lnTo>
                <a:lnTo>
                  <a:pt x="2852430" y="540162"/>
                </a:lnTo>
                <a:lnTo>
                  <a:pt x="2822866" y="507727"/>
                </a:lnTo>
                <a:lnTo>
                  <a:pt x="2792205" y="476089"/>
                </a:lnTo>
                <a:lnTo>
                  <a:pt x="2760470" y="445270"/>
                </a:lnTo>
                <a:lnTo>
                  <a:pt x="2727687" y="415290"/>
                </a:lnTo>
                <a:lnTo>
                  <a:pt x="2693880" y="386170"/>
                </a:lnTo>
                <a:lnTo>
                  <a:pt x="2659073" y="357933"/>
                </a:lnTo>
                <a:lnTo>
                  <a:pt x="2623292" y="330598"/>
                </a:lnTo>
                <a:lnTo>
                  <a:pt x="2586561" y="304188"/>
                </a:lnTo>
                <a:lnTo>
                  <a:pt x="2548905" y="278724"/>
                </a:lnTo>
                <a:lnTo>
                  <a:pt x="2510348" y="254226"/>
                </a:lnTo>
                <a:lnTo>
                  <a:pt x="2470915" y="230716"/>
                </a:lnTo>
                <a:lnTo>
                  <a:pt x="2430630" y="208216"/>
                </a:lnTo>
                <a:lnTo>
                  <a:pt x="2389519" y="186746"/>
                </a:lnTo>
                <a:lnTo>
                  <a:pt x="2347605" y="166328"/>
                </a:lnTo>
                <a:lnTo>
                  <a:pt x="2304914" y="146983"/>
                </a:lnTo>
                <a:lnTo>
                  <a:pt x="2261470" y="128732"/>
                </a:lnTo>
                <a:lnTo>
                  <a:pt x="2217298" y="111596"/>
                </a:lnTo>
                <a:lnTo>
                  <a:pt x="2172423" y="95597"/>
                </a:lnTo>
                <a:lnTo>
                  <a:pt x="2126868" y="80756"/>
                </a:lnTo>
                <a:lnTo>
                  <a:pt x="2080659" y="67095"/>
                </a:lnTo>
                <a:lnTo>
                  <a:pt x="2033821" y="54633"/>
                </a:lnTo>
                <a:lnTo>
                  <a:pt x="1986377" y="43393"/>
                </a:lnTo>
                <a:lnTo>
                  <a:pt x="1938354" y="33396"/>
                </a:lnTo>
                <a:lnTo>
                  <a:pt x="1889774" y="24663"/>
                </a:lnTo>
                <a:lnTo>
                  <a:pt x="1840664" y="17216"/>
                </a:lnTo>
                <a:lnTo>
                  <a:pt x="1791047" y="11074"/>
                </a:lnTo>
                <a:lnTo>
                  <a:pt x="1740948" y="6261"/>
                </a:lnTo>
                <a:lnTo>
                  <a:pt x="1690392" y="2797"/>
                </a:lnTo>
                <a:lnTo>
                  <a:pt x="1639404" y="702"/>
                </a:lnTo>
                <a:lnTo>
                  <a:pt x="1588008" y="0"/>
                </a:lnTo>
                <a:close/>
              </a:path>
            </a:pathLst>
          </a:custGeom>
          <a:solidFill>
            <a:srgbClr val="62A709">
              <a:alpha val="5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275323" y="1633219"/>
            <a:ext cx="4235027" cy="3647440"/>
          </a:xfrm>
          <a:custGeom>
            <a:avLst/>
            <a:gdLst/>
            <a:ahLst/>
            <a:cxnLst/>
            <a:rect l="l" t="t" r="r" b="b"/>
            <a:pathLst>
              <a:path w="3176270" h="2735579">
                <a:moveTo>
                  <a:pt x="0" y="1367790"/>
                </a:moveTo>
                <a:lnTo>
                  <a:pt x="815" y="1323523"/>
                </a:lnTo>
                <a:lnTo>
                  <a:pt x="3247" y="1279607"/>
                </a:lnTo>
                <a:lnTo>
                  <a:pt x="7269" y="1236064"/>
                </a:lnTo>
                <a:lnTo>
                  <a:pt x="12857" y="1192915"/>
                </a:lnTo>
                <a:lnTo>
                  <a:pt x="19986" y="1150180"/>
                </a:lnTo>
                <a:lnTo>
                  <a:pt x="28633" y="1107881"/>
                </a:lnTo>
                <a:lnTo>
                  <a:pt x="38771" y="1066040"/>
                </a:lnTo>
                <a:lnTo>
                  <a:pt x="50377" y="1024677"/>
                </a:lnTo>
                <a:lnTo>
                  <a:pt x="63426" y="983814"/>
                </a:lnTo>
                <a:lnTo>
                  <a:pt x="77893" y="943471"/>
                </a:lnTo>
                <a:lnTo>
                  <a:pt x="93754" y="903671"/>
                </a:lnTo>
                <a:lnTo>
                  <a:pt x="110983" y="864435"/>
                </a:lnTo>
                <a:lnTo>
                  <a:pt x="129557" y="825783"/>
                </a:lnTo>
                <a:lnTo>
                  <a:pt x="149451" y="787736"/>
                </a:lnTo>
                <a:lnTo>
                  <a:pt x="170639" y="750317"/>
                </a:lnTo>
                <a:lnTo>
                  <a:pt x="193098" y="713547"/>
                </a:lnTo>
                <a:lnTo>
                  <a:pt x="216803" y="677446"/>
                </a:lnTo>
                <a:lnTo>
                  <a:pt x="241728" y="642035"/>
                </a:lnTo>
                <a:lnTo>
                  <a:pt x="267850" y="607337"/>
                </a:lnTo>
                <a:lnTo>
                  <a:pt x="295144" y="573372"/>
                </a:lnTo>
                <a:lnTo>
                  <a:pt x="323585" y="540162"/>
                </a:lnTo>
                <a:lnTo>
                  <a:pt x="353149" y="507727"/>
                </a:lnTo>
                <a:lnTo>
                  <a:pt x="383810" y="476089"/>
                </a:lnTo>
                <a:lnTo>
                  <a:pt x="415545" y="445270"/>
                </a:lnTo>
                <a:lnTo>
                  <a:pt x="448328" y="415290"/>
                </a:lnTo>
                <a:lnTo>
                  <a:pt x="482135" y="386170"/>
                </a:lnTo>
                <a:lnTo>
                  <a:pt x="516942" y="357933"/>
                </a:lnTo>
                <a:lnTo>
                  <a:pt x="552723" y="330598"/>
                </a:lnTo>
                <a:lnTo>
                  <a:pt x="589454" y="304188"/>
                </a:lnTo>
                <a:lnTo>
                  <a:pt x="627110" y="278724"/>
                </a:lnTo>
                <a:lnTo>
                  <a:pt x="665667" y="254226"/>
                </a:lnTo>
                <a:lnTo>
                  <a:pt x="705100" y="230716"/>
                </a:lnTo>
                <a:lnTo>
                  <a:pt x="745385" y="208216"/>
                </a:lnTo>
                <a:lnTo>
                  <a:pt x="786496" y="186746"/>
                </a:lnTo>
                <a:lnTo>
                  <a:pt x="828410" y="166328"/>
                </a:lnTo>
                <a:lnTo>
                  <a:pt x="871101" y="146983"/>
                </a:lnTo>
                <a:lnTo>
                  <a:pt x="914545" y="128732"/>
                </a:lnTo>
                <a:lnTo>
                  <a:pt x="958717" y="111596"/>
                </a:lnTo>
                <a:lnTo>
                  <a:pt x="1003592" y="95597"/>
                </a:lnTo>
                <a:lnTo>
                  <a:pt x="1049147" y="80756"/>
                </a:lnTo>
                <a:lnTo>
                  <a:pt x="1095356" y="67095"/>
                </a:lnTo>
                <a:lnTo>
                  <a:pt x="1142194" y="54633"/>
                </a:lnTo>
                <a:lnTo>
                  <a:pt x="1189638" y="43393"/>
                </a:lnTo>
                <a:lnTo>
                  <a:pt x="1237661" y="33396"/>
                </a:lnTo>
                <a:lnTo>
                  <a:pt x="1286241" y="24663"/>
                </a:lnTo>
                <a:lnTo>
                  <a:pt x="1335351" y="17216"/>
                </a:lnTo>
                <a:lnTo>
                  <a:pt x="1384968" y="11074"/>
                </a:lnTo>
                <a:lnTo>
                  <a:pt x="1435067" y="6261"/>
                </a:lnTo>
                <a:lnTo>
                  <a:pt x="1485623" y="2797"/>
                </a:lnTo>
                <a:lnTo>
                  <a:pt x="1536611" y="702"/>
                </a:lnTo>
                <a:lnTo>
                  <a:pt x="1588008" y="0"/>
                </a:lnTo>
                <a:lnTo>
                  <a:pt x="1639404" y="702"/>
                </a:lnTo>
                <a:lnTo>
                  <a:pt x="1690392" y="2797"/>
                </a:lnTo>
                <a:lnTo>
                  <a:pt x="1740948" y="6261"/>
                </a:lnTo>
                <a:lnTo>
                  <a:pt x="1791047" y="11074"/>
                </a:lnTo>
                <a:lnTo>
                  <a:pt x="1840664" y="17216"/>
                </a:lnTo>
                <a:lnTo>
                  <a:pt x="1889774" y="24663"/>
                </a:lnTo>
                <a:lnTo>
                  <a:pt x="1938354" y="33396"/>
                </a:lnTo>
                <a:lnTo>
                  <a:pt x="1986377" y="43393"/>
                </a:lnTo>
                <a:lnTo>
                  <a:pt x="2033821" y="54633"/>
                </a:lnTo>
                <a:lnTo>
                  <a:pt x="2080659" y="67095"/>
                </a:lnTo>
                <a:lnTo>
                  <a:pt x="2126868" y="80756"/>
                </a:lnTo>
                <a:lnTo>
                  <a:pt x="2172423" y="95597"/>
                </a:lnTo>
                <a:lnTo>
                  <a:pt x="2217298" y="111596"/>
                </a:lnTo>
                <a:lnTo>
                  <a:pt x="2261470" y="128732"/>
                </a:lnTo>
                <a:lnTo>
                  <a:pt x="2304914" y="146983"/>
                </a:lnTo>
                <a:lnTo>
                  <a:pt x="2347605" y="166328"/>
                </a:lnTo>
                <a:lnTo>
                  <a:pt x="2389519" y="186746"/>
                </a:lnTo>
                <a:lnTo>
                  <a:pt x="2430630" y="208216"/>
                </a:lnTo>
                <a:lnTo>
                  <a:pt x="2470915" y="230716"/>
                </a:lnTo>
                <a:lnTo>
                  <a:pt x="2510348" y="254226"/>
                </a:lnTo>
                <a:lnTo>
                  <a:pt x="2548905" y="278724"/>
                </a:lnTo>
                <a:lnTo>
                  <a:pt x="2586561" y="304188"/>
                </a:lnTo>
                <a:lnTo>
                  <a:pt x="2623292" y="330598"/>
                </a:lnTo>
                <a:lnTo>
                  <a:pt x="2659073" y="357933"/>
                </a:lnTo>
                <a:lnTo>
                  <a:pt x="2693880" y="386170"/>
                </a:lnTo>
                <a:lnTo>
                  <a:pt x="2727687" y="415290"/>
                </a:lnTo>
                <a:lnTo>
                  <a:pt x="2760470" y="445270"/>
                </a:lnTo>
                <a:lnTo>
                  <a:pt x="2792205" y="476089"/>
                </a:lnTo>
                <a:lnTo>
                  <a:pt x="2822866" y="507727"/>
                </a:lnTo>
                <a:lnTo>
                  <a:pt x="2852430" y="540162"/>
                </a:lnTo>
                <a:lnTo>
                  <a:pt x="2880871" y="573372"/>
                </a:lnTo>
                <a:lnTo>
                  <a:pt x="2908165" y="607337"/>
                </a:lnTo>
                <a:lnTo>
                  <a:pt x="2934287" y="642035"/>
                </a:lnTo>
                <a:lnTo>
                  <a:pt x="2959212" y="677446"/>
                </a:lnTo>
                <a:lnTo>
                  <a:pt x="2982917" y="713547"/>
                </a:lnTo>
                <a:lnTo>
                  <a:pt x="3005376" y="750317"/>
                </a:lnTo>
                <a:lnTo>
                  <a:pt x="3026564" y="787736"/>
                </a:lnTo>
                <a:lnTo>
                  <a:pt x="3046458" y="825783"/>
                </a:lnTo>
                <a:lnTo>
                  <a:pt x="3065032" y="864435"/>
                </a:lnTo>
                <a:lnTo>
                  <a:pt x="3082261" y="903671"/>
                </a:lnTo>
                <a:lnTo>
                  <a:pt x="3098122" y="943471"/>
                </a:lnTo>
                <a:lnTo>
                  <a:pt x="3112589" y="983814"/>
                </a:lnTo>
                <a:lnTo>
                  <a:pt x="3125638" y="1024677"/>
                </a:lnTo>
                <a:lnTo>
                  <a:pt x="3137244" y="1066040"/>
                </a:lnTo>
                <a:lnTo>
                  <a:pt x="3147382" y="1107881"/>
                </a:lnTo>
                <a:lnTo>
                  <a:pt x="3156029" y="1150180"/>
                </a:lnTo>
                <a:lnTo>
                  <a:pt x="3163158" y="1192915"/>
                </a:lnTo>
                <a:lnTo>
                  <a:pt x="3168746" y="1236064"/>
                </a:lnTo>
                <a:lnTo>
                  <a:pt x="3172768" y="1279607"/>
                </a:lnTo>
                <a:lnTo>
                  <a:pt x="3175200" y="1323523"/>
                </a:lnTo>
                <a:lnTo>
                  <a:pt x="3176016" y="1367790"/>
                </a:lnTo>
                <a:lnTo>
                  <a:pt x="3175200" y="1412056"/>
                </a:lnTo>
                <a:lnTo>
                  <a:pt x="3172768" y="1455972"/>
                </a:lnTo>
                <a:lnTo>
                  <a:pt x="3168746" y="1499515"/>
                </a:lnTo>
                <a:lnTo>
                  <a:pt x="3163158" y="1542664"/>
                </a:lnTo>
                <a:lnTo>
                  <a:pt x="3156029" y="1585399"/>
                </a:lnTo>
                <a:lnTo>
                  <a:pt x="3147382" y="1627698"/>
                </a:lnTo>
                <a:lnTo>
                  <a:pt x="3137244" y="1669539"/>
                </a:lnTo>
                <a:lnTo>
                  <a:pt x="3125638" y="1710902"/>
                </a:lnTo>
                <a:lnTo>
                  <a:pt x="3112589" y="1751765"/>
                </a:lnTo>
                <a:lnTo>
                  <a:pt x="3098122" y="1792108"/>
                </a:lnTo>
                <a:lnTo>
                  <a:pt x="3082261" y="1831908"/>
                </a:lnTo>
                <a:lnTo>
                  <a:pt x="3065032" y="1871144"/>
                </a:lnTo>
                <a:lnTo>
                  <a:pt x="3046458" y="1909796"/>
                </a:lnTo>
                <a:lnTo>
                  <a:pt x="3026564" y="1947843"/>
                </a:lnTo>
                <a:lnTo>
                  <a:pt x="3005376" y="1985262"/>
                </a:lnTo>
                <a:lnTo>
                  <a:pt x="2982917" y="2022032"/>
                </a:lnTo>
                <a:lnTo>
                  <a:pt x="2959212" y="2058133"/>
                </a:lnTo>
                <a:lnTo>
                  <a:pt x="2934287" y="2093544"/>
                </a:lnTo>
                <a:lnTo>
                  <a:pt x="2908165" y="2128242"/>
                </a:lnTo>
                <a:lnTo>
                  <a:pt x="2880871" y="2162207"/>
                </a:lnTo>
                <a:lnTo>
                  <a:pt x="2852430" y="2195417"/>
                </a:lnTo>
                <a:lnTo>
                  <a:pt x="2822866" y="2227852"/>
                </a:lnTo>
                <a:lnTo>
                  <a:pt x="2792205" y="2259490"/>
                </a:lnTo>
                <a:lnTo>
                  <a:pt x="2760470" y="2290309"/>
                </a:lnTo>
                <a:lnTo>
                  <a:pt x="2727687" y="2320289"/>
                </a:lnTo>
                <a:lnTo>
                  <a:pt x="2693880" y="2349409"/>
                </a:lnTo>
                <a:lnTo>
                  <a:pt x="2659073" y="2377646"/>
                </a:lnTo>
                <a:lnTo>
                  <a:pt x="2623292" y="2404981"/>
                </a:lnTo>
                <a:lnTo>
                  <a:pt x="2586561" y="2431391"/>
                </a:lnTo>
                <a:lnTo>
                  <a:pt x="2548905" y="2456855"/>
                </a:lnTo>
                <a:lnTo>
                  <a:pt x="2510348" y="2481353"/>
                </a:lnTo>
                <a:lnTo>
                  <a:pt x="2470915" y="2504863"/>
                </a:lnTo>
                <a:lnTo>
                  <a:pt x="2430630" y="2527363"/>
                </a:lnTo>
                <a:lnTo>
                  <a:pt x="2389519" y="2548833"/>
                </a:lnTo>
                <a:lnTo>
                  <a:pt x="2347605" y="2569251"/>
                </a:lnTo>
                <a:lnTo>
                  <a:pt x="2304914" y="2588596"/>
                </a:lnTo>
                <a:lnTo>
                  <a:pt x="2261470" y="2606847"/>
                </a:lnTo>
                <a:lnTo>
                  <a:pt x="2217298" y="2623983"/>
                </a:lnTo>
                <a:lnTo>
                  <a:pt x="2172423" y="2639982"/>
                </a:lnTo>
                <a:lnTo>
                  <a:pt x="2126868" y="2654823"/>
                </a:lnTo>
                <a:lnTo>
                  <a:pt x="2080659" y="2668484"/>
                </a:lnTo>
                <a:lnTo>
                  <a:pt x="2033821" y="2680946"/>
                </a:lnTo>
                <a:lnTo>
                  <a:pt x="1986377" y="2692186"/>
                </a:lnTo>
                <a:lnTo>
                  <a:pt x="1938354" y="2702183"/>
                </a:lnTo>
                <a:lnTo>
                  <a:pt x="1889774" y="2710916"/>
                </a:lnTo>
                <a:lnTo>
                  <a:pt x="1840664" y="2718363"/>
                </a:lnTo>
                <a:lnTo>
                  <a:pt x="1791047" y="2724505"/>
                </a:lnTo>
                <a:lnTo>
                  <a:pt x="1740948" y="2729318"/>
                </a:lnTo>
                <a:lnTo>
                  <a:pt x="1690392" y="2732782"/>
                </a:lnTo>
                <a:lnTo>
                  <a:pt x="1639404" y="2734877"/>
                </a:lnTo>
                <a:lnTo>
                  <a:pt x="1588008" y="2735580"/>
                </a:lnTo>
                <a:lnTo>
                  <a:pt x="1536611" y="2734877"/>
                </a:lnTo>
                <a:lnTo>
                  <a:pt x="1485623" y="2732782"/>
                </a:lnTo>
                <a:lnTo>
                  <a:pt x="1435067" y="2729318"/>
                </a:lnTo>
                <a:lnTo>
                  <a:pt x="1384968" y="2724505"/>
                </a:lnTo>
                <a:lnTo>
                  <a:pt x="1335351" y="2718363"/>
                </a:lnTo>
                <a:lnTo>
                  <a:pt x="1286241" y="2710916"/>
                </a:lnTo>
                <a:lnTo>
                  <a:pt x="1237661" y="2702183"/>
                </a:lnTo>
                <a:lnTo>
                  <a:pt x="1189638" y="2692186"/>
                </a:lnTo>
                <a:lnTo>
                  <a:pt x="1142194" y="2680946"/>
                </a:lnTo>
                <a:lnTo>
                  <a:pt x="1095356" y="2668484"/>
                </a:lnTo>
                <a:lnTo>
                  <a:pt x="1049147" y="2654823"/>
                </a:lnTo>
                <a:lnTo>
                  <a:pt x="1003592" y="2639982"/>
                </a:lnTo>
                <a:lnTo>
                  <a:pt x="958717" y="2623983"/>
                </a:lnTo>
                <a:lnTo>
                  <a:pt x="914545" y="2606847"/>
                </a:lnTo>
                <a:lnTo>
                  <a:pt x="871101" y="2588596"/>
                </a:lnTo>
                <a:lnTo>
                  <a:pt x="828410" y="2569251"/>
                </a:lnTo>
                <a:lnTo>
                  <a:pt x="786496" y="2548833"/>
                </a:lnTo>
                <a:lnTo>
                  <a:pt x="745385" y="2527363"/>
                </a:lnTo>
                <a:lnTo>
                  <a:pt x="705100" y="2504863"/>
                </a:lnTo>
                <a:lnTo>
                  <a:pt x="665667" y="2481353"/>
                </a:lnTo>
                <a:lnTo>
                  <a:pt x="627110" y="2456855"/>
                </a:lnTo>
                <a:lnTo>
                  <a:pt x="589454" y="2431391"/>
                </a:lnTo>
                <a:lnTo>
                  <a:pt x="552723" y="2404981"/>
                </a:lnTo>
                <a:lnTo>
                  <a:pt x="516942" y="2377646"/>
                </a:lnTo>
                <a:lnTo>
                  <a:pt x="482135" y="2349409"/>
                </a:lnTo>
                <a:lnTo>
                  <a:pt x="448328" y="2320289"/>
                </a:lnTo>
                <a:lnTo>
                  <a:pt x="415545" y="2290309"/>
                </a:lnTo>
                <a:lnTo>
                  <a:pt x="383810" y="2259490"/>
                </a:lnTo>
                <a:lnTo>
                  <a:pt x="353149" y="2227852"/>
                </a:lnTo>
                <a:lnTo>
                  <a:pt x="323585" y="2195417"/>
                </a:lnTo>
                <a:lnTo>
                  <a:pt x="295144" y="2162207"/>
                </a:lnTo>
                <a:lnTo>
                  <a:pt x="267850" y="2128242"/>
                </a:lnTo>
                <a:lnTo>
                  <a:pt x="241728" y="2093544"/>
                </a:lnTo>
                <a:lnTo>
                  <a:pt x="216803" y="2058133"/>
                </a:lnTo>
                <a:lnTo>
                  <a:pt x="193098" y="2022032"/>
                </a:lnTo>
                <a:lnTo>
                  <a:pt x="170639" y="1985262"/>
                </a:lnTo>
                <a:lnTo>
                  <a:pt x="149451" y="1947843"/>
                </a:lnTo>
                <a:lnTo>
                  <a:pt x="129557" y="1909796"/>
                </a:lnTo>
                <a:lnTo>
                  <a:pt x="110983" y="1871144"/>
                </a:lnTo>
                <a:lnTo>
                  <a:pt x="93754" y="1831908"/>
                </a:lnTo>
                <a:lnTo>
                  <a:pt x="77893" y="1792108"/>
                </a:lnTo>
                <a:lnTo>
                  <a:pt x="63426" y="1751765"/>
                </a:lnTo>
                <a:lnTo>
                  <a:pt x="50377" y="1710902"/>
                </a:lnTo>
                <a:lnTo>
                  <a:pt x="38771" y="1669539"/>
                </a:lnTo>
                <a:lnTo>
                  <a:pt x="28633" y="1627698"/>
                </a:lnTo>
                <a:lnTo>
                  <a:pt x="19986" y="1585399"/>
                </a:lnTo>
                <a:lnTo>
                  <a:pt x="12857" y="1542664"/>
                </a:lnTo>
                <a:lnTo>
                  <a:pt x="7269" y="1499515"/>
                </a:lnTo>
                <a:lnTo>
                  <a:pt x="3247" y="1455972"/>
                </a:lnTo>
                <a:lnTo>
                  <a:pt x="815" y="1412056"/>
                </a:lnTo>
                <a:lnTo>
                  <a:pt x="0" y="1367790"/>
                </a:lnTo>
                <a:close/>
              </a:path>
            </a:pathLst>
          </a:custGeom>
          <a:ln w="25146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465060" y="1712467"/>
            <a:ext cx="3295227" cy="3503507"/>
          </a:xfrm>
          <a:custGeom>
            <a:avLst/>
            <a:gdLst/>
            <a:ahLst/>
            <a:cxnLst/>
            <a:rect l="l" t="t" r="r" b="b"/>
            <a:pathLst>
              <a:path w="2471420" h="2627629">
                <a:moveTo>
                  <a:pt x="1235582" y="0"/>
                </a:moveTo>
                <a:lnTo>
                  <a:pt x="1189262" y="906"/>
                </a:lnTo>
                <a:lnTo>
                  <a:pt x="1143372" y="3603"/>
                </a:lnTo>
                <a:lnTo>
                  <a:pt x="1097942" y="8059"/>
                </a:lnTo>
                <a:lnTo>
                  <a:pt x="1053002" y="14243"/>
                </a:lnTo>
                <a:lnTo>
                  <a:pt x="1008582" y="22122"/>
                </a:lnTo>
                <a:lnTo>
                  <a:pt x="964711" y="31666"/>
                </a:lnTo>
                <a:lnTo>
                  <a:pt x="921420" y="42842"/>
                </a:lnTo>
                <a:lnTo>
                  <a:pt x="878738" y="55618"/>
                </a:lnTo>
                <a:lnTo>
                  <a:pt x="836695" y="69963"/>
                </a:lnTo>
                <a:lnTo>
                  <a:pt x="795322" y="85845"/>
                </a:lnTo>
                <a:lnTo>
                  <a:pt x="754647" y="103233"/>
                </a:lnTo>
                <a:lnTo>
                  <a:pt x="714702" y="122094"/>
                </a:lnTo>
                <a:lnTo>
                  <a:pt x="675515" y="142396"/>
                </a:lnTo>
                <a:lnTo>
                  <a:pt x="637116" y="164109"/>
                </a:lnTo>
                <a:lnTo>
                  <a:pt x="599536" y="187200"/>
                </a:lnTo>
                <a:lnTo>
                  <a:pt x="562805" y="211637"/>
                </a:lnTo>
                <a:lnTo>
                  <a:pt x="526951" y="237390"/>
                </a:lnTo>
                <a:lnTo>
                  <a:pt x="492006" y="264425"/>
                </a:lnTo>
                <a:lnTo>
                  <a:pt x="457998" y="292712"/>
                </a:lnTo>
                <a:lnTo>
                  <a:pt x="424958" y="322218"/>
                </a:lnTo>
                <a:lnTo>
                  <a:pt x="392916" y="352912"/>
                </a:lnTo>
                <a:lnTo>
                  <a:pt x="361902" y="384762"/>
                </a:lnTo>
                <a:lnTo>
                  <a:pt x="331945" y="417736"/>
                </a:lnTo>
                <a:lnTo>
                  <a:pt x="303075" y="451803"/>
                </a:lnTo>
                <a:lnTo>
                  <a:pt x="275322" y="486931"/>
                </a:lnTo>
                <a:lnTo>
                  <a:pt x="248716" y="523088"/>
                </a:lnTo>
                <a:lnTo>
                  <a:pt x="223287" y="560242"/>
                </a:lnTo>
                <a:lnTo>
                  <a:pt x="199065" y="598361"/>
                </a:lnTo>
                <a:lnTo>
                  <a:pt x="176080" y="637415"/>
                </a:lnTo>
                <a:lnTo>
                  <a:pt x="154361" y="677370"/>
                </a:lnTo>
                <a:lnTo>
                  <a:pt x="133938" y="718196"/>
                </a:lnTo>
                <a:lnTo>
                  <a:pt x="114841" y="759861"/>
                </a:lnTo>
                <a:lnTo>
                  <a:pt x="97101" y="802332"/>
                </a:lnTo>
                <a:lnTo>
                  <a:pt x="80746" y="845578"/>
                </a:lnTo>
                <a:lnTo>
                  <a:pt x="65808" y="889568"/>
                </a:lnTo>
                <a:lnTo>
                  <a:pt x="52315" y="934269"/>
                </a:lnTo>
                <a:lnTo>
                  <a:pt x="40297" y="979650"/>
                </a:lnTo>
                <a:lnTo>
                  <a:pt x="29785" y="1025680"/>
                </a:lnTo>
                <a:lnTo>
                  <a:pt x="20808" y="1072325"/>
                </a:lnTo>
                <a:lnTo>
                  <a:pt x="13397" y="1119556"/>
                </a:lnTo>
                <a:lnTo>
                  <a:pt x="7580" y="1167339"/>
                </a:lnTo>
                <a:lnTo>
                  <a:pt x="3389" y="1215643"/>
                </a:lnTo>
                <a:lnTo>
                  <a:pt x="852" y="1264436"/>
                </a:lnTo>
                <a:lnTo>
                  <a:pt x="0" y="1313688"/>
                </a:lnTo>
                <a:lnTo>
                  <a:pt x="852" y="1362939"/>
                </a:lnTo>
                <a:lnTo>
                  <a:pt x="3389" y="1411732"/>
                </a:lnTo>
                <a:lnTo>
                  <a:pt x="7580" y="1460036"/>
                </a:lnTo>
                <a:lnTo>
                  <a:pt x="13397" y="1507819"/>
                </a:lnTo>
                <a:lnTo>
                  <a:pt x="20808" y="1555050"/>
                </a:lnTo>
                <a:lnTo>
                  <a:pt x="29785" y="1601695"/>
                </a:lnTo>
                <a:lnTo>
                  <a:pt x="40297" y="1647725"/>
                </a:lnTo>
                <a:lnTo>
                  <a:pt x="52315" y="1693106"/>
                </a:lnTo>
                <a:lnTo>
                  <a:pt x="65808" y="1737807"/>
                </a:lnTo>
                <a:lnTo>
                  <a:pt x="80746" y="1781797"/>
                </a:lnTo>
                <a:lnTo>
                  <a:pt x="97101" y="1825043"/>
                </a:lnTo>
                <a:lnTo>
                  <a:pt x="114841" y="1867514"/>
                </a:lnTo>
                <a:lnTo>
                  <a:pt x="133938" y="1909179"/>
                </a:lnTo>
                <a:lnTo>
                  <a:pt x="154361" y="1950005"/>
                </a:lnTo>
                <a:lnTo>
                  <a:pt x="176080" y="1989960"/>
                </a:lnTo>
                <a:lnTo>
                  <a:pt x="199065" y="2029014"/>
                </a:lnTo>
                <a:lnTo>
                  <a:pt x="223287" y="2067133"/>
                </a:lnTo>
                <a:lnTo>
                  <a:pt x="248716" y="2104287"/>
                </a:lnTo>
                <a:lnTo>
                  <a:pt x="275322" y="2140444"/>
                </a:lnTo>
                <a:lnTo>
                  <a:pt x="303075" y="2175572"/>
                </a:lnTo>
                <a:lnTo>
                  <a:pt x="331945" y="2209639"/>
                </a:lnTo>
                <a:lnTo>
                  <a:pt x="361902" y="2242613"/>
                </a:lnTo>
                <a:lnTo>
                  <a:pt x="392916" y="2274463"/>
                </a:lnTo>
                <a:lnTo>
                  <a:pt x="424958" y="2305157"/>
                </a:lnTo>
                <a:lnTo>
                  <a:pt x="457998" y="2334663"/>
                </a:lnTo>
                <a:lnTo>
                  <a:pt x="492006" y="2362950"/>
                </a:lnTo>
                <a:lnTo>
                  <a:pt x="526951" y="2389985"/>
                </a:lnTo>
                <a:lnTo>
                  <a:pt x="562805" y="2415738"/>
                </a:lnTo>
                <a:lnTo>
                  <a:pt x="599536" y="2440175"/>
                </a:lnTo>
                <a:lnTo>
                  <a:pt x="637116" y="2463266"/>
                </a:lnTo>
                <a:lnTo>
                  <a:pt x="675515" y="2484979"/>
                </a:lnTo>
                <a:lnTo>
                  <a:pt x="714702" y="2505281"/>
                </a:lnTo>
                <a:lnTo>
                  <a:pt x="754647" y="2524142"/>
                </a:lnTo>
                <a:lnTo>
                  <a:pt x="795322" y="2541530"/>
                </a:lnTo>
                <a:lnTo>
                  <a:pt x="836695" y="2557412"/>
                </a:lnTo>
                <a:lnTo>
                  <a:pt x="878738" y="2571757"/>
                </a:lnTo>
                <a:lnTo>
                  <a:pt x="921420" y="2584533"/>
                </a:lnTo>
                <a:lnTo>
                  <a:pt x="964711" y="2595709"/>
                </a:lnTo>
                <a:lnTo>
                  <a:pt x="1008582" y="2605253"/>
                </a:lnTo>
                <a:lnTo>
                  <a:pt x="1053002" y="2613132"/>
                </a:lnTo>
                <a:lnTo>
                  <a:pt x="1097942" y="2619316"/>
                </a:lnTo>
                <a:lnTo>
                  <a:pt x="1143372" y="2623772"/>
                </a:lnTo>
                <a:lnTo>
                  <a:pt x="1189262" y="2626469"/>
                </a:lnTo>
                <a:lnTo>
                  <a:pt x="1235582" y="2627376"/>
                </a:lnTo>
                <a:lnTo>
                  <a:pt x="1281903" y="2626469"/>
                </a:lnTo>
                <a:lnTo>
                  <a:pt x="1327793" y="2623772"/>
                </a:lnTo>
                <a:lnTo>
                  <a:pt x="1373223" y="2619316"/>
                </a:lnTo>
                <a:lnTo>
                  <a:pt x="1418163" y="2613132"/>
                </a:lnTo>
                <a:lnTo>
                  <a:pt x="1462583" y="2605253"/>
                </a:lnTo>
                <a:lnTo>
                  <a:pt x="1506454" y="2595709"/>
                </a:lnTo>
                <a:lnTo>
                  <a:pt x="1549745" y="2584533"/>
                </a:lnTo>
                <a:lnTo>
                  <a:pt x="1592427" y="2571757"/>
                </a:lnTo>
                <a:lnTo>
                  <a:pt x="1634470" y="2557412"/>
                </a:lnTo>
                <a:lnTo>
                  <a:pt x="1675843" y="2541530"/>
                </a:lnTo>
                <a:lnTo>
                  <a:pt x="1716518" y="2524142"/>
                </a:lnTo>
                <a:lnTo>
                  <a:pt x="1756463" y="2505281"/>
                </a:lnTo>
                <a:lnTo>
                  <a:pt x="1795650" y="2484979"/>
                </a:lnTo>
                <a:lnTo>
                  <a:pt x="1834049" y="2463266"/>
                </a:lnTo>
                <a:lnTo>
                  <a:pt x="1871629" y="2440175"/>
                </a:lnTo>
                <a:lnTo>
                  <a:pt x="1908360" y="2415738"/>
                </a:lnTo>
                <a:lnTo>
                  <a:pt x="1944214" y="2389985"/>
                </a:lnTo>
                <a:lnTo>
                  <a:pt x="1979159" y="2362950"/>
                </a:lnTo>
                <a:lnTo>
                  <a:pt x="2013167" y="2334663"/>
                </a:lnTo>
                <a:lnTo>
                  <a:pt x="2046207" y="2305157"/>
                </a:lnTo>
                <a:lnTo>
                  <a:pt x="2078249" y="2274463"/>
                </a:lnTo>
                <a:lnTo>
                  <a:pt x="2109263" y="2242613"/>
                </a:lnTo>
                <a:lnTo>
                  <a:pt x="2139220" y="2209639"/>
                </a:lnTo>
                <a:lnTo>
                  <a:pt x="2168090" y="2175572"/>
                </a:lnTo>
                <a:lnTo>
                  <a:pt x="2195843" y="2140444"/>
                </a:lnTo>
                <a:lnTo>
                  <a:pt x="2222449" y="2104287"/>
                </a:lnTo>
                <a:lnTo>
                  <a:pt x="2247878" y="2067133"/>
                </a:lnTo>
                <a:lnTo>
                  <a:pt x="2272100" y="2029014"/>
                </a:lnTo>
                <a:lnTo>
                  <a:pt x="2295085" y="1989960"/>
                </a:lnTo>
                <a:lnTo>
                  <a:pt x="2316804" y="1950005"/>
                </a:lnTo>
                <a:lnTo>
                  <a:pt x="2337227" y="1909179"/>
                </a:lnTo>
                <a:lnTo>
                  <a:pt x="2356324" y="1867514"/>
                </a:lnTo>
                <a:lnTo>
                  <a:pt x="2374064" y="1825043"/>
                </a:lnTo>
                <a:lnTo>
                  <a:pt x="2390419" y="1781797"/>
                </a:lnTo>
                <a:lnTo>
                  <a:pt x="2405357" y="1737807"/>
                </a:lnTo>
                <a:lnTo>
                  <a:pt x="2418850" y="1693106"/>
                </a:lnTo>
                <a:lnTo>
                  <a:pt x="2430868" y="1647725"/>
                </a:lnTo>
                <a:lnTo>
                  <a:pt x="2441380" y="1601695"/>
                </a:lnTo>
                <a:lnTo>
                  <a:pt x="2450357" y="1555050"/>
                </a:lnTo>
                <a:lnTo>
                  <a:pt x="2457768" y="1507819"/>
                </a:lnTo>
                <a:lnTo>
                  <a:pt x="2463585" y="1460036"/>
                </a:lnTo>
                <a:lnTo>
                  <a:pt x="2467776" y="1411732"/>
                </a:lnTo>
                <a:lnTo>
                  <a:pt x="2470313" y="1362939"/>
                </a:lnTo>
                <a:lnTo>
                  <a:pt x="2471165" y="1313688"/>
                </a:lnTo>
                <a:lnTo>
                  <a:pt x="2470313" y="1264436"/>
                </a:lnTo>
                <a:lnTo>
                  <a:pt x="2467776" y="1215643"/>
                </a:lnTo>
                <a:lnTo>
                  <a:pt x="2463585" y="1167339"/>
                </a:lnTo>
                <a:lnTo>
                  <a:pt x="2457768" y="1119556"/>
                </a:lnTo>
                <a:lnTo>
                  <a:pt x="2450357" y="1072325"/>
                </a:lnTo>
                <a:lnTo>
                  <a:pt x="2441380" y="1025680"/>
                </a:lnTo>
                <a:lnTo>
                  <a:pt x="2430868" y="979650"/>
                </a:lnTo>
                <a:lnTo>
                  <a:pt x="2418850" y="934269"/>
                </a:lnTo>
                <a:lnTo>
                  <a:pt x="2405357" y="889568"/>
                </a:lnTo>
                <a:lnTo>
                  <a:pt x="2390419" y="845578"/>
                </a:lnTo>
                <a:lnTo>
                  <a:pt x="2374064" y="802332"/>
                </a:lnTo>
                <a:lnTo>
                  <a:pt x="2356324" y="759861"/>
                </a:lnTo>
                <a:lnTo>
                  <a:pt x="2337227" y="718196"/>
                </a:lnTo>
                <a:lnTo>
                  <a:pt x="2316804" y="677370"/>
                </a:lnTo>
                <a:lnTo>
                  <a:pt x="2295085" y="637415"/>
                </a:lnTo>
                <a:lnTo>
                  <a:pt x="2272100" y="598361"/>
                </a:lnTo>
                <a:lnTo>
                  <a:pt x="2247878" y="560242"/>
                </a:lnTo>
                <a:lnTo>
                  <a:pt x="2222449" y="523088"/>
                </a:lnTo>
                <a:lnTo>
                  <a:pt x="2195843" y="486931"/>
                </a:lnTo>
                <a:lnTo>
                  <a:pt x="2168090" y="451803"/>
                </a:lnTo>
                <a:lnTo>
                  <a:pt x="2139220" y="417736"/>
                </a:lnTo>
                <a:lnTo>
                  <a:pt x="2109263" y="384762"/>
                </a:lnTo>
                <a:lnTo>
                  <a:pt x="2078249" y="352912"/>
                </a:lnTo>
                <a:lnTo>
                  <a:pt x="2046207" y="322218"/>
                </a:lnTo>
                <a:lnTo>
                  <a:pt x="2013167" y="292712"/>
                </a:lnTo>
                <a:lnTo>
                  <a:pt x="1979159" y="264425"/>
                </a:lnTo>
                <a:lnTo>
                  <a:pt x="1944214" y="237390"/>
                </a:lnTo>
                <a:lnTo>
                  <a:pt x="1908360" y="211637"/>
                </a:lnTo>
                <a:lnTo>
                  <a:pt x="1871629" y="187200"/>
                </a:lnTo>
                <a:lnTo>
                  <a:pt x="1834049" y="164109"/>
                </a:lnTo>
                <a:lnTo>
                  <a:pt x="1795650" y="142396"/>
                </a:lnTo>
                <a:lnTo>
                  <a:pt x="1756463" y="122094"/>
                </a:lnTo>
                <a:lnTo>
                  <a:pt x="1716518" y="103233"/>
                </a:lnTo>
                <a:lnTo>
                  <a:pt x="1675843" y="85845"/>
                </a:lnTo>
                <a:lnTo>
                  <a:pt x="1634470" y="69963"/>
                </a:lnTo>
                <a:lnTo>
                  <a:pt x="1592427" y="55618"/>
                </a:lnTo>
                <a:lnTo>
                  <a:pt x="1549745" y="42842"/>
                </a:lnTo>
                <a:lnTo>
                  <a:pt x="1506454" y="31666"/>
                </a:lnTo>
                <a:lnTo>
                  <a:pt x="1462583" y="22122"/>
                </a:lnTo>
                <a:lnTo>
                  <a:pt x="1418163" y="14243"/>
                </a:lnTo>
                <a:lnTo>
                  <a:pt x="1373223" y="8059"/>
                </a:lnTo>
                <a:lnTo>
                  <a:pt x="1327793" y="3603"/>
                </a:lnTo>
                <a:lnTo>
                  <a:pt x="1281903" y="906"/>
                </a:lnTo>
                <a:lnTo>
                  <a:pt x="1235582" y="0"/>
                </a:lnTo>
                <a:close/>
              </a:path>
            </a:pathLst>
          </a:custGeom>
          <a:solidFill>
            <a:srgbClr val="EA7100">
              <a:alpha val="5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465060" y="1712467"/>
            <a:ext cx="3295227" cy="3503507"/>
          </a:xfrm>
          <a:custGeom>
            <a:avLst/>
            <a:gdLst/>
            <a:ahLst/>
            <a:cxnLst/>
            <a:rect l="l" t="t" r="r" b="b"/>
            <a:pathLst>
              <a:path w="2471420" h="2627629">
                <a:moveTo>
                  <a:pt x="0" y="1313688"/>
                </a:moveTo>
                <a:lnTo>
                  <a:pt x="852" y="1264436"/>
                </a:lnTo>
                <a:lnTo>
                  <a:pt x="3389" y="1215643"/>
                </a:lnTo>
                <a:lnTo>
                  <a:pt x="7580" y="1167339"/>
                </a:lnTo>
                <a:lnTo>
                  <a:pt x="13397" y="1119556"/>
                </a:lnTo>
                <a:lnTo>
                  <a:pt x="20808" y="1072325"/>
                </a:lnTo>
                <a:lnTo>
                  <a:pt x="29785" y="1025680"/>
                </a:lnTo>
                <a:lnTo>
                  <a:pt x="40297" y="979650"/>
                </a:lnTo>
                <a:lnTo>
                  <a:pt x="52315" y="934269"/>
                </a:lnTo>
                <a:lnTo>
                  <a:pt x="65808" y="889568"/>
                </a:lnTo>
                <a:lnTo>
                  <a:pt x="80746" y="845578"/>
                </a:lnTo>
                <a:lnTo>
                  <a:pt x="97101" y="802332"/>
                </a:lnTo>
                <a:lnTo>
                  <a:pt x="114841" y="759861"/>
                </a:lnTo>
                <a:lnTo>
                  <a:pt x="133938" y="718196"/>
                </a:lnTo>
                <a:lnTo>
                  <a:pt x="154361" y="677370"/>
                </a:lnTo>
                <a:lnTo>
                  <a:pt x="176080" y="637415"/>
                </a:lnTo>
                <a:lnTo>
                  <a:pt x="199065" y="598361"/>
                </a:lnTo>
                <a:lnTo>
                  <a:pt x="223287" y="560242"/>
                </a:lnTo>
                <a:lnTo>
                  <a:pt x="248716" y="523088"/>
                </a:lnTo>
                <a:lnTo>
                  <a:pt x="275322" y="486931"/>
                </a:lnTo>
                <a:lnTo>
                  <a:pt x="303075" y="451803"/>
                </a:lnTo>
                <a:lnTo>
                  <a:pt x="331945" y="417736"/>
                </a:lnTo>
                <a:lnTo>
                  <a:pt x="361902" y="384762"/>
                </a:lnTo>
                <a:lnTo>
                  <a:pt x="392916" y="352912"/>
                </a:lnTo>
                <a:lnTo>
                  <a:pt x="424958" y="322218"/>
                </a:lnTo>
                <a:lnTo>
                  <a:pt x="457998" y="292712"/>
                </a:lnTo>
                <a:lnTo>
                  <a:pt x="492006" y="264425"/>
                </a:lnTo>
                <a:lnTo>
                  <a:pt x="526951" y="237390"/>
                </a:lnTo>
                <a:lnTo>
                  <a:pt x="562805" y="211637"/>
                </a:lnTo>
                <a:lnTo>
                  <a:pt x="599536" y="187200"/>
                </a:lnTo>
                <a:lnTo>
                  <a:pt x="637116" y="164109"/>
                </a:lnTo>
                <a:lnTo>
                  <a:pt x="675515" y="142396"/>
                </a:lnTo>
                <a:lnTo>
                  <a:pt x="714702" y="122094"/>
                </a:lnTo>
                <a:lnTo>
                  <a:pt x="754647" y="103233"/>
                </a:lnTo>
                <a:lnTo>
                  <a:pt x="795322" y="85845"/>
                </a:lnTo>
                <a:lnTo>
                  <a:pt x="836695" y="69963"/>
                </a:lnTo>
                <a:lnTo>
                  <a:pt x="878738" y="55618"/>
                </a:lnTo>
                <a:lnTo>
                  <a:pt x="921420" y="42842"/>
                </a:lnTo>
                <a:lnTo>
                  <a:pt x="964711" y="31666"/>
                </a:lnTo>
                <a:lnTo>
                  <a:pt x="1008582" y="22122"/>
                </a:lnTo>
                <a:lnTo>
                  <a:pt x="1053002" y="14243"/>
                </a:lnTo>
                <a:lnTo>
                  <a:pt x="1097942" y="8059"/>
                </a:lnTo>
                <a:lnTo>
                  <a:pt x="1143372" y="3603"/>
                </a:lnTo>
                <a:lnTo>
                  <a:pt x="1189262" y="906"/>
                </a:lnTo>
                <a:lnTo>
                  <a:pt x="1235582" y="0"/>
                </a:lnTo>
                <a:lnTo>
                  <a:pt x="1281903" y="906"/>
                </a:lnTo>
                <a:lnTo>
                  <a:pt x="1327793" y="3603"/>
                </a:lnTo>
                <a:lnTo>
                  <a:pt x="1373223" y="8059"/>
                </a:lnTo>
                <a:lnTo>
                  <a:pt x="1418163" y="14243"/>
                </a:lnTo>
                <a:lnTo>
                  <a:pt x="1462583" y="22122"/>
                </a:lnTo>
                <a:lnTo>
                  <a:pt x="1506454" y="31666"/>
                </a:lnTo>
                <a:lnTo>
                  <a:pt x="1549745" y="42842"/>
                </a:lnTo>
                <a:lnTo>
                  <a:pt x="1592427" y="55618"/>
                </a:lnTo>
                <a:lnTo>
                  <a:pt x="1634470" y="69963"/>
                </a:lnTo>
                <a:lnTo>
                  <a:pt x="1675843" y="85845"/>
                </a:lnTo>
                <a:lnTo>
                  <a:pt x="1716518" y="103233"/>
                </a:lnTo>
                <a:lnTo>
                  <a:pt x="1756463" y="122094"/>
                </a:lnTo>
                <a:lnTo>
                  <a:pt x="1795650" y="142396"/>
                </a:lnTo>
                <a:lnTo>
                  <a:pt x="1834049" y="164109"/>
                </a:lnTo>
                <a:lnTo>
                  <a:pt x="1871629" y="187200"/>
                </a:lnTo>
                <a:lnTo>
                  <a:pt x="1908360" y="211637"/>
                </a:lnTo>
                <a:lnTo>
                  <a:pt x="1944214" y="237390"/>
                </a:lnTo>
                <a:lnTo>
                  <a:pt x="1979159" y="264425"/>
                </a:lnTo>
                <a:lnTo>
                  <a:pt x="2013167" y="292712"/>
                </a:lnTo>
                <a:lnTo>
                  <a:pt x="2046207" y="322218"/>
                </a:lnTo>
                <a:lnTo>
                  <a:pt x="2078249" y="352912"/>
                </a:lnTo>
                <a:lnTo>
                  <a:pt x="2109263" y="384762"/>
                </a:lnTo>
                <a:lnTo>
                  <a:pt x="2139220" y="417736"/>
                </a:lnTo>
                <a:lnTo>
                  <a:pt x="2168090" y="451803"/>
                </a:lnTo>
                <a:lnTo>
                  <a:pt x="2195843" y="486931"/>
                </a:lnTo>
                <a:lnTo>
                  <a:pt x="2222449" y="523088"/>
                </a:lnTo>
                <a:lnTo>
                  <a:pt x="2247878" y="560242"/>
                </a:lnTo>
                <a:lnTo>
                  <a:pt x="2272100" y="598361"/>
                </a:lnTo>
                <a:lnTo>
                  <a:pt x="2295085" y="637415"/>
                </a:lnTo>
                <a:lnTo>
                  <a:pt x="2316804" y="677370"/>
                </a:lnTo>
                <a:lnTo>
                  <a:pt x="2337227" y="718196"/>
                </a:lnTo>
                <a:lnTo>
                  <a:pt x="2356324" y="759861"/>
                </a:lnTo>
                <a:lnTo>
                  <a:pt x="2374064" y="802332"/>
                </a:lnTo>
                <a:lnTo>
                  <a:pt x="2390419" y="845578"/>
                </a:lnTo>
                <a:lnTo>
                  <a:pt x="2405357" y="889568"/>
                </a:lnTo>
                <a:lnTo>
                  <a:pt x="2418850" y="934269"/>
                </a:lnTo>
                <a:lnTo>
                  <a:pt x="2430868" y="979650"/>
                </a:lnTo>
                <a:lnTo>
                  <a:pt x="2441380" y="1025680"/>
                </a:lnTo>
                <a:lnTo>
                  <a:pt x="2450357" y="1072325"/>
                </a:lnTo>
                <a:lnTo>
                  <a:pt x="2457768" y="1119556"/>
                </a:lnTo>
                <a:lnTo>
                  <a:pt x="2463585" y="1167339"/>
                </a:lnTo>
                <a:lnTo>
                  <a:pt x="2467776" y="1215643"/>
                </a:lnTo>
                <a:lnTo>
                  <a:pt x="2470313" y="1264436"/>
                </a:lnTo>
                <a:lnTo>
                  <a:pt x="2471165" y="1313688"/>
                </a:lnTo>
                <a:lnTo>
                  <a:pt x="2470313" y="1362939"/>
                </a:lnTo>
                <a:lnTo>
                  <a:pt x="2467776" y="1411732"/>
                </a:lnTo>
                <a:lnTo>
                  <a:pt x="2463585" y="1460036"/>
                </a:lnTo>
                <a:lnTo>
                  <a:pt x="2457768" y="1507819"/>
                </a:lnTo>
                <a:lnTo>
                  <a:pt x="2450357" y="1555050"/>
                </a:lnTo>
                <a:lnTo>
                  <a:pt x="2441380" y="1601695"/>
                </a:lnTo>
                <a:lnTo>
                  <a:pt x="2430868" y="1647725"/>
                </a:lnTo>
                <a:lnTo>
                  <a:pt x="2418850" y="1693106"/>
                </a:lnTo>
                <a:lnTo>
                  <a:pt x="2405357" y="1737807"/>
                </a:lnTo>
                <a:lnTo>
                  <a:pt x="2390419" y="1781797"/>
                </a:lnTo>
                <a:lnTo>
                  <a:pt x="2374064" y="1825043"/>
                </a:lnTo>
                <a:lnTo>
                  <a:pt x="2356324" y="1867514"/>
                </a:lnTo>
                <a:lnTo>
                  <a:pt x="2337227" y="1909179"/>
                </a:lnTo>
                <a:lnTo>
                  <a:pt x="2316804" y="1950005"/>
                </a:lnTo>
                <a:lnTo>
                  <a:pt x="2295085" y="1989960"/>
                </a:lnTo>
                <a:lnTo>
                  <a:pt x="2272100" y="2029014"/>
                </a:lnTo>
                <a:lnTo>
                  <a:pt x="2247878" y="2067133"/>
                </a:lnTo>
                <a:lnTo>
                  <a:pt x="2222449" y="2104287"/>
                </a:lnTo>
                <a:lnTo>
                  <a:pt x="2195843" y="2140444"/>
                </a:lnTo>
                <a:lnTo>
                  <a:pt x="2168090" y="2175572"/>
                </a:lnTo>
                <a:lnTo>
                  <a:pt x="2139220" y="2209639"/>
                </a:lnTo>
                <a:lnTo>
                  <a:pt x="2109263" y="2242613"/>
                </a:lnTo>
                <a:lnTo>
                  <a:pt x="2078249" y="2274463"/>
                </a:lnTo>
                <a:lnTo>
                  <a:pt x="2046207" y="2305157"/>
                </a:lnTo>
                <a:lnTo>
                  <a:pt x="2013167" y="2334663"/>
                </a:lnTo>
                <a:lnTo>
                  <a:pt x="1979159" y="2362950"/>
                </a:lnTo>
                <a:lnTo>
                  <a:pt x="1944214" y="2389985"/>
                </a:lnTo>
                <a:lnTo>
                  <a:pt x="1908360" y="2415738"/>
                </a:lnTo>
                <a:lnTo>
                  <a:pt x="1871629" y="2440175"/>
                </a:lnTo>
                <a:lnTo>
                  <a:pt x="1834049" y="2463266"/>
                </a:lnTo>
                <a:lnTo>
                  <a:pt x="1795650" y="2484979"/>
                </a:lnTo>
                <a:lnTo>
                  <a:pt x="1756463" y="2505281"/>
                </a:lnTo>
                <a:lnTo>
                  <a:pt x="1716518" y="2524142"/>
                </a:lnTo>
                <a:lnTo>
                  <a:pt x="1675843" y="2541530"/>
                </a:lnTo>
                <a:lnTo>
                  <a:pt x="1634470" y="2557412"/>
                </a:lnTo>
                <a:lnTo>
                  <a:pt x="1592427" y="2571757"/>
                </a:lnTo>
                <a:lnTo>
                  <a:pt x="1549745" y="2584533"/>
                </a:lnTo>
                <a:lnTo>
                  <a:pt x="1506454" y="2595709"/>
                </a:lnTo>
                <a:lnTo>
                  <a:pt x="1462583" y="2605253"/>
                </a:lnTo>
                <a:lnTo>
                  <a:pt x="1418163" y="2613132"/>
                </a:lnTo>
                <a:lnTo>
                  <a:pt x="1373223" y="2619316"/>
                </a:lnTo>
                <a:lnTo>
                  <a:pt x="1327793" y="2623772"/>
                </a:lnTo>
                <a:lnTo>
                  <a:pt x="1281903" y="2626469"/>
                </a:lnTo>
                <a:lnTo>
                  <a:pt x="1235582" y="2627376"/>
                </a:lnTo>
                <a:lnTo>
                  <a:pt x="1189262" y="2626469"/>
                </a:lnTo>
                <a:lnTo>
                  <a:pt x="1143372" y="2623772"/>
                </a:lnTo>
                <a:lnTo>
                  <a:pt x="1097942" y="2619316"/>
                </a:lnTo>
                <a:lnTo>
                  <a:pt x="1053002" y="2613132"/>
                </a:lnTo>
                <a:lnTo>
                  <a:pt x="1008582" y="2605253"/>
                </a:lnTo>
                <a:lnTo>
                  <a:pt x="964711" y="2595709"/>
                </a:lnTo>
                <a:lnTo>
                  <a:pt x="921420" y="2584533"/>
                </a:lnTo>
                <a:lnTo>
                  <a:pt x="878738" y="2571757"/>
                </a:lnTo>
                <a:lnTo>
                  <a:pt x="836695" y="2557412"/>
                </a:lnTo>
                <a:lnTo>
                  <a:pt x="795322" y="2541530"/>
                </a:lnTo>
                <a:lnTo>
                  <a:pt x="754647" y="2524142"/>
                </a:lnTo>
                <a:lnTo>
                  <a:pt x="714702" y="2505281"/>
                </a:lnTo>
                <a:lnTo>
                  <a:pt x="675515" y="2484979"/>
                </a:lnTo>
                <a:lnTo>
                  <a:pt x="637116" y="2463266"/>
                </a:lnTo>
                <a:lnTo>
                  <a:pt x="599536" y="2440175"/>
                </a:lnTo>
                <a:lnTo>
                  <a:pt x="562805" y="2415738"/>
                </a:lnTo>
                <a:lnTo>
                  <a:pt x="526951" y="2389985"/>
                </a:lnTo>
                <a:lnTo>
                  <a:pt x="492006" y="2362950"/>
                </a:lnTo>
                <a:lnTo>
                  <a:pt x="457998" y="2334663"/>
                </a:lnTo>
                <a:lnTo>
                  <a:pt x="424958" y="2305157"/>
                </a:lnTo>
                <a:lnTo>
                  <a:pt x="392916" y="2274463"/>
                </a:lnTo>
                <a:lnTo>
                  <a:pt x="361902" y="2242613"/>
                </a:lnTo>
                <a:lnTo>
                  <a:pt x="331945" y="2209639"/>
                </a:lnTo>
                <a:lnTo>
                  <a:pt x="303075" y="2175572"/>
                </a:lnTo>
                <a:lnTo>
                  <a:pt x="275322" y="2140444"/>
                </a:lnTo>
                <a:lnTo>
                  <a:pt x="248716" y="2104287"/>
                </a:lnTo>
                <a:lnTo>
                  <a:pt x="223287" y="2067133"/>
                </a:lnTo>
                <a:lnTo>
                  <a:pt x="199065" y="2029014"/>
                </a:lnTo>
                <a:lnTo>
                  <a:pt x="176080" y="1989960"/>
                </a:lnTo>
                <a:lnTo>
                  <a:pt x="154361" y="1950005"/>
                </a:lnTo>
                <a:lnTo>
                  <a:pt x="133938" y="1909179"/>
                </a:lnTo>
                <a:lnTo>
                  <a:pt x="114841" y="1867514"/>
                </a:lnTo>
                <a:lnTo>
                  <a:pt x="97101" y="1825043"/>
                </a:lnTo>
                <a:lnTo>
                  <a:pt x="80746" y="1781797"/>
                </a:lnTo>
                <a:lnTo>
                  <a:pt x="65808" y="1737807"/>
                </a:lnTo>
                <a:lnTo>
                  <a:pt x="52315" y="1693106"/>
                </a:lnTo>
                <a:lnTo>
                  <a:pt x="40297" y="1647725"/>
                </a:lnTo>
                <a:lnTo>
                  <a:pt x="29785" y="1601695"/>
                </a:lnTo>
                <a:lnTo>
                  <a:pt x="20808" y="1555050"/>
                </a:lnTo>
                <a:lnTo>
                  <a:pt x="13397" y="1507819"/>
                </a:lnTo>
                <a:lnTo>
                  <a:pt x="7580" y="1460036"/>
                </a:lnTo>
                <a:lnTo>
                  <a:pt x="3389" y="1411732"/>
                </a:lnTo>
                <a:lnTo>
                  <a:pt x="852" y="1362939"/>
                </a:lnTo>
                <a:lnTo>
                  <a:pt x="0" y="1313688"/>
                </a:lnTo>
                <a:close/>
              </a:path>
            </a:pathLst>
          </a:custGeom>
          <a:ln w="25146">
            <a:solidFill>
              <a:srgbClr val="FCF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59972" y="2533903"/>
            <a:ext cx="10380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</a:t>
            </a:r>
            <a:r>
              <a:rPr kumimoji="0" sz="1800" b="1" i="0" u="none" strike="noStrike" kern="1200" cap="none" spc="-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35%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458704" y="2091604"/>
            <a:ext cx="11396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ICANS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833361" y="3195659"/>
            <a:ext cx="151976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2540" marR="6773" lvl="0" indent="-51645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 &amp;</a:t>
            </a:r>
            <a:r>
              <a:rPr kumimoji="0" sz="1800" b="1" i="0" u="none" strike="noStrike" kern="1200" cap="none" spc="-8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ICANS  </a:t>
            </a:r>
            <a:r>
              <a:rPr kumimoji="0" sz="1800" b="1" i="0" u="none" strike="noStrike" kern="1200" cap="none" spc="-13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756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F458-F387-4B31-9B90-B0D1F114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Not all CAR T-cell products are created equal</a:t>
            </a:r>
            <a:b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Different products can mean different results, </a:t>
            </a:r>
            <a:b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Gauthier &amp; Maziarz, Blood,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92683-C284-4B1E-9E6A-73EECDF1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8" y="1991509"/>
            <a:ext cx="6329713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F09DF-C006-457E-8A8F-7ED44D66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27" y="1991509"/>
            <a:ext cx="4953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99B6-D9CB-4D20-8838-018FBACC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6" y="163791"/>
            <a:ext cx="11090296" cy="494530"/>
          </a:xfrm>
        </p:spPr>
        <p:txBody>
          <a:bodyPr>
            <a:normAutofit fontScale="90000"/>
          </a:bodyPr>
          <a:lstStyle/>
          <a:p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CAR T-cell therapy associated neurotoxicity, Graham et al, Lancet Onc.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E90AF-DC4C-4933-94C6-7CFB65F1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1023456"/>
            <a:ext cx="4129439" cy="5670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7B630-B6E5-4C45-8A15-691CF2CA9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95" y="1861261"/>
            <a:ext cx="6533138" cy="3950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0A2BC-3072-4DFD-B6A8-17052EBFDB85}"/>
              </a:ext>
            </a:extLst>
          </p:cNvPr>
          <p:cNvSpPr txBox="1"/>
          <p:nvPr/>
        </p:nvSpPr>
        <p:spPr>
          <a:xfrm>
            <a:off x="6241409" y="5914239"/>
            <a:ext cx="504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of Movement/Neurocognitive Toxicity</a:t>
            </a:r>
          </a:p>
        </p:txBody>
      </p:sp>
    </p:spTree>
    <p:extLst>
      <p:ext uri="{BB962C8B-B14F-4D97-AF65-F5344CB8AC3E}">
        <p14:creationId xmlns:p14="http://schemas.microsoft.com/office/powerpoint/2010/main" val="375406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585" y="2598590"/>
            <a:ext cx="10955547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we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</a:t>
            </a:r>
            <a:r>
              <a:rPr kumimoji="0" sz="3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outcome with  patient</a:t>
            </a:r>
            <a:r>
              <a:rPr kumimoji="0" sz="36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selection?</a:t>
            </a:r>
            <a:endParaRPr kumimoji="0" lang="en-US" sz="3600" b="0" i="0" u="none" strike="noStrike" kern="1200" cap="none" spc="-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centers may choose to limit treatment to lower burden disease subjects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12192000" cy="944033"/>
          </a:xfrm>
          <a:custGeom>
            <a:avLst/>
            <a:gdLst/>
            <a:ahLst/>
            <a:cxnLst/>
            <a:rect l="l" t="t" r="r" b="b"/>
            <a:pathLst>
              <a:path w="9144000" h="708025">
                <a:moveTo>
                  <a:pt x="0" y="707898"/>
                </a:moveTo>
                <a:lnTo>
                  <a:pt x="9144000" y="707898"/>
                </a:lnTo>
                <a:lnTo>
                  <a:pt x="9144000" y="0"/>
                </a:lnTo>
                <a:lnTo>
                  <a:pt x="0" y="0"/>
                </a:lnTo>
                <a:lnTo>
                  <a:pt x="0" y="707898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7674" y="166623"/>
            <a:ext cx="757851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600" dirty="0">
                <a:solidFill>
                  <a:srgbClr val="000000"/>
                </a:solidFill>
              </a:rPr>
              <a:t>Cytokine </a:t>
            </a:r>
            <a:r>
              <a:rPr sz="3600" spc="-7" dirty="0">
                <a:solidFill>
                  <a:srgbClr val="000000"/>
                </a:solidFill>
              </a:rPr>
              <a:t>Release </a:t>
            </a:r>
            <a:r>
              <a:rPr sz="3600" dirty="0">
                <a:solidFill>
                  <a:srgbClr val="000000"/>
                </a:solidFill>
              </a:rPr>
              <a:t>Syndrome</a:t>
            </a:r>
            <a:r>
              <a:rPr sz="3600" spc="-67" dirty="0">
                <a:solidFill>
                  <a:srgbClr val="000000"/>
                </a:solidFill>
              </a:rPr>
              <a:t> </a:t>
            </a:r>
            <a:r>
              <a:rPr sz="3600" spc="-7" dirty="0">
                <a:solidFill>
                  <a:srgbClr val="000000"/>
                </a:solidFill>
              </a:rPr>
              <a:t>(CRS)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165360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349" y="806365"/>
            <a:ext cx="431715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EASIX</a:t>
            </a:r>
            <a:r>
              <a:rPr kumimoji="0" sz="4400" b="0" i="0" u="none" strike="noStrike" kern="1200" cap="none" spc="-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5233" y="2031322"/>
            <a:ext cx="8750300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252" marR="0" lvl="0" indent="-28532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303098" algn="l"/>
              </a:tabLst>
              <a:defRPr/>
            </a:pP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EASIX-Endothelial Activation and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Stress</a:t>
            </a:r>
            <a:r>
              <a:rPr kumimoji="0" sz="3200" b="0" i="0" u="none" strike="noStrike" kern="1200" cap="none" spc="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Index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2252" marR="350511" lvl="0" indent="-285320" algn="l" defTabSz="1219170" rtl="0" eaLnBrk="1" fontAlgn="auto" latinLnBrk="0" hangingPunct="1">
              <a:lnSpc>
                <a:spcPct val="100000"/>
              </a:lnSpc>
              <a:spcBef>
                <a:spcPts val="767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303098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biomarker score- thought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a surrogate  marker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endothelial</a:t>
            </a:r>
            <a:r>
              <a:rPr kumimoji="0" sz="32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2252" marR="6773" lvl="0" indent="-285320" algn="l" defTabSz="1219170" rtl="0" eaLnBrk="1" fontAlgn="auto" latinLnBrk="0" hangingPunct="1">
              <a:lnSpc>
                <a:spcPct val="100000"/>
              </a:lnSpc>
              <a:spcBef>
                <a:spcPts val="767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303098" algn="l"/>
              </a:tabLst>
              <a:defRPr/>
            </a:pP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Associated with complement levels in allo-SCT  recipients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2252" marR="459729" lvl="0" indent="-285320" algn="l" defTabSz="1219170" rtl="0" eaLnBrk="1" fontAlgn="auto" latinLnBrk="0" hangingPunct="1">
              <a:lnSpc>
                <a:spcPct val="100000"/>
              </a:lnSpc>
              <a:spcBef>
                <a:spcPts val="767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303098" algn="l"/>
              </a:tabLst>
              <a:defRPr/>
            </a:pP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Predictive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transplant-related toxicities and  outcomes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5973" y="918463"/>
            <a:ext cx="514011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(creatinine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/>
                <a:ea typeface="+mn-ea"/>
                <a:cs typeface="MS PGothic"/>
              </a:rPr>
              <a:t>×</a:t>
            </a:r>
            <a:r>
              <a:rPr kumimoji="0" sz="32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/>
                <a:ea typeface="+mn-ea"/>
                <a:cs typeface="MS PGothic"/>
              </a:rPr>
              <a:t>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LDH)/platelets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667173"/>
          </a:xfrm>
          <a:custGeom>
            <a:avLst/>
            <a:gdLst/>
            <a:ahLst/>
            <a:cxnLst/>
            <a:rect l="l" t="t" r="r" b="b"/>
            <a:pathLst>
              <a:path w="9144000" h="500380">
                <a:moveTo>
                  <a:pt x="0" y="499872"/>
                </a:moveTo>
                <a:lnTo>
                  <a:pt x="9144000" y="499872"/>
                </a:lnTo>
                <a:lnTo>
                  <a:pt x="9144000" y="0"/>
                </a:lnTo>
                <a:lnTo>
                  <a:pt x="0" y="0"/>
                </a:lnTo>
                <a:lnTo>
                  <a:pt x="0" y="499872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616" y="77554"/>
            <a:ext cx="104656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spc="-7" dirty="0">
                <a:solidFill>
                  <a:srgbClr val="000000"/>
                </a:solidFill>
              </a:rPr>
              <a:t>Predictors </a:t>
            </a:r>
            <a:r>
              <a:rPr sz="3200" dirty="0">
                <a:solidFill>
                  <a:srgbClr val="000000"/>
                </a:solidFill>
              </a:rPr>
              <a:t>of CAR-T </a:t>
            </a:r>
            <a:r>
              <a:rPr sz="3200" spc="-7" dirty="0">
                <a:solidFill>
                  <a:srgbClr val="000000"/>
                </a:solidFill>
              </a:rPr>
              <a:t>Mediated </a:t>
            </a:r>
            <a:r>
              <a:rPr sz="3200" dirty="0">
                <a:solidFill>
                  <a:srgbClr val="000000"/>
                </a:solidFill>
              </a:rPr>
              <a:t>CRS- </a:t>
            </a:r>
            <a:r>
              <a:rPr sz="3200" spc="-7" dirty="0">
                <a:solidFill>
                  <a:srgbClr val="000000"/>
                </a:solidFill>
              </a:rPr>
              <a:t>composite</a:t>
            </a:r>
            <a:r>
              <a:rPr sz="3200" spc="67" dirty="0">
                <a:solidFill>
                  <a:srgbClr val="000000"/>
                </a:solidFill>
              </a:rPr>
              <a:t> </a:t>
            </a:r>
            <a:r>
              <a:rPr sz="3200" spc="-7" dirty="0">
                <a:solidFill>
                  <a:srgbClr val="000000"/>
                </a:solidFill>
              </a:rPr>
              <a:t>scores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358227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7328" y="1496567"/>
            <a:ext cx="6954520" cy="3391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67173"/>
          </a:xfrm>
          <a:custGeom>
            <a:avLst/>
            <a:gdLst/>
            <a:ahLst/>
            <a:cxnLst/>
            <a:rect l="l" t="t" r="r" b="b"/>
            <a:pathLst>
              <a:path w="9144000" h="500380">
                <a:moveTo>
                  <a:pt x="0" y="499872"/>
                </a:moveTo>
                <a:lnTo>
                  <a:pt x="9144000" y="499872"/>
                </a:lnTo>
                <a:lnTo>
                  <a:pt x="9144000" y="0"/>
                </a:lnTo>
                <a:lnTo>
                  <a:pt x="0" y="0"/>
                </a:lnTo>
                <a:lnTo>
                  <a:pt x="0" y="499872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4616" y="77554"/>
            <a:ext cx="104656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spc="-7" dirty="0">
                <a:solidFill>
                  <a:srgbClr val="000000"/>
                </a:solidFill>
              </a:rPr>
              <a:t>Predictors </a:t>
            </a:r>
            <a:r>
              <a:rPr sz="3200" dirty="0">
                <a:solidFill>
                  <a:srgbClr val="000000"/>
                </a:solidFill>
              </a:rPr>
              <a:t>of CAR-T </a:t>
            </a:r>
            <a:r>
              <a:rPr sz="3200" spc="-7" dirty="0">
                <a:solidFill>
                  <a:srgbClr val="000000"/>
                </a:solidFill>
              </a:rPr>
              <a:t>Mediated </a:t>
            </a:r>
            <a:r>
              <a:rPr sz="3200" dirty="0">
                <a:solidFill>
                  <a:srgbClr val="000000"/>
                </a:solidFill>
              </a:rPr>
              <a:t>CRS- </a:t>
            </a:r>
            <a:r>
              <a:rPr sz="3200" spc="-7" dirty="0">
                <a:solidFill>
                  <a:srgbClr val="000000"/>
                </a:solidFill>
              </a:rPr>
              <a:t>composite</a:t>
            </a:r>
            <a:r>
              <a:rPr sz="3200" spc="67" dirty="0">
                <a:solidFill>
                  <a:srgbClr val="000000"/>
                </a:solidFill>
              </a:rPr>
              <a:t> </a:t>
            </a:r>
            <a:r>
              <a:rPr sz="3200" spc="-7" dirty="0">
                <a:solidFill>
                  <a:srgbClr val="000000"/>
                </a:solidFill>
              </a:rPr>
              <a:t>scores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04986" y="1550416"/>
            <a:ext cx="4817533" cy="2790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098" marR="0" lvl="0" indent="-2861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-"/>
              <a:tabLst>
                <a:tab pos="303098" algn="l"/>
                <a:tab pos="303946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0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MD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Anderson</a:t>
            </a:r>
            <a:r>
              <a:rPr kumimoji="0" sz="2000" b="1" i="0" u="none" strike="noStrike" kern="1200" cap="none" spc="-2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-"/>
              <a:tabLst/>
              <a:defRPr/>
            </a:pPr>
            <a:endParaRPr kumimoji="0" sz="20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60288" marR="6773" lvl="1" indent="-2861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60288" algn="l"/>
                <a:tab pos="761134" algn="l"/>
              </a:tabLst>
              <a:defRPr/>
            </a:pP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Pre-LD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EASIX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ferritin helps  define 3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 grades  2-4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-"/>
              <a:tabLst/>
              <a:defRPr/>
            </a:pPr>
            <a:endParaRPr kumimoji="0" sz="20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60288" marR="27939" lvl="1" indent="-28616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60288" algn="l"/>
                <a:tab pos="761134" algn="l"/>
              </a:tabLst>
              <a:defRPr/>
            </a:pP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Pre-LD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EASIX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CRP and ferritin  helps define 3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ICANS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2-4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0662" y="1039706"/>
            <a:ext cx="3968327" cy="28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1326" algn="l"/>
              </a:tabLst>
              <a:defRPr/>
            </a:pPr>
            <a:r>
              <a:rPr kumimoji="0" sz="1867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	ICANS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4755894"/>
            <a:ext cx="4690084" cy="2060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37329" y="5019039"/>
            <a:ext cx="3309111" cy="185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61400" y="5034279"/>
            <a:ext cx="3339592" cy="181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24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701040"/>
            <a:ext cx="101193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CAR-T Landscape- 2020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033848"/>
            <a:ext cx="9556865" cy="431707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Clintrials.Gov</a:t>
            </a:r>
            <a:r>
              <a:rPr lang="en-US" dirty="0"/>
              <a:t>-  ~1000 trials planned, ongoing, completed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Disease targets: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Lymphoma-  NHL and HD; MM; Neuroblastoma; ALL; CLL; Mesothelioma; Ovarian ca; Pancreatic ca; AML; Glioblastoma; Prostate ca; Germ Cell HCC: MUC 1+ Lung CA &amp; triple (-) Breast Ca; Colorectal Ca; H/N Ca;   </a:t>
            </a:r>
            <a:r>
              <a:rPr lang="en-US" sz="4000" b="1" u="sng" dirty="0">
                <a:solidFill>
                  <a:srgbClr val="FFFF00"/>
                </a:solidFill>
              </a:rPr>
              <a:t>SLE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Targets include Her2/</a:t>
            </a:r>
            <a:r>
              <a:rPr lang="en-US" dirty="0" err="1"/>
              <a:t>Neu</a:t>
            </a:r>
            <a:r>
              <a:rPr lang="en-US" dirty="0"/>
              <a:t>, </a:t>
            </a:r>
            <a:r>
              <a:rPr lang="en-US" dirty="0" err="1"/>
              <a:t>mesothelin</a:t>
            </a:r>
            <a:r>
              <a:rPr lang="en-US" dirty="0"/>
              <a:t>, </a:t>
            </a:r>
            <a:r>
              <a:rPr lang="en-US" dirty="0" err="1"/>
              <a:t>EGFRvIII</a:t>
            </a:r>
            <a:r>
              <a:rPr lang="en-US" dirty="0"/>
              <a:t>, GD2 ganglioside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CD19/CD22 bispecific CAR-T (generated by </a:t>
            </a:r>
            <a:r>
              <a:rPr lang="en-US" dirty="0" err="1"/>
              <a:t>bicistronic</a:t>
            </a:r>
            <a:r>
              <a:rPr lang="en-US" dirty="0"/>
              <a:t> insertion)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CD19/CD20 bispecific CAR-T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Multi-CAR T trials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CAR-T with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val="279028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AE34-EBCC-46BB-B708-5FD681FF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Rheumatologic Illnesses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8DA2D-4E1F-4195-85D9-80D1808A5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23" y="1373238"/>
            <a:ext cx="10515600" cy="4351338"/>
          </a:xfrm>
        </p:spPr>
        <p:txBody>
          <a:bodyPr/>
          <a:lstStyle/>
          <a:p>
            <a:r>
              <a:rPr lang="en-US" dirty="0"/>
              <a:t>Where &amp; when did the “fuss” begin??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19D91-3328-434E-930E-DB1C6444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690688"/>
            <a:ext cx="4259814" cy="4259814"/>
          </a:xfrm>
          <a:prstGeom prst="rect">
            <a:avLst/>
          </a:prstGeom>
        </p:spPr>
      </p:pic>
      <p:sp>
        <p:nvSpPr>
          <p:cNvPr id="6" name="Star: 4 Points 5">
            <a:extLst>
              <a:ext uri="{FF2B5EF4-FFF2-40B4-BE49-F238E27FC236}">
                <a16:creationId xmlns:a16="http://schemas.microsoft.com/office/drawing/2014/main" id="{FAA14372-90E2-46D4-9082-FEAB918BBAA5}"/>
              </a:ext>
            </a:extLst>
          </p:cNvPr>
          <p:cNvSpPr/>
          <p:nvPr/>
        </p:nvSpPr>
        <p:spPr>
          <a:xfrm>
            <a:off x="5661777" y="4369870"/>
            <a:ext cx="171132" cy="28875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CB8C-1CA5-4218-8E47-7D9F5A1437C9}"/>
              </a:ext>
            </a:extLst>
          </p:cNvPr>
          <p:cNvSpPr txBox="1"/>
          <p:nvPr/>
        </p:nvSpPr>
        <p:spPr>
          <a:xfrm>
            <a:off x="7791684" y="4369870"/>
            <a:ext cx="100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Erlangen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723704-34E6-4FF4-B1CA-5A35DC4F525E}"/>
              </a:ext>
            </a:extLst>
          </p:cNvPr>
          <p:cNvCxnSpPr/>
          <p:nvPr/>
        </p:nvCxnSpPr>
        <p:spPr>
          <a:xfrm flipH="1">
            <a:off x="6359093" y="4514247"/>
            <a:ext cx="12737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786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ADD8-D14F-41E6-8512-3980F3EE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CD19-Targeted CAR T Cells in Refractory Systemic Lupus Erythematosus, </a:t>
            </a:r>
            <a:r>
              <a:rPr lang="en-US" dirty="0" err="1"/>
              <a:t>Mougiakakos</a:t>
            </a:r>
            <a:r>
              <a:rPr lang="en-US" dirty="0"/>
              <a:t> et al, Letter: NEJM, 2021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7FC80A-0388-4CC8-9997-44504ABFE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421" y="1238661"/>
            <a:ext cx="4800611" cy="57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5E11F-3D21-41D6-A266-220709896E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B01A7-2FD4-4B57-B209-C0086148A4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437448-66A9-4DA1-A00C-C47203F7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CAR-T?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334528-EB23-4913-B787-E65CE464B0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4000" y="6573945"/>
            <a:ext cx="9144000" cy="36406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F83A82-E784-4954-A45B-F285A944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075" y="1466797"/>
            <a:ext cx="8330434" cy="4795025"/>
          </a:xfrm>
        </p:spPr>
        <p:txBody>
          <a:bodyPr>
            <a:normAutofit/>
          </a:bodyPr>
          <a:lstStyle/>
          <a:p>
            <a:r>
              <a:rPr lang="en-US" sz="2800" dirty="0"/>
              <a:t>CAR T therapy - </a:t>
            </a:r>
            <a:r>
              <a:rPr lang="en-US" sz="2800" b="1" dirty="0"/>
              <a:t>chimeric antigen receptor (CAR) genetically modified T cells - </a:t>
            </a:r>
            <a:r>
              <a:rPr lang="en-US" sz="2800" dirty="0"/>
              <a:t>designed to recognize Tumor specific antigens (TSA) </a:t>
            </a:r>
            <a:r>
              <a:rPr lang="en-US" sz="2800" dirty="0">
                <a:sym typeface="Wingdings" panose="05000000000000000000" pitchFamily="2" charset="2"/>
              </a:rPr>
              <a:t> in vivo </a:t>
            </a:r>
            <a:r>
              <a:rPr lang="en-US" sz="2800" dirty="0"/>
              <a:t>activation and proliferation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u="sng" dirty="0"/>
              <a:t>significant</a:t>
            </a:r>
            <a:r>
              <a:rPr lang="en-US" sz="2800" dirty="0"/>
              <a:t> and </a:t>
            </a:r>
            <a:r>
              <a:rPr lang="en-US" sz="2800" u="sng" dirty="0"/>
              <a:t>durable</a:t>
            </a:r>
            <a:r>
              <a:rPr lang="en-US" sz="2800" dirty="0"/>
              <a:t> malignant cell immunity </a:t>
            </a:r>
          </a:p>
          <a:p>
            <a:r>
              <a:rPr lang="en-US" sz="2800" dirty="0"/>
              <a:t>CAR T cells : </a:t>
            </a:r>
            <a:r>
              <a:rPr lang="en-US" sz="2800" b="1" dirty="0"/>
              <a:t>“living drug” </a:t>
            </a:r>
            <a:r>
              <a:rPr lang="en-US" sz="2800" dirty="0"/>
              <a:t>–can persist for long periods of time</a:t>
            </a:r>
          </a:p>
          <a:p>
            <a:r>
              <a:rPr lang="en-US" sz="2800" dirty="0"/>
              <a:t>CAR T cells - generally autologous product from  patient’s own blood cells,  although universal donor “off the shelf” CAR T cells emerging</a:t>
            </a:r>
          </a:p>
        </p:txBody>
      </p:sp>
    </p:spTree>
    <p:extLst>
      <p:ext uri="{BB962C8B-B14F-4D97-AF65-F5344CB8AC3E}">
        <p14:creationId xmlns:p14="http://schemas.microsoft.com/office/powerpoint/2010/main" val="1726704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C12DFE-F790-40DA-9FB1-FDB19BAC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8" y="0"/>
            <a:ext cx="10515600" cy="1325563"/>
          </a:xfrm>
        </p:spPr>
        <p:txBody>
          <a:bodyPr/>
          <a:lstStyle/>
          <a:p>
            <a:r>
              <a:rPr lang="en-US" dirty="0"/>
              <a:t>Anti-CD19 CAR T cell therapy for refractory SLE, </a:t>
            </a:r>
            <a:r>
              <a:rPr lang="en-US" dirty="0" err="1"/>
              <a:t>Mackensen</a:t>
            </a:r>
            <a:r>
              <a:rPr lang="en-US" dirty="0"/>
              <a:t> et al, Nat Med,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C3D22D-0711-47D5-B408-04A777489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1325563"/>
            <a:ext cx="3944203" cy="5193681"/>
          </a:xfrm>
        </p:spPr>
      </p:pic>
      <p:pic>
        <p:nvPicPr>
          <p:cNvPr id="1026" name="Picture 2" descr="Fig.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72" y="1533500"/>
            <a:ext cx="7650376" cy="40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200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45" y="4024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ASH 2023: </a:t>
            </a:r>
            <a:r>
              <a:rPr lang="en-US" sz="3100" dirty="0" err="1"/>
              <a:t>Abst</a:t>
            </a:r>
            <a:r>
              <a:rPr lang="en-US" sz="3100" dirty="0"/>
              <a:t> #220- CD19-Targeted CAR-T Cells in Refractory Systemic Autoimmune Diseases: A Monocentric Experience from the First Fifteen Patients, Mueller et al.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377754"/>
            <a:ext cx="10943253" cy="5302963"/>
          </a:xfrm>
        </p:spPr>
        <p:txBody>
          <a:bodyPr>
            <a:normAutofit/>
          </a:bodyPr>
          <a:lstStyle/>
          <a:p>
            <a:r>
              <a:rPr lang="en-US" b="1" dirty="0"/>
              <a:t>Background:  </a:t>
            </a:r>
            <a:r>
              <a:rPr lang="en-US" dirty="0"/>
              <a:t>CD19 CAR T cells target autoreactive B cells that trigger autoimmune diseases (AID) including systemic lupus erythematosus (SLE), </a:t>
            </a:r>
            <a:r>
              <a:rPr lang="en-US" dirty="0" err="1"/>
              <a:t>idiopahtic</a:t>
            </a:r>
            <a:r>
              <a:rPr lang="en-US" dirty="0"/>
              <a:t> inflammatory myositis (IIM) and systemic sclerosis (</a:t>
            </a:r>
            <a:r>
              <a:rPr lang="en-US" dirty="0" err="1"/>
              <a:t>SSc</a:t>
            </a:r>
            <a:r>
              <a:rPr lang="en-US" dirty="0"/>
              <a:t>). </a:t>
            </a:r>
          </a:p>
          <a:p>
            <a:r>
              <a:rPr lang="en-US" b="1" dirty="0"/>
              <a:t>Aim: </a:t>
            </a:r>
            <a:r>
              <a:rPr lang="en-US" dirty="0"/>
              <a:t>To test whether CD19 CAR T cells achieve a deeper reset of B cells, eradicate autoimmunity, and achieve lasting drug-free remission in autoantibody-dependent AID.</a:t>
            </a:r>
          </a:p>
          <a:p>
            <a:r>
              <a:rPr lang="en-US" b="1" dirty="0"/>
              <a:t>Methods:</a:t>
            </a:r>
            <a:r>
              <a:rPr lang="en-US" dirty="0"/>
              <a:t>  Treatment-refractory SLE, IIM and </a:t>
            </a:r>
            <a:r>
              <a:rPr lang="en-US" dirty="0" err="1"/>
              <a:t>SSc</a:t>
            </a:r>
            <a:r>
              <a:rPr lang="en-US" dirty="0"/>
              <a:t> </a:t>
            </a:r>
            <a:r>
              <a:rPr lang="en-US" dirty="0" err="1"/>
              <a:t>eligible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dirty="0" err="1"/>
              <a:t>signs</a:t>
            </a:r>
            <a:r>
              <a:rPr lang="en-US" dirty="0"/>
              <a:t> of active organ involvement, failure of multiple immunomodulatory therapies, and serious or immediately life-threatening disease.</a:t>
            </a:r>
          </a:p>
          <a:p>
            <a:r>
              <a:rPr lang="en-US" dirty="0"/>
              <a:t> Autologous CD19 CAR T cells MB-CART19.1 (Miltenyi prodigy platform).  </a:t>
            </a:r>
            <a:r>
              <a:rPr lang="en-US" dirty="0" err="1"/>
              <a:t>Leukapheresis</a:t>
            </a:r>
            <a:r>
              <a:rPr lang="en-US" dirty="0"/>
              <a:t> on day -13; LDC with flu 25 mg/m2 D-5 to -3 and CTX 1000 mg/m2/on D-3.  D1: patients 1x10e6 CAR T cells / kg body weight.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8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36" y="177283"/>
            <a:ext cx="10943252" cy="143315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ASH 2023: </a:t>
            </a:r>
            <a:r>
              <a:rPr lang="en-US" sz="3100" dirty="0" err="1"/>
              <a:t>Abst</a:t>
            </a:r>
            <a:r>
              <a:rPr lang="en-US" sz="3100" dirty="0"/>
              <a:t> #220- CD19-Targeted CAR-T Cells in Refractory Systemic Autoimmune Diseases: A Monocentric Experience from the First Fifteen Patients, Mueller et al.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377754"/>
            <a:ext cx="10943253" cy="5302963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/>
              <a:t>Results:</a:t>
            </a:r>
            <a:r>
              <a:rPr lang="en-US" dirty="0"/>
              <a:t> 15 patients : 8 SLE, 4 </a:t>
            </a:r>
            <a:r>
              <a:rPr lang="en-US" dirty="0" err="1"/>
              <a:t>SSc</a:t>
            </a:r>
            <a:r>
              <a:rPr lang="en-US" dirty="0"/>
              <a:t>, and 3 IIM  (Med age = 36); 15./15 with </a:t>
            </a:r>
            <a:r>
              <a:rPr lang="en-US" dirty="0" err="1"/>
              <a:t>autoabs</a:t>
            </a:r>
            <a:r>
              <a:rPr lang="en-US" dirty="0"/>
              <a:t>; at least 2 organ involvement</a:t>
            </a:r>
          </a:p>
          <a:p>
            <a:r>
              <a:rPr lang="en-US" dirty="0"/>
              <a:t>Median disease duration before CAR T was 4 years [1-20], median f/u post CAR T 12 months [2-28].  Median # prior RX= 5 [2-14</a:t>
            </a:r>
          </a:p>
          <a:p>
            <a:r>
              <a:rPr lang="en-US" dirty="0"/>
              <a:t>No Immune meds except max </a:t>
            </a:r>
            <a:r>
              <a:rPr lang="en-US" dirty="0" err="1"/>
              <a:t>pred</a:t>
            </a:r>
            <a:r>
              <a:rPr lang="en-US" dirty="0"/>
              <a:t> 10 mg </a:t>
            </a:r>
            <a:r>
              <a:rPr lang="en-US" dirty="0" err="1"/>
              <a:t>qd</a:t>
            </a:r>
            <a:endParaRPr lang="en-US" dirty="0"/>
          </a:p>
          <a:p>
            <a:r>
              <a:rPr lang="en-US" dirty="0"/>
              <a:t>CAR T cell expansion with peak day 8.6 ± 0.8. </a:t>
            </a:r>
          </a:p>
          <a:p>
            <a:r>
              <a:rPr lang="en-US" dirty="0"/>
              <a:t>Clearance of host CD19+ B cells: mean of 5.9 ± 2.2 days</a:t>
            </a:r>
          </a:p>
          <a:p>
            <a:r>
              <a:rPr lang="en-US" dirty="0"/>
              <a:t>8 SLE pts </a:t>
            </a:r>
            <a:r>
              <a:rPr lang="en-US" dirty="0">
                <a:sym typeface="Wingdings" panose="05000000000000000000" pitchFamily="2" charset="2"/>
              </a:rPr>
              <a:t> CR at</a:t>
            </a:r>
            <a:r>
              <a:rPr lang="en-US" dirty="0"/>
              <a:t> 3 </a:t>
            </a:r>
            <a:r>
              <a:rPr lang="en-US" dirty="0" err="1"/>
              <a:t>mo</a:t>
            </a:r>
            <a:r>
              <a:rPr lang="en-US" dirty="0"/>
              <a:t>; ongoing SLE Disease Activity Index (SLEDAI) of 0. </a:t>
            </a:r>
          </a:p>
          <a:p>
            <a:r>
              <a:rPr lang="en-US" dirty="0"/>
              <a:t>3/3 IIM pts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 major improvement and normalization of CK at 3 </a:t>
            </a:r>
            <a:r>
              <a:rPr lang="en-US" dirty="0" err="1"/>
              <a:t>mos</a:t>
            </a:r>
            <a:r>
              <a:rPr lang="en-US" dirty="0"/>
              <a:t>;  ongoing response. </a:t>
            </a:r>
          </a:p>
          <a:p>
            <a:r>
              <a:rPr lang="en-US" dirty="0"/>
              <a:t>4 </a:t>
            </a:r>
            <a:r>
              <a:rPr lang="en-US" dirty="0" err="1"/>
              <a:t>SSc</a:t>
            </a:r>
            <a:r>
              <a:rPr lang="en-US" dirty="0"/>
              <a:t> patients, 3 patients with &gt;3 months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decreased </a:t>
            </a:r>
            <a:r>
              <a:rPr lang="en-US" dirty="0" err="1"/>
              <a:t>sx</a:t>
            </a:r>
            <a:r>
              <a:rPr lang="en-US" dirty="0"/>
              <a:t> by EULAR AI by -4.3 [-4.3; -3.6]. </a:t>
            </a:r>
          </a:p>
          <a:p>
            <a:r>
              <a:rPr lang="en-US" dirty="0"/>
              <a:t>All 15 patients entirely stopped immunosuppressive drugs.</a:t>
            </a:r>
          </a:p>
          <a:p>
            <a:r>
              <a:rPr lang="en-US" dirty="0"/>
              <a:t>CRS 11/15; 10 Gr1; 1 gr 2.    6/156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toci</a:t>
            </a:r>
            <a:r>
              <a:rPr lang="en-US" dirty="0">
                <a:sym typeface="Wingdings" panose="05000000000000000000" pitchFamily="2" charset="2"/>
              </a:rPr>
              <a:t>.   ICANS 1/15, Gr 1 (vertigo </a:t>
            </a:r>
            <a:r>
              <a:rPr lang="en-US" dirty="0" err="1">
                <a:sym typeface="Wingdings" panose="05000000000000000000" pitchFamily="2" charset="2"/>
              </a:rPr>
              <a:t>sx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/>
              <a:t>Five SLE patients at 14-24 months in CR, with B cell recovery seen. Total B cell numbers gradually increased to a median of 230 cells/µl at month 12; mostly naïve phenotype.  The early drop of CD19+CD27+ memory B cells increased again at month 12 indicating maturation of the B cells emerging after CAR T treatment.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1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2D85-564E-4C4A-B85C-24383A63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64" y="-80293"/>
            <a:ext cx="11375471" cy="1325563"/>
          </a:xfrm>
        </p:spPr>
        <p:txBody>
          <a:bodyPr>
            <a:normAutofit/>
          </a:bodyPr>
          <a:lstStyle/>
          <a:p>
            <a:r>
              <a:rPr lang="en-US" sz="3100" dirty="0"/>
              <a:t>EBMT: Increase in the number of patients receiving CAR-T therapy by main indication from 2019 to 2023, </a:t>
            </a:r>
            <a:r>
              <a:rPr lang="en-US" sz="2200" dirty="0" err="1"/>
              <a:t>Passweg</a:t>
            </a:r>
            <a:r>
              <a:rPr lang="en-US" sz="2200" dirty="0"/>
              <a:t> et al, BMT, Feb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99F1A-0C3B-4163-9267-76A53AB3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97" y="1325461"/>
            <a:ext cx="7760407" cy="55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74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8568-786D-4C00-BF10-822387AE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OHSU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8CD97-9C27-4571-BC1D-3D6BBD9B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606"/>
            <a:ext cx="10515600" cy="4351338"/>
          </a:xfrm>
        </p:spPr>
        <p:txBody>
          <a:bodyPr/>
          <a:lstStyle/>
          <a:p>
            <a:r>
              <a:rPr lang="en-US" dirty="0"/>
              <a:t>Treated subjects</a:t>
            </a:r>
          </a:p>
          <a:p>
            <a:pPr lvl="1"/>
            <a:r>
              <a:rPr lang="en-US" dirty="0"/>
              <a:t>M. Gravis (5)</a:t>
            </a:r>
          </a:p>
          <a:p>
            <a:pPr lvl="1"/>
            <a:r>
              <a:rPr lang="en-US" dirty="0"/>
              <a:t>Myositis  (2 + 1 in planning)</a:t>
            </a:r>
          </a:p>
          <a:p>
            <a:pPr lvl="1"/>
            <a:r>
              <a:rPr lang="en-US" dirty="0"/>
              <a:t>Lupus nephritis (1 in planning)</a:t>
            </a:r>
          </a:p>
          <a:p>
            <a:endParaRPr lang="en-US" dirty="0"/>
          </a:p>
          <a:p>
            <a:r>
              <a:rPr lang="en-US" dirty="0"/>
              <a:t>Available &amp; planned IEC studies</a:t>
            </a:r>
          </a:p>
          <a:p>
            <a:pPr lvl="1"/>
            <a:r>
              <a:rPr lang="en-US" dirty="0"/>
              <a:t>Lupus nephritis</a:t>
            </a:r>
          </a:p>
          <a:p>
            <a:pPr lvl="1"/>
            <a:r>
              <a:rPr lang="en-US" dirty="0" err="1"/>
              <a:t>Myesthenia</a:t>
            </a:r>
            <a:r>
              <a:rPr lang="en-US" dirty="0"/>
              <a:t> gravis</a:t>
            </a:r>
          </a:p>
          <a:p>
            <a:pPr lvl="1"/>
            <a:r>
              <a:rPr lang="en-US" dirty="0"/>
              <a:t>Systemic involvement of SLE</a:t>
            </a:r>
          </a:p>
          <a:p>
            <a:pPr lvl="1"/>
            <a:r>
              <a:rPr lang="en-US" dirty="0"/>
              <a:t>Multiple sclerosis</a:t>
            </a:r>
          </a:p>
          <a:p>
            <a:pPr lvl="1"/>
            <a:r>
              <a:rPr lang="en-US" dirty="0"/>
              <a:t>Scleroderma</a:t>
            </a:r>
          </a:p>
          <a:p>
            <a:pPr lvl="1"/>
            <a:r>
              <a:rPr lang="en-US" dirty="0"/>
              <a:t>Multiple rheum disorders including RA</a:t>
            </a:r>
          </a:p>
        </p:txBody>
      </p:sp>
    </p:spTree>
    <p:extLst>
      <p:ext uri="{BB962C8B-B14F-4D97-AF65-F5344CB8AC3E}">
        <p14:creationId xmlns:p14="http://schemas.microsoft.com/office/powerpoint/2010/main" val="1527270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/>
          <p:cNvSpPr>
            <a:spLocks noGrp="1"/>
          </p:cNvSpPr>
          <p:nvPr>
            <p:ph type="title"/>
          </p:nvPr>
        </p:nvSpPr>
        <p:spPr>
          <a:xfrm>
            <a:off x="989055" y="160793"/>
            <a:ext cx="10213889" cy="1231106"/>
          </a:xfrm>
        </p:spPr>
        <p:txBody>
          <a:bodyPr wrap="square" lIns="0" tIns="0" rIns="0" bIns="0">
            <a:spAutoFit/>
          </a:bodyPr>
          <a:lstStyle/>
          <a:p>
            <a:pPr marL="15875" algn="ctr">
              <a:lnSpc>
                <a:spcPct val="100000"/>
              </a:lnSpc>
            </a:pPr>
            <a:r>
              <a:rPr lang="en-US" altLang="en-US" sz="4000" dirty="0">
                <a:cs typeface="Calibri Light" panose="020F0302020204030204" pitchFamily="34" charset="0"/>
              </a:rPr>
              <a:t>Immune Effector Cell Therapy: </a:t>
            </a:r>
            <a:br>
              <a:rPr lang="en-US" altLang="en-US" sz="4000" dirty="0">
                <a:cs typeface="Calibri Light" panose="020F0302020204030204" pitchFamily="34" charset="0"/>
              </a:rPr>
            </a:br>
            <a:r>
              <a:rPr lang="en-US" altLang="en-US" sz="4000" dirty="0">
                <a:cs typeface="Calibri Light" panose="020F0302020204030204" pitchFamily="34" charset="0"/>
              </a:rPr>
              <a:t>the work continues &amp; the work evolves</a:t>
            </a:r>
          </a:p>
        </p:txBody>
      </p:sp>
      <p:sp>
        <p:nvSpPr>
          <p:cNvPr id="31748" name="object 4"/>
          <p:cNvSpPr>
            <a:spLocks noChangeArrowheads="1"/>
          </p:cNvSpPr>
          <p:nvPr/>
        </p:nvSpPr>
        <p:spPr bwMode="auto">
          <a:xfrm>
            <a:off x="3321843" y="1391899"/>
            <a:ext cx="5548312" cy="41306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EA98A-A235-43F1-8EB6-8683A4A88F0C}"/>
              </a:ext>
            </a:extLst>
          </p:cNvPr>
          <p:cNvSpPr txBox="1"/>
          <p:nvPr/>
        </p:nvSpPr>
        <p:spPr>
          <a:xfrm>
            <a:off x="609600" y="6075680"/>
            <a:ext cx="1153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OHSU – research trials in CAR T, CAR M, NK, TIL, TCR transfer, solid tumor, autoimmune (MS, MG, SLE, myositis, vasculitis)</a:t>
            </a:r>
          </a:p>
        </p:txBody>
      </p:sp>
    </p:spTree>
    <p:extLst>
      <p:ext uri="{BB962C8B-B14F-4D97-AF65-F5344CB8AC3E}">
        <p14:creationId xmlns:p14="http://schemas.microsoft.com/office/powerpoint/2010/main" val="208630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E199-CCF0-400E-9702-27974DB7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Diagnoses for CAR-T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A2578-5366-479C-B89A-BFD873845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1522684"/>
            <a:ext cx="11673840" cy="45091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CAR T-cell therapies currently approved by FDA-  All for hematologic malignancies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Major target: two well characterized cell surface antigens on B cells- CD19 or BCMA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B-ALL</a:t>
            </a:r>
          </a:p>
          <a:p>
            <a:r>
              <a:rPr lang="en-US" dirty="0"/>
              <a:t>Large B-cell lymphoma – includes DLBCL, NOS</a:t>
            </a:r>
          </a:p>
          <a:p>
            <a:r>
              <a:rPr lang="en-US" dirty="0"/>
              <a:t>High grade B-cell lymphoma</a:t>
            </a:r>
          </a:p>
          <a:p>
            <a:r>
              <a:rPr lang="en-US" dirty="0"/>
              <a:t>Primary mediastinal large B-cell lymphoma</a:t>
            </a:r>
          </a:p>
          <a:p>
            <a:r>
              <a:rPr lang="en-US" dirty="0"/>
              <a:t>Follicular lymphoma</a:t>
            </a:r>
          </a:p>
          <a:p>
            <a:r>
              <a:rPr lang="en-US" dirty="0"/>
              <a:t>Low grade NHL-&gt;DLBCL</a:t>
            </a:r>
          </a:p>
          <a:p>
            <a:r>
              <a:rPr lang="en-US" dirty="0"/>
              <a:t>Mantle cell lymphoma</a:t>
            </a:r>
          </a:p>
          <a:p>
            <a:r>
              <a:rPr lang="en-US" dirty="0"/>
              <a:t>Multiple myeloma</a:t>
            </a:r>
          </a:p>
          <a:p>
            <a:r>
              <a:rPr lang="en-US" dirty="0"/>
              <a:t>CLL</a:t>
            </a:r>
          </a:p>
        </p:txBody>
      </p:sp>
    </p:spTree>
    <p:extLst>
      <p:ext uri="{BB962C8B-B14F-4D97-AF65-F5344CB8AC3E}">
        <p14:creationId xmlns:p14="http://schemas.microsoft.com/office/powerpoint/2010/main" val="347977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6D34-9260-4F23-AAFA-1E52248A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01" y="-147064"/>
            <a:ext cx="10711545" cy="1325563"/>
          </a:xfrm>
        </p:spPr>
        <p:txBody>
          <a:bodyPr/>
          <a:lstStyle/>
          <a:p>
            <a:r>
              <a:rPr lang="en-US" dirty="0"/>
              <a:t>Commercial CAR-T Products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941C8C-99E0-42DF-B30D-502F5763A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452" y="1178499"/>
            <a:ext cx="9016605" cy="51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9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EFA7-0A73-4E84-8319-8D3BD52C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near horizon…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E32E-44EC-4984-AF54-F0DF39160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Obecabtagene</a:t>
            </a:r>
            <a:r>
              <a:rPr lang="en-US" dirty="0"/>
              <a:t> </a:t>
            </a:r>
            <a:r>
              <a:rPr lang="en-US" dirty="0" err="1"/>
              <a:t>autoleucel</a:t>
            </a:r>
            <a:r>
              <a:rPr lang="en-US" dirty="0"/>
              <a:t> (</a:t>
            </a:r>
            <a:r>
              <a:rPr lang="en-US" dirty="0" err="1"/>
              <a:t>obe-cel</a:t>
            </a:r>
            <a:r>
              <a:rPr lang="en-US" dirty="0"/>
              <a:t>) for R/R ALL</a:t>
            </a:r>
          </a:p>
          <a:p>
            <a:pPr lvl="1"/>
            <a:r>
              <a:rPr lang="en-US" dirty="0"/>
              <a:t>Unique biology: “Fast off” binding; fractionated administration</a:t>
            </a:r>
          </a:p>
          <a:p>
            <a:pPr lvl="1"/>
            <a:r>
              <a:rPr lang="en-US" dirty="0"/>
              <a:t>FDA approved Nov 2024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FDA approved T cell therapies (non CAR T)- 2024</a:t>
            </a:r>
          </a:p>
          <a:p>
            <a:r>
              <a:rPr lang="en-US" dirty="0" err="1"/>
              <a:t>Afamitresgene</a:t>
            </a:r>
            <a:r>
              <a:rPr lang="en-US" dirty="0"/>
              <a:t> </a:t>
            </a:r>
            <a:r>
              <a:rPr lang="en-US" dirty="0" err="1"/>
              <a:t>autoleucel</a:t>
            </a:r>
            <a:r>
              <a:rPr lang="en-US" dirty="0"/>
              <a:t> – MAGE-A4 targeted, HLA restricted engineered T cell therapy for unresectable/ relapsed synovial cell sarcoma</a:t>
            </a:r>
          </a:p>
          <a:p>
            <a:r>
              <a:rPr lang="en-US" dirty="0" err="1"/>
              <a:t>Lifileucel</a:t>
            </a:r>
            <a:r>
              <a:rPr lang="en-US" dirty="0"/>
              <a:t> for B-</a:t>
            </a:r>
            <a:r>
              <a:rPr lang="en-US" dirty="0" err="1"/>
              <a:t>raf</a:t>
            </a:r>
            <a:r>
              <a:rPr lang="en-US" dirty="0"/>
              <a:t> resistant/wild type, checkpoint inhibitor resistant metastatic melanoma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1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31" y="-193260"/>
            <a:ext cx="12088969" cy="1325563"/>
          </a:xfrm>
        </p:spPr>
        <p:txBody>
          <a:bodyPr/>
          <a:lstStyle/>
          <a:p>
            <a:r>
              <a:rPr lang="en-US" dirty="0"/>
              <a:t>Cell Therapy Landscape: 2022-2023 View</a:t>
            </a:r>
          </a:p>
        </p:txBody>
      </p:sp>
      <p:pic>
        <p:nvPicPr>
          <p:cNvPr id="7" name="Picture 2" descr="Bruce Novich - Division President, FUJIFILM North America Corporation -  Chief Business Officer, EVP &amp; GM, Cellular Dynamics International  Corporation. a FUJIIFILM Company | Linked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3" y="695088"/>
            <a:ext cx="5615062" cy="34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21DBA-D64E-4BCF-8980-AA2D3F6E9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58" y="3281680"/>
            <a:ext cx="6858332" cy="3392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E5425A-6163-4516-8AFA-95D7A800441B}"/>
              </a:ext>
            </a:extLst>
          </p:cNvPr>
          <p:cNvSpPr txBox="1"/>
          <p:nvPr/>
        </p:nvSpPr>
        <p:spPr>
          <a:xfrm>
            <a:off x="233610" y="4365899"/>
            <a:ext cx="6167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Futures: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Allogeneic therapies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Overcoming TME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Controlling cell expansion &amp; persistence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Increased solid tumor efficacy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vivo CAR delivery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Reduced toxicity &amp; side effect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Alternative cell types and constructs</a:t>
            </a:r>
          </a:p>
        </p:txBody>
      </p:sp>
    </p:spTree>
    <p:extLst>
      <p:ext uri="{BB962C8B-B14F-4D97-AF65-F5344CB8AC3E}">
        <p14:creationId xmlns:p14="http://schemas.microsoft.com/office/powerpoint/2010/main" val="140065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5853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5_Office Theme">
  <a:themeElements>
    <a:clrScheme name="Custom 48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8C1515"/>
      </a:accent1>
      <a:accent2>
        <a:srgbClr val="718899"/>
      </a:accent2>
      <a:accent3>
        <a:srgbClr val="ED9A4F"/>
      </a:accent3>
      <a:accent4>
        <a:srgbClr val="A4B924"/>
      </a:accent4>
      <a:accent5>
        <a:srgbClr val="D9C393"/>
      </a:accent5>
      <a:accent6>
        <a:srgbClr val="104B35"/>
      </a:accent6>
      <a:hlink>
        <a:srgbClr val="56324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ovartis Presentation Standard Carmine Beaker">
  <a:themeElements>
    <a:clrScheme name="Novartis 2016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0460A9"/>
      </a:accent1>
      <a:accent2>
        <a:srgbClr val="E74A21"/>
      </a:accent2>
      <a:accent3>
        <a:srgbClr val="EC9A1E"/>
      </a:accent3>
      <a:accent4>
        <a:srgbClr val="8D1F1B"/>
      </a:accent4>
      <a:accent5>
        <a:srgbClr val="7F7F7F"/>
      </a:accent5>
      <a:accent6>
        <a:srgbClr val="404040"/>
      </a:accent6>
      <a:hlink>
        <a:srgbClr val="0460A9"/>
      </a:hlink>
      <a:folHlink>
        <a:srgbClr val="0460A9"/>
      </a:folHlink>
    </a:clrScheme>
    <a:fontScheme name="Novartis 201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1"/>
        </a:solidFill>
      </a:spPr>
      <a:bodyPr rtlCol="0" anchor="ctr">
        <a:noAutofit/>
      </a:bodyPr>
      <a:lstStyle>
        <a:defPPr>
          <a:defRPr dirty="0">
            <a:solidFill>
              <a:schemeClr val="bg1"/>
            </a:solidFill>
          </a:defRPr>
        </a:defPPr>
      </a:lst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T tandem oral" id="{4BD14841-3603-4AEE-BEAA-27793AC509CE}" vid="{F2FBFE5E-AD87-429D-B412-95F3E5EDAA1F}"/>
    </a:ext>
  </a:extLst>
</a:theme>
</file>

<file path=ppt/theme/theme5.xml><?xml version="1.0" encoding="utf-8"?>
<a:theme xmlns:a="http://schemas.openxmlformats.org/drawingml/2006/main" name="Novartis EBMT 2019">
  <a:themeElements>
    <a:clrScheme name="NOV EBMT 2019 v3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006BB1"/>
      </a:accent1>
      <a:accent2>
        <a:srgbClr val="741741"/>
      </a:accent2>
      <a:accent3>
        <a:srgbClr val="EC9A1E"/>
      </a:accent3>
      <a:accent4>
        <a:srgbClr val="E74920"/>
      </a:accent4>
      <a:accent5>
        <a:srgbClr val="7F7F7F"/>
      </a:accent5>
      <a:accent6>
        <a:srgbClr val="38A5FA"/>
      </a:accent6>
      <a:hlink>
        <a:srgbClr val="0460A9"/>
      </a:hlink>
      <a:folHlink>
        <a:srgbClr val="0460A9"/>
      </a:folHlink>
    </a:clrScheme>
    <a:fontScheme name="Novartis 201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Gray Slide with Logo">
  <a:themeElements>
    <a:clrScheme name="OHSU Cool Blues Powerpoint ">
      <a:dk1>
        <a:srgbClr val="354952"/>
      </a:dk1>
      <a:lt1>
        <a:sysClr val="window" lastClr="FFFFFF"/>
      </a:lt1>
      <a:dk2>
        <a:srgbClr val="354952"/>
      </a:dk2>
      <a:lt2>
        <a:srgbClr val="FFFFFF"/>
      </a:lt2>
      <a:accent1>
        <a:srgbClr val="2E93D5"/>
      </a:accent1>
      <a:accent2>
        <a:srgbClr val="0E61B0"/>
      </a:accent2>
      <a:accent3>
        <a:srgbClr val="2E93D5"/>
      </a:accent3>
      <a:accent4>
        <a:srgbClr val="0E61B0"/>
      </a:accent4>
      <a:accent5>
        <a:srgbClr val="2E93D5"/>
      </a:accent5>
      <a:accent6>
        <a:srgbClr val="0E61B0"/>
      </a:accent6>
      <a:hlink>
        <a:srgbClr val="2E93D5"/>
      </a:hlink>
      <a:folHlink>
        <a:srgbClr val="0E61B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White Slide, No Logo">
  <a:themeElements>
    <a:clrScheme name="Custom 11">
      <a:dk1>
        <a:srgbClr val="585E60"/>
      </a:dk1>
      <a:lt1>
        <a:sysClr val="window" lastClr="FFFFFF"/>
      </a:lt1>
      <a:dk2>
        <a:srgbClr val="585E60"/>
      </a:dk2>
      <a:lt2>
        <a:srgbClr val="FFFFFF"/>
      </a:lt2>
      <a:accent1>
        <a:srgbClr val="2E93D5"/>
      </a:accent1>
      <a:accent2>
        <a:srgbClr val="0E61B0"/>
      </a:accent2>
      <a:accent3>
        <a:srgbClr val="002776"/>
      </a:accent3>
      <a:accent4>
        <a:srgbClr val="0B4984"/>
      </a:accent4>
      <a:accent5>
        <a:srgbClr val="2E93D5"/>
      </a:accent5>
      <a:accent6>
        <a:srgbClr val="0E61B0"/>
      </a:accent6>
      <a:hlink>
        <a:srgbClr val="2E93D5"/>
      </a:hlink>
      <a:folHlink>
        <a:srgbClr val="0E61B0"/>
      </a:folHlink>
    </a:clrScheme>
    <a:fontScheme name="Office 2">
      <a:majorFont>
        <a:latin typeface="Lat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Noto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02C391E36C24DAE2A39D54A587C23" ma:contentTypeVersion="21" ma:contentTypeDescription="Create a new document." ma:contentTypeScope="" ma:versionID="7e8620e17feed4ef5507d07ec8b805cd">
  <xsd:schema xmlns:xsd="http://www.w3.org/2001/XMLSchema" xmlns:xs="http://www.w3.org/2001/XMLSchema" xmlns:p="http://schemas.microsoft.com/office/2006/metadata/properties" xmlns:ns1="http://schemas.microsoft.com/sharepoint/v3" xmlns:ns2="0c5b29f2-1e3e-42f4-94d3-2e2613db106a" xmlns:ns3="b7d311f6-afb5-42a5-a235-fe29e1b09f19" targetNamespace="http://schemas.microsoft.com/office/2006/metadata/properties" ma:root="true" ma:fieldsID="56ddcc0ce97e738dcbb95a5e310d84ee" ns1:_="" ns2:_="" ns3:_="">
    <xsd:import namespace="http://schemas.microsoft.com/sharepoint/v3"/>
    <xsd:import namespace="0c5b29f2-1e3e-42f4-94d3-2e2613db106a"/>
    <xsd:import namespace="b7d311f6-afb5-42a5-a235-fe29e1b09f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29f2-1e3e-42f4-94d3-2e2613db1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1d162cf-4e98-4cac-9fee-6eefa432c3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311f6-afb5-42a5-a235-fe29e1b09f1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14da77c-d23b-4d56-bdd5-474029ef0aed}" ma:internalName="TaxCatchAll" ma:showField="CatchAllData" ma:web="b7d311f6-afb5-42a5-a235-fe29e1b09f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7d311f6-afb5-42a5-a235-fe29e1b09f19" xsi:nil="true"/>
    <_ip_UnifiedCompliancePolicyProperties xmlns="http://schemas.microsoft.com/sharepoint/v3" xsi:nil="true"/>
    <lcf76f155ced4ddcb4097134ff3c332f xmlns="0c5b29f2-1e3e-42f4-94d3-2e2613db10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A24E3D-0C8B-49DA-A853-9F2239454501}"/>
</file>

<file path=customXml/itemProps2.xml><?xml version="1.0" encoding="utf-8"?>
<ds:datastoreItem xmlns:ds="http://schemas.openxmlformats.org/officeDocument/2006/customXml" ds:itemID="{0345459B-461F-4504-AAF0-1DB04B8C6484}"/>
</file>

<file path=customXml/itemProps3.xml><?xml version="1.0" encoding="utf-8"?>
<ds:datastoreItem xmlns:ds="http://schemas.openxmlformats.org/officeDocument/2006/customXml" ds:itemID="{D4B63BB0-792C-4627-B72A-DBBF738366C8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4073</Words>
  <Application>Microsoft Office PowerPoint</Application>
  <PresentationFormat>Widescreen</PresentationFormat>
  <Paragraphs>482</Paragraphs>
  <Slides>55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55</vt:i4>
      </vt:variant>
    </vt:vector>
  </HeadingPairs>
  <TitlesOfParts>
    <vt:vector size="83" baseType="lpstr">
      <vt:lpstr>MS PGothic</vt:lpstr>
      <vt:lpstr>Aptos</vt:lpstr>
      <vt:lpstr>Arial</vt:lpstr>
      <vt:lpstr>Arial Black</vt:lpstr>
      <vt:lpstr>Arial Unicode MS</vt:lpstr>
      <vt:lpstr>Avenir Next LT Pro</vt:lpstr>
      <vt:lpstr>Calibri</vt:lpstr>
      <vt:lpstr>Calibri Light</vt:lpstr>
      <vt:lpstr>Franklin Gothic Medium</vt:lpstr>
      <vt:lpstr>Lato Regular</vt:lpstr>
      <vt:lpstr>Noto Serif</vt:lpstr>
      <vt:lpstr>Times New Roman</vt:lpstr>
      <vt:lpstr>Trebuchet MS</vt:lpstr>
      <vt:lpstr>Office Theme</vt:lpstr>
      <vt:lpstr>1_Office Theme</vt:lpstr>
      <vt:lpstr>2_Office Theme</vt:lpstr>
      <vt:lpstr>Novartis Presentation Standard Carmine Beaker</vt:lpstr>
      <vt:lpstr>Novartis EBMT 2019</vt:lpstr>
      <vt:lpstr>5_Office Theme</vt:lpstr>
      <vt:lpstr>Gray Slide with Logo</vt:lpstr>
      <vt:lpstr>White Slide, No Logo</vt:lpstr>
      <vt:lpstr>6_Office Theme</vt:lpstr>
      <vt:lpstr>14_Office Theme</vt:lpstr>
      <vt:lpstr>15_Office Theme</vt:lpstr>
      <vt:lpstr>16_Office Theme</vt:lpstr>
      <vt:lpstr>3_Office Theme</vt:lpstr>
      <vt:lpstr>9_Office Theme</vt:lpstr>
      <vt:lpstr>35_Office Theme</vt:lpstr>
      <vt:lpstr>CAR T-cell Therapy for Rheumatologists</vt:lpstr>
      <vt:lpstr>Disclosures</vt:lpstr>
      <vt:lpstr>Outline</vt:lpstr>
      <vt:lpstr>CELLS ARE DRUGS*</vt:lpstr>
      <vt:lpstr>What is CAR-T?</vt:lpstr>
      <vt:lpstr>Approved Diagnoses for CAR-T</vt:lpstr>
      <vt:lpstr>Commercial CAR-T Products</vt:lpstr>
      <vt:lpstr>The near horizon…</vt:lpstr>
      <vt:lpstr>Cell Therapy Landscape: 2022-2023 View</vt:lpstr>
      <vt:lpstr>U.S. CAR T-Cell procedures</vt:lpstr>
      <vt:lpstr>OHSU Adult HCT &amp; Cell RX activity</vt:lpstr>
      <vt:lpstr>CAR T-Cell Therapy: Underlying Principles</vt:lpstr>
      <vt:lpstr>How Do CAR-T Cells Kill?</vt:lpstr>
      <vt:lpstr>ALL: What is the clinical burden of acute leukemia?</vt:lpstr>
      <vt:lpstr>The Power of CAR T Rapid ALL elimination and recovery of normal bone marrow after CD19-28z CAR T cell therapy</vt:lpstr>
      <vt:lpstr>Porter DL et al. N Engl J Med 2011;365:725-733.</vt:lpstr>
      <vt:lpstr>OHSU PT: Relapsed, Refractory DLBCL- post auto HCT Treatments work across time &amp; space  Baseline       Day 30           Day 90</vt:lpstr>
      <vt:lpstr>Lymphodepletion for autologous therapy</vt:lpstr>
      <vt:lpstr>PowerPoint Presentation</vt:lpstr>
      <vt:lpstr>Removal of consumptive cytokine ‘sink’ by lymphoablation</vt:lpstr>
      <vt:lpstr>Removal of the inhibitory effect of Treg cells and activation of DCs by lymphoablation. </vt:lpstr>
      <vt:lpstr>An interactive model for the mechanisms underlying the impact of lymphodepletion on adoptively transferred T cells</vt:lpstr>
      <vt:lpstr>A little bit of science…….. TCR vs CAR target cell recognition</vt:lpstr>
      <vt:lpstr>PowerPoint Presentation</vt:lpstr>
      <vt:lpstr>CAR T-Cell therapy:  a saga of success &amp; failure</vt:lpstr>
      <vt:lpstr>PowerPoint Presentation</vt:lpstr>
      <vt:lpstr>JULIET: Median Overall Survival Median OS not reached (95% CI, 21 months-NE) in patients in CR</vt:lpstr>
      <vt:lpstr>How to improve on outcomes? Potential trial candidates</vt:lpstr>
      <vt:lpstr>Constructs: multiple designs &amp; approaches- CAR T</vt:lpstr>
      <vt:lpstr>Predictors of Response Summary: Variables and Unknowns</vt:lpstr>
      <vt:lpstr>Adverse Events of Special Interest CRS and Neurological Events after CAR-T Cells </vt:lpstr>
      <vt:lpstr>Toxicity: CAR T cells</vt:lpstr>
      <vt:lpstr>Cytokine Release Syndrome after CAR T Cell Therapy</vt:lpstr>
      <vt:lpstr>PowerPoint Presentation</vt:lpstr>
      <vt:lpstr>Rapid reduction in cytokine levels after a single dose of Tocilizumab</vt:lpstr>
      <vt:lpstr> ASTCT CRS Consensus Grading, Lee et al, BBMT 2019 </vt:lpstr>
      <vt:lpstr>Grading and Management of CRS</vt:lpstr>
      <vt:lpstr>Definition of Immune Effector Cell-Associated Neurological Events</vt:lpstr>
      <vt:lpstr>PowerPoint Presentation</vt:lpstr>
      <vt:lpstr>CAR-T Toxicities</vt:lpstr>
      <vt:lpstr>Neurologic Symptoms and Relationship  between ICANS and CRS</vt:lpstr>
      <vt:lpstr>Not all CAR T-cell products are created equal Different products can mean different results,  Gauthier &amp; Maziarz, Blood, 2022</vt:lpstr>
      <vt:lpstr>CAR T-cell therapy associated neurotoxicity, Graham et al, Lancet Onc. 2025</vt:lpstr>
      <vt:lpstr>Cytokine Release Syndrome (CRS)</vt:lpstr>
      <vt:lpstr>Predictors of CAR-T Mediated CRS- composite scores</vt:lpstr>
      <vt:lpstr>Predictors of CAR-T Mediated CRS- composite scores</vt:lpstr>
      <vt:lpstr>National CAR-T Landscape- 2020</vt:lpstr>
      <vt:lpstr>Rheumatologic Illnesses</vt:lpstr>
      <vt:lpstr>CD19-Targeted CAR T Cells in Refractory Systemic Lupus Erythematosus, Mougiakakos et al, Letter: NEJM, 2021</vt:lpstr>
      <vt:lpstr>Anti-CD19 CAR T cell therapy for refractory SLE, Mackensen et al, Nat Med, 2022</vt:lpstr>
      <vt:lpstr>ASH 2023: Abst #220- CD19-Targeted CAR-T Cells in Refractory Systemic Autoimmune Diseases: A Monocentric Experience from the First Fifteen Patients, Mueller et al. </vt:lpstr>
      <vt:lpstr>ASH 2023: Abst #220- CD19-Targeted CAR-T Cells in Refractory Systemic Autoimmune Diseases: A Monocentric Experience from the First Fifteen Patients, Mueller et al. </vt:lpstr>
      <vt:lpstr>EBMT: Increase in the number of patients receiving CAR-T therapy by main indication from 2019 to 2023, Passweg et al, BMT, Feb 2025</vt:lpstr>
      <vt:lpstr>OHSU experience</vt:lpstr>
      <vt:lpstr>Immune Effector Cell Therapy:  the work continues &amp; the work evolves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“CAR T-cell Therapy for Rheumatologists</dc:title>
  <dc:creator>Richard Maziarz</dc:creator>
  <cp:lastModifiedBy>Richard Maziarz</cp:lastModifiedBy>
  <cp:revision>14</cp:revision>
  <dcterms:created xsi:type="dcterms:W3CDTF">2025-04-10T16:33:39Z</dcterms:created>
  <dcterms:modified xsi:type="dcterms:W3CDTF">2025-04-26T14:37:02Z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0x01010076602C391E36C24DAE2A39D54A587C23</vt:lpwstr>
  </property>
</Properties>
</file>