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drawings/drawing1.xml" ContentType="application/vnd.openxmlformats-officedocument.drawingml.chartshapes+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6" r:id="rId2"/>
  </p:sldMasterIdLst>
  <p:notesMasterIdLst>
    <p:notesMasterId r:id="rId45"/>
  </p:notesMasterIdLst>
  <p:sldIdLst>
    <p:sldId id="257" r:id="rId3"/>
    <p:sldId id="258" r:id="rId4"/>
    <p:sldId id="259" r:id="rId5"/>
    <p:sldId id="267" r:id="rId6"/>
    <p:sldId id="2147469942" r:id="rId7"/>
    <p:sldId id="2147469943" r:id="rId8"/>
    <p:sldId id="2147469954" r:id="rId9"/>
    <p:sldId id="2147469997" r:id="rId10"/>
    <p:sldId id="2147469965" r:id="rId11"/>
    <p:sldId id="2147469966" r:id="rId12"/>
    <p:sldId id="2147469967" r:id="rId13"/>
    <p:sldId id="2147469973" r:id="rId14"/>
    <p:sldId id="2147469969" r:id="rId15"/>
    <p:sldId id="2147469970" r:id="rId16"/>
    <p:sldId id="2147469971" r:id="rId17"/>
    <p:sldId id="2147469972" r:id="rId18"/>
    <p:sldId id="2147469974" r:id="rId19"/>
    <p:sldId id="2147469976" r:id="rId20"/>
    <p:sldId id="2147469977" r:id="rId21"/>
    <p:sldId id="2147469975" r:id="rId22"/>
    <p:sldId id="2147469978" r:id="rId23"/>
    <p:sldId id="2147469979" r:id="rId24"/>
    <p:sldId id="2147469983" r:id="rId25"/>
    <p:sldId id="2147469981" r:id="rId26"/>
    <p:sldId id="2147469980" r:id="rId27"/>
    <p:sldId id="2147469984" r:id="rId28"/>
    <p:sldId id="2147469982" r:id="rId29"/>
    <p:sldId id="2147470000" r:id="rId30"/>
    <p:sldId id="2147469998" r:id="rId31"/>
    <p:sldId id="2147469988" r:id="rId32"/>
    <p:sldId id="2147469985" r:id="rId33"/>
    <p:sldId id="2147469987" r:id="rId34"/>
    <p:sldId id="2147469986" r:id="rId35"/>
    <p:sldId id="2147469968" r:id="rId36"/>
    <p:sldId id="2147469992" r:id="rId37"/>
    <p:sldId id="2147469989" r:id="rId38"/>
    <p:sldId id="2147469994" r:id="rId39"/>
    <p:sldId id="2147469990" r:id="rId40"/>
    <p:sldId id="2147469991" r:id="rId41"/>
    <p:sldId id="2147469996" r:id="rId42"/>
    <p:sldId id="2147470001" r:id="rId43"/>
    <p:sldId id="214746995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latin typeface="+mj-lt"/>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34820224"/>
        <c:axId val="134821760"/>
      </c:barChart>
      <c:catAx>
        <c:axId val="13482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821760"/>
        <c:crosses val="autoZero"/>
        <c:auto val="1"/>
        <c:lblAlgn val="ctr"/>
        <c:lblOffset val="100"/>
        <c:noMultiLvlLbl val="0"/>
      </c:catAx>
      <c:valAx>
        <c:axId val="13482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82022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A2ECC-A336-4F1A-907B-FE43BA366167}"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E4AAD8D5-D358-4B2A-A146-78D58BA765D5}">
      <dgm:prSet/>
      <dgm:spPr/>
      <dgm:t>
        <a:bodyPr/>
        <a:lstStyle/>
        <a:p>
          <a:r>
            <a:rPr lang="en-US"/>
            <a:t>Nociceptive</a:t>
          </a:r>
        </a:p>
      </dgm:t>
    </dgm:pt>
    <dgm:pt modelId="{37D57A5B-DEBA-4335-A539-B1494FED294B}" type="parTrans" cxnId="{6EDF3C9A-8605-407C-BC80-02F002CD1ABD}">
      <dgm:prSet/>
      <dgm:spPr/>
      <dgm:t>
        <a:bodyPr/>
        <a:lstStyle/>
        <a:p>
          <a:endParaRPr lang="en-US"/>
        </a:p>
      </dgm:t>
    </dgm:pt>
    <dgm:pt modelId="{25240570-4B9B-4EB5-97DE-ADA181A10EBB}" type="sibTrans" cxnId="{6EDF3C9A-8605-407C-BC80-02F002CD1ABD}">
      <dgm:prSet/>
      <dgm:spPr/>
      <dgm:t>
        <a:bodyPr/>
        <a:lstStyle/>
        <a:p>
          <a:endParaRPr lang="en-US"/>
        </a:p>
      </dgm:t>
    </dgm:pt>
    <dgm:pt modelId="{1D8A651B-1799-4115-893A-8A8654EED465}">
      <dgm:prSet/>
      <dgm:spPr/>
      <dgm:t>
        <a:bodyPr/>
        <a:lstStyle/>
        <a:p>
          <a:r>
            <a:rPr lang="en-US"/>
            <a:t>Neuropathic</a:t>
          </a:r>
        </a:p>
      </dgm:t>
    </dgm:pt>
    <dgm:pt modelId="{B8EFC670-603D-4A7A-BA3C-D3190033370F}" type="parTrans" cxnId="{4FE8CA6F-000C-4535-9435-ED954379F827}">
      <dgm:prSet/>
      <dgm:spPr/>
      <dgm:t>
        <a:bodyPr/>
        <a:lstStyle/>
        <a:p>
          <a:endParaRPr lang="en-US"/>
        </a:p>
      </dgm:t>
    </dgm:pt>
    <dgm:pt modelId="{4B4DC498-D53B-44C0-968B-D0641A0EAB45}" type="sibTrans" cxnId="{4FE8CA6F-000C-4535-9435-ED954379F827}">
      <dgm:prSet/>
      <dgm:spPr/>
      <dgm:t>
        <a:bodyPr/>
        <a:lstStyle/>
        <a:p>
          <a:endParaRPr lang="en-US"/>
        </a:p>
      </dgm:t>
    </dgm:pt>
    <dgm:pt modelId="{8303212A-61E0-4597-8470-B463F7DD877B}">
      <dgm:prSet/>
      <dgm:spPr/>
      <dgm:t>
        <a:bodyPr/>
        <a:lstStyle/>
        <a:p>
          <a:r>
            <a:rPr lang="en-US"/>
            <a:t>Nociplasic </a:t>
          </a:r>
        </a:p>
      </dgm:t>
    </dgm:pt>
    <dgm:pt modelId="{3C395C56-6C27-450D-85A4-F13A44691D1B}" type="parTrans" cxnId="{921A499A-7C10-4BE9-BDD8-8C1797AFCECF}">
      <dgm:prSet/>
      <dgm:spPr/>
      <dgm:t>
        <a:bodyPr/>
        <a:lstStyle/>
        <a:p>
          <a:endParaRPr lang="en-US"/>
        </a:p>
      </dgm:t>
    </dgm:pt>
    <dgm:pt modelId="{F6BE1ACE-513E-419C-8C08-DB3C772986D4}" type="sibTrans" cxnId="{921A499A-7C10-4BE9-BDD8-8C1797AFCECF}">
      <dgm:prSet/>
      <dgm:spPr/>
      <dgm:t>
        <a:bodyPr/>
        <a:lstStyle/>
        <a:p>
          <a:endParaRPr lang="en-US"/>
        </a:p>
      </dgm:t>
    </dgm:pt>
    <dgm:pt modelId="{C78C2A6E-7E30-4D6B-9060-8683535FAA0C}" type="pres">
      <dgm:prSet presAssocID="{695A2ECC-A336-4F1A-907B-FE43BA366167}" presName="diagram" presStyleCnt="0">
        <dgm:presLayoutVars>
          <dgm:dir/>
          <dgm:resizeHandles val="exact"/>
        </dgm:presLayoutVars>
      </dgm:prSet>
      <dgm:spPr/>
    </dgm:pt>
    <dgm:pt modelId="{83219180-FA59-4E04-A34F-A6752F1B6009}" type="pres">
      <dgm:prSet presAssocID="{E4AAD8D5-D358-4B2A-A146-78D58BA765D5}" presName="node" presStyleLbl="node1" presStyleIdx="0" presStyleCnt="3">
        <dgm:presLayoutVars>
          <dgm:bulletEnabled val="1"/>
        </dgm:presLayoutVars>
      </dgm:prSet>
      <dgm:spPr/>
    </dgm:pt>
    <dgm:pt modelId="{7156AEB8-66E8-4E4C-8906-2045DD9E5BAE}" type="pres">
      <dgm:prSet presAssocID="{25240570-4B9B-4EB5-97DE-ADA181A10EBB}" presName="sibTrans" presStyleCnt="0"/>
      <dgm:spPr/>
    </dgm:pt>
    <dgm:pt modelId="{A826BDBC-2735-4A6C-A80C-0ED8C0CDB681}" type="pres">
      <dgm:prSet presAssocID="{1D8A651B-1799-4115-893A-8A8654EED465}" presName="node" presStyleLbl="node1" presStyleIdx="1" presStyleCnt="3">
        <dgm:presLayoutVars>
          <dgm:bulletEnabled val="1"/>
        </dgm:presLayoutVars>
      </dgm:prSet>
      <dgm:spPr/>
    </dgm:pt>
    <dgm:pt modelId="{4857CF22-7622-4F98-8BC4-A244E9BAB48D}" type="pres">
      <dgm:prSet presAssocID="{4B4DC498-D53B-44C0-968B-D0641A0EAB45}" presName="sibTrans" presStyleCnt="0"/>
      <dgm:spPr/>
    </dgm:pt>
    <dgm:pt modelId="{37118373-13AC-4C01-947B-86E996131E80}" type="pres">
      <dgm:prSet presAssocID="{8303212A-61E0-4597-8470-B463F7DD877B}" presName="node" presStyleLbl="node1" presStyleIdx="2" presStyleCnt="3">
        <dgm:presLayoutVars>
          <dgm:bulletEnabled val="1"/>
        </dgm:presLayoutVars>
      </dgm:prSet>
      <dgm:spPr/>
    </dgm:pt>
  </dgm:ptLst>
  <dgm:cxnLst>
    <dgm:cxn modelId="{4FE8CA6F-000C-4535-9435-ED954379F827}" srcId="{695A2ECC-A336-4F1A-907B-FE43BA366167}" destId="{1D8A651B-1799-4115-893A-8A8654EED465}" srcOrd="1" destOrd="0" parTransId="{B8EFC670-603D-4A7A-BA3C-D3190033370F}" sibTransId="{4B4DC498-D53B-44C0-968B-D0641A0EAB45}"/>
    <dgm:cxn modelId="{7A154352-5ADD-40CB-93AF-00866BBC0FC6}" type="presOf" srcId="{8303212A-61E0-4597-8470-B463F7DD877B}" destId="{37118373-13AC-4C01-947B-86E996131E80}" srcOrd="0" destOrd="0" presId="urn:microsoft.com/office/officeart/2005/8/layout/default"/>
    <dgm:cxn modelId="{8C6A657F-6911-4A88-9EEE-52E1A651C73A}" type="presOf" srcId="{1D8A651B-1799-4115-893A-8A8654EED465}" destId="{A826BDBC-2735-4A6C-A80C-0ED8C0CDB681}" srcOrd="0" destOrd="0" presId="urn:microsoft.com/office/officeart/2005/8/layout/default"/>
    <dgm:cxn modelId="{3E875D90-6F42-4C7C-977C-A74B9C7155FE}" type="presOf" srcId="{E4AAD8D5-D358-4B2A-A146-78D58BA765D5}" destId="{83219180-FA59-4E04-A34F-A6752F1B6009}" srcOrd="0" destOrd="0" presId="urn:microsoft.com/office/officeart/2005/8/layout/default"/>
    <dgm:cxn modelId="{6EDF3C9A-8605-407C-BC80-02F002CD1ABD}" srcId="{695A2ECC-A336-4F1A-907B-FE43BA366167}" destId="{E4AAD8D5-D358-4B2A-A146-78D58BA765D5}" srcOrd="0" destOrd="0" parTransId="{37D57A5B-DEBA-4335-A539-B1494FED294B}" sibTransId="{25240570-4B9B-4EB5-97DE-ADA181A10EBB}"/>
    <dgm:cxn modelId="{921A499A-7C10-4BE9-BDD8-8C1797AFCECF}" srcId="{695A2ECC-A336-4F1A-907B-FE43BA366167}" destId="{8303212A-61E0-4597-8470-B463F7DD877B}" srcOrd="2" destOrd="0" parTransId="{3C395C56-6C27-450D-85A4-F13A44691D1B}" sibTransId="{F6BE1ACE-513E-419C-8C08-DB3C772986D4}"/>
    <dgm:cxn modelId="{079E1CF8-E86F-450B-8C81-5B4B9547113F}" type="presOf" srcId="{695A2ECC-A336-4F1A-907B-FE43BA366167}" destId="{C78C2A6E-7E30-4D6B-9060-8683535FAA0C}" srcOrd="0" destOrd="0" presId="urn:microsoft.com/office/officeart/2005/8/layout/default"/>
    <dgm:cxn modelId="{9A1D036F-3351-493B-B071-193EF28E6D60}" type="presParOf" srcId="{C78C2A6E-7E30-4D6B-9060-8683535FAA0C}" destId="{83219180-FA59-4E04-A34F-A6752F1B6009}" srcOrd="0" destOrd="0" presId="urn:microsoft.com/office/officeart/2005/8/layout/default"/>
    <dgm:cxn modelId="{23F1C7EE-D0E5-47BD-98EC-0B029BEB1A78}" type="presParOf" srcId="{C78C2A6E-7E30-4D6B-9060-8683535FAA0C}" destId="{7156AEB8-66E8-4E4C-8906-2045DD9E5BAE}" srcOrd="1" destOrd="0" presId="urn:microsoft.com/office/officeart/2005/8/layout/default"/>
    <dgm:cxn modelId="{ADBED312-7A14-4781-B760-55F91B01DFBA}" type="presParOf" srcId="{C78C2A6E-7E30-4D6B-9060-8683535FAA0C}" destId="{A826BDBC-2735-4A6C-A80C-0ED8C0CDB681}" srcOrd="2" destOrd="0" presId="urn:microsoft.com/office/officeart/2005/8/layout/default"/>
    <dgm:cxn modelId="{3205E4F0-6BD9-4550-9A7F-BFA02E17CD29}" type="presParOf" srcId="{C78C2A6E-7E30-4D6B-9060-8683535FAA0C}" destId="{4857CF22-7622-4F98-8BC4-A244E9BAB48D}" srcOrd="3" destOrd="0" presId="urn:microsoft.com/office/officeart/2005/8/layout/default"/>
    <dgm:cxn modelId="{FA8DFA48-8EE6-42CF-B100-D1893AB51147}" type="presParOf" srcId="{C78C2A6E-7E30-4D6B-9060-8683535FAA0C}" destId="{37118373-13AC-4C01-947B-86E996131E8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19180-FA59-4E04-A34F-A6752F1B6009}">
      <dsp:nvSpPr>
        <dsp:cNvPr id="0" name=""/>
        <dsp:cNvSpPr/>
      </dsp:nvSpPr>
      <dsp:spPr>
        <a:xfrm>
          <a:off x="0" y="919831"/>
          <a:ext cx="3143249" cy="188595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Nociceptive</a:t>
          </a:r>
        </a:p>
      </dsp:txBody>
      <dsp:txXfrm>
        <a:off x="0" y="919831"/>
        <a:ext cx="3143249" cy="1885950"/>
      </dsp:txXfrm>
    </dsp:sp>
    <dsp:sp modelId="{A826BDBC-2735-4A6C-A80C-0ED8C0CDB681}">
      <dsp:nvSpPr>
        <dsp:cNvPr id="0" name=""/>
        <dsp:cNvSpPr/>
      </dsp:nvSpPr>
      <dsp:spPr>
        <a:xfrm>
          <a:off x="3457575" y="919831"/>
          <a:ext cx="3143249" cy="1885950"/>
        </a:xfrm>
        <a:prstGeom prst="rect">
          <a:avLst/>
        </a:prstGeom>
        <a:solidFill>
          <a:schemeClr val="accent2">
            <a:hueOff val="-1356225"/>
            <a:satOff val="-828"/>
            <a:lumOff val="323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Neuropathic</a:t>
          </a:r>
        </a:p>
      </dsp:txBody>
      <dsp:txXfrm>
        <a:off x="3457575" y="919831"/>
        <a:ext cx="3143249" cy="1885950"/>
      </dsp:txXfrm>
    </dsp:sp>
    <dsp:sp modelId="{37118373-13AC-4C01-947B-86E996131E80}">
      <dsp:nvSpPr>
        <dsp:cNvPr id="0" name=""/>
        <dsp:cNvSpPr/>
      </dsp:nvSpPr>
      <dsp:spPr>
        <a:xfrm>
          <a:off x="6915149" y="919831"/>
          <a:ext cx="3143249" cy="1885950"/>
        </a:xfrm>
        <a:prstGeom prst="rect">
          <a:avLst/>
        </a:prstGeom>
        <a:solidFill>
          <a:schemeClr val="accent2">
            <a:hueOff val="-2712450"/>
            <a:satOff val="-1656"/>
            <a:lumOff val="647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Nociplasic </a:t>
          </a:r>
        </a:p>
      </dsp:txBody>
      <dsp:txXfrm>
        <a:off x="6915149" y="919831"/>
        <a:ext cx="3143249" cy="18859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0.39639</cdr:x>
      <cdr:y>0.42266</cdr:y>
    </cdr:from>
    <cdr:to>
      <cdr:x>0.47804</cdr:x>
      <cdr:y>0.72586</cdr:y>
    </cdr:to>
    <cdr:pic>
      <cdr:nvPicPr>
        <cdr:cNvPr id="5" name="chart">
          <a:extLst xmlns:a="http://schemas.openxmlformats.org/drawingml/2006/main">
            <a:ext uri="{FF2B5EF4-FFF2-40B4-BE49-F238E27FC236}">
              <a16:creationId xmlns:a16="http://schemas.microsoft.com/office/drawing/2014/main" id="{4BCC2125-923E-492E-90F8-A8264D4E331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30920" y="1453217"/>
          <a:ext cx="438941" cy="104248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9FF7B-45C2-4A74-B5A1-E5B8D9176BFA}"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400E-D5E2-473B-822F-358D994A08D0}" type="slidenum">
              <a:rPr lang="en-US" smtClean="0"/>
              <a:t>‹#›</a:t>
            </a:fld>
            <a:endParaRPr lang="en-US"/>
          </a:p>
        </p:txBody>
      </p:sp>
    </p:spTree>
    <p:extLst>
      <p:ext uri="{BB962C8B-B14F-4D97-AF65-F5344CB8AC3E}">
        <p14:creationId xmlns:p14="http://schemas.microsoft.com/office/powerpoint/2010/main" val="389224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C1FC46-5157-D84C-A3A7-6A4F98D9CA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00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F945C-6C37-4A88-BC21-A479BEB793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481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Blinded vs diagnosing rheumatologist: IBP (diagnostic test) was assessed in each </a:t>
            </a:r>
            <a:r>
              <a:rPr lang="en-US" dirty="0" err="1"/>
              <a:t>centre</a:t>
            </a:r>
            <a:r>
              <a:rPr lang="en-US" dirty="0"/>
              <a:t> by an independent (blinded) rheumatologist; a second (unblinded) rheumatologist made the diagnosis (</a:t>
            </a:r>
            <a:r>
              <a:rPr lang="en-US" dirty="0" err="1"/>
              <a:t>axSpA</a:t>
            </a:r>
            <a:r>
              <a:rPr lang="en-US" dirty="0"/>
              <a:t> or no-</a:t>
            </a:r>
            <a:r>
              <a:rPr lang="en-US" dirty="0" err="1"/>
              <a:t>axSpA</a:t>
            </a:r>
            <a:r>
              <a:rPr lang="en-US" dirty="0"/>
              <a:t>), which served as reference standard.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Per Authors: “In summary, rheumatologists must be aware that their global judgement on IBP might be influenced by knowledge of other </a:t>
            </a:r>
            <a:r>
              <a:rPr lang="en-US" dirty="0" err="1"/>
              <a:t>SpA</a:t>
            </a:r>
            <a:r>
              <a:rPr lang="en-US" dirty="0"/>
              <a:t> parameters. Rheumatologists must also be aware that many patients referred to them for a diagnostic workup of </a:t>
            </a:r>
            <a:r>
              <a:rPr lang="en-US" dirty="0" err="1"/>
              <a:t>axSpA</a:t>
            </a:r>
            <a:r>
              <a:rPr lang="en-US" dirty="0"/>
              <a:t> will have IBP because IBP effectively operates in primary care as a selection criterion for referral. Although the specificity of IBP (and the resulting LR+) is low in the rheumatology setting, a small diagnostic gain remains.”</a:t>
            </a:r>
          </a:p>
          <a:p>
            <a:endParaRPr lang="en-US" dirty="0"/>
          </a:p>
        </p:txBody>
      </p:sp>
      <p:sp>
        <p:nvSpPr>
          <p:cNvPr id="4" name="Slide Number Placeholder 3"/>
          <p:cNvSpPr>
            <a:spLocks noGrp="1"/>
          </p:cNvSpPr>
          <p:nvPr>
            <p:ph type="sldNum" sz="quarter" idx="5"/>
          </p:nvPr>
        </p:nvSpPr>
        <p:spPr/>
        <p:txBody>
          <a:bodyPr/>
          <a:lstStyle/>
          <a:p>
            <a:fld id="{B4C98190-889C-49DA-9498-AA5EE2292B16}" type="slidenum">
              <a:rPr lang="en-US" smtClean="0"/>
              <a:t>7</a:t>
            </a:fld>
            <a:endParaRPr lang="en-US"/>
          </a:p>
        </p:txBody>
      </p:sp>
    </p:spTree>
    <p:extLst>
      <p:ext uri="{BB962C8B-B14F-4D97-AF65-F5344CB8AC3E}">
        <p14:creationId xmlns:p14="http://schemas.microsoft.com/office/powerpoint/2010/main" val="138045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8190-889C-49DA-9498-AA5EE2292B16}" type="slidenum">
              <a:rPr lang="en-US" smtClean="0"/>
              <a:t>9</a:t>
            </a:fld>
            <a:endParaRPr lang="en-US"/>
          </a:p>
        </p:txBody>
      </p:sp>
    </p:spTree>
    <p:extLst>
      <p:ext uri="{BB962C8B-B14F-4D97-AF65-F5344CB8AC3E}">
        <p14:creationId xmlns:p14="http://schemas.microsoft.com/office/powerpoint/2010/main" val="244961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8190-889C-49DA-9498-AA5EE2292B16}" type="slidenum">
              <a:rPr lang="en-US" smtClean="0"/>
              <a:t>14</a:t>
            </a:fld>
            <a:endParaRPr lang="en-US"/>
          </a:p>
        </p:txBody>
      </p:sp>
    </p:spTree>
    <p:extLst>
      <p:ext uri="{BB962C8B-B14F-4D97-AF65-F5344CB8AC3E}">
        <p14:creationId xmlns:p14="http://schemas.microsoft.com/office/powerpoint/2010/main" val="28653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did not stratify by the presence or absence of objective signs of inflammation and did not study correlations with neuroimaging.</a:t>
            </a:r>
          </a:p>
          <a:p>
            <a:endParaRPr lang="en-US" dirty="0"/>
          </a:p>
        </p:txBody>
      </p:sp>
      <p:sp>
        <p:nvSpPr>
          <p:cNvPr id="4" name="Slide Number Placeholder 3"/>
          <p:cNvSpPr>
            <a:spLocks noGrp="1"/>
          </p:cNvSpPr>
          <p:nvPr>
            <p:ph type="sldNum" sz="quarter" idx="5"/>
          </p:nvPr>
        </p:nvSpPr>
        <p:spPr/>
        <p:txBody>
          <a:bodyPr/>
          <a:lstStyle/>
          <a:p>
            <a:fld id="{B4C98190-889C-49DA-9498-AA5EE2292B16}" type="slidenum">
              <a:rPr lang="en-US" smtClean="0"/>
              <a:t>24</a:t>
            </a:fld>
            <a:endParaRPr lang="en-US"/>
          </a:p>
        </p:txBody>
      </p:sp>
    </p:spTree>
    <p:extLst>
      <p:ext uri="{BB962C8B-B14F-4D97-AF65-F5344CB8AC3E}">
        <p14:creationId xmlns:p14="http://schemas.microsoft.com/office/powerpoint/2010/main" val="402103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8190-889C-49DA-9498-AA5EE2292B16}" type="slidenum">
              <a:rPr lang="en-US" smtClean="0"/>
              <a:t>26</a:t>
            </a:fld>
            <a:endParaRPr lang="en-US"/>
          </a:p>
        </p:txBody>
      </p:sp>
    </p:spTree>
    <p:extLst>
      <p:ext uri="{BB962C8B-B14F-4D97-AF65-F5344CB8AC3E}">
        <p14:creationId xmlns:p14="http://schemas.microsoft.com/office/powerpoint/2010/main" val="1827781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98190-889C-49DA-9498-AA5EE2292B16}" type="slidenum">
              <a:rPr lang="en-US" smtClean="0"/>
              <a:t>27</a:t>
            </a:fld>
            <a:endParaRPr lang="en-US"/>
          </a:p>
        </p:txBody>
      </p:sp>
    </p:spTree>
    <p:extLst>
      <p:ext uri="{BB962C8B-B14F-4D97-AF65-F5344CB8AC3E}">
        <p14:creationId xmlns:p14="http://schemas.microsoft.com/office/powerpoint/2010/main" val="262621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authors did not study correlations with </a:t>
            </a:r>
            <a:r>
              <a:rPr lang="en-US" dirty="0" err="1"/>
              <a:t>nociplastic</a:t>
            </a:r>
            <a:r>
              <a:rPr lang="en-US" dirty="0"/>
              <a:t> pain scores or objective pain measures such as quantitative sensory testing</a:t>
            </a:r>
          </a:p>
        </p:txBody>
      </p:sp>
      <p:sp>
        <p:nvSpPr>
          <p:cNvPr id="4" name="Slide Number Placeholder 3"/>
          <p:cNvSpPr>
            <a:spLocks noGrp="1"/>
          </p:cNvSpPr>
          <p:nvPr>
            <p:ph type="sldNum" sz="quarter" idx="5"/>
          </p:nvPr>
        </p:nvSpPr>
        <p:spPr/>
        <p:txBody>
          <a:bodyPr/>
          <a:lstStyle/>
          <a:p>
            <a:fld id="{B4C98190-889C-49DA-9498-AA5EE2292B16}" type="slidenum">
              <a:rPr lang="en-US" smtClean="0"/>
              <a:t>29</a:t>
            </a:fld>
            <a:endParaRPr lang="en-US"/>
          </a:p>
        </p:txBody>
      </p:sp>
    </p:spTree>
    <p:extLst>
      <p:ext uri="{BB962C8B-B14F-4D97-AF65-F5344CB8AC3E}">
        <p14:creationId xmlns:p14="http://schemas.microsoft.com/office/powerpoint/2010/main" val="24110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15F4D-CA2B-134F-A84B-32890AA186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7F458A-0322-6B42-9DD7-2672B5EA5A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E724CC-12E4-2E41-8FD5-A2A7F71DCE2A}"/>
              </a:ext>
            </a:extLst>
          </p:cNvPr>
          <p:cNvSpPr>
            <a:spLocks noGrp="1"/>
          </p:cNvSpPr>
          <p:nvPr>
            <p:ph type="dt" sz="half" idx="10"/>
          </p:nvPr>
        </p:nvSpPr>
        <p:spPr/>
        <p:txBody>
          <a:bodyPr/>
          <a:lstStyle/>
          <a:p>
            <a:fld id="{EDB14188-E20C-8349-BCA2-5AFDACDFA5A1}" type="datetimeFigureOut">
              <a:rPr lang="en-US" smtClean="0"/>
              <a:t>4/24/2025</a:t>
            </a:fld>
            <a:endParaRPr lang="en-US"/>
          </a:p>
        </p:txBody>
      </p:sp>
      <p:sp>
        <p:nvSpPr>
          <p:cNvPr id="5" name="Footer Placeholder 4">
            <a:extLst>
              <a:ext uri="{FF2B5EF4-FFF2-40B4-BE49-F238E27FC236}">
                <a16:creationId xmlns:a16="http://schemas.microsoft.com/office/drawing/2014/main" id="{0F991434-3864-8F4C-9516-F84500FCA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F61AF-4D46-FF4A-9374-AC63752DD7E5}"/>
              </a:ext>
            </a:extLst>
          </p:cNvPr>
          <p:cNvSpPr>
            <a:spLocks noGrp="1"/>
          </p:cNvSpPr>
          <p:nvPr>
            <p:ph type="sldNum" sz="quarter" idx="12"/>
          </p:nvPr>
        </p:nvSpPr>
        <p:spPr/>
        <p:txBody>
          <a:bodyPr/>
          <a:lstStyle/>
          <a:p>
            <a:fld id="{1EE26CAD-0878-A14B-BECD-4D45ECEF0934}" type="slidenum">
              <a:rPr lang="en-US" smtClean="0"/>
              <a:t>‹#›</a:t>
            </a:fld>
            <a:endParaRPr lang="en-US"/>
          </a:p>
        </p:txBody>
      </p:sp>
    </p:spTree>
    <p:extLst>
      <p:ext uri="{BB962C8B-B14F-4D97-AF65-F5344CB8AC3E}">
        <p14:creationId xmlns:p14="http://schemas.microsoft.com/office/powerpoint/2010/main" val="327537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AF4A-4D5D-BA41-A01F-DCE75829DB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910D37-E5FA-034A-AB91-74A3ABDEEC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B4B0A-6116-4547-9B32-F02F7845F813}"/>
              </a:ext>
            </a:extLst>
          </p:cNvPr>
          <p:cNvSpPr>
            <a:spLocks noGrp="1"/>
          </p:cNvSpPr>
          <p:nvPr>
            <p:ph type="dt" sz="half" idx="10"/>
          </p:nvPr>
        </p:nvSpPr>
        <p:spPr/>
        <p:txBody>
          <a:bodyPr/>
          <a:lstStyle/>
          <a:p>
            <a:fld id="{EDB14188-E20C-8349-BCA2-5AFDACDFA5A1}" type="datetimeFigureOut">
              <a:rPr lang="en-US" smtClean="0"/>
              <a:t>4/24/2025</a:t>
            </a:fld>
            <a:endParaRPr lang="en-US"/>
          </a:p>
        </p:txBody>
      </p:sp>
      <p:sp>
        <p:nvSpPr>
          <p:cNvPr id="5" name="Footer Placeholder 4">
            <a:extLst>
              <a:ext uri="{FF2B5EF4-FFF2-40B4-BE49-F238E27FC236}">
                <a16:creationId xmlns:a16="http://schemas.microsoft.com/office/drawing/2014/main" id="{E9062840-5A6D-FF44-BB97-EC458276E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5117E-8B39-9D48-9475-CD9AC1A31432}"/>
              </a:ext>
            </a:extLst>
          </p:cNvPr>
          <p:cNvSpPr>
            <a:spLocks noGrp="1"/>
          </p:cNvSpPr>
          <p:nvPr>
            <p:ph type="sldNum" sz="quarter" idx="12"/>
          </p:nvPr>
        </p:nvSpPr>
        <p:spPr/>
        <p:txBody>
          <a:bodyPr/>
          <a:lstStyle/>
          <a:p>
            <a:fld id="{1EE26CAD-0878-A14B-BECD-4D45ECEF0934}" type="slidenum">
              <a:rPr lang="en-US" smtClean="0"/>
              <a:t>‹#›</a:t>
            </a:fld>
            <a:endParaRPr lang="en-US"/>
          </a:p>
        </p:txBody>
      </p:sp>
    </p:spTree>
    <p:extLst>
      <p:ext uri="{BB962C8B-B14F-4D97-AF65-F5344CB8AC3E}">
        <p14:creationId xmlns:p14="http://schemas.microsoft.com/office/powerpoint/2010/main" val="291825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EDD88-8424-7142-94CF-4B0B200AB1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0B6758-76FA-B849-9276-7F09AAEE37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F1CC0-B98D-F44B-ADAD-A9341474D5C1}"/>
              </a:ext>
            </a:extLst>
          </p:cNvPr>
          <p:cNvSpPr>
            <a:spLocks noGrp="1"/>
          </p:cNvSpPr>
          <p:nvPr>
            <p:ph type="dt" sz="half" idx="10"/>
          </p:nvPr>
        </p:nvSpPr>
        <p:spPr/>
        <p:txBody>
          <a:bodyPr/>
          <a:lstStyle/>
          <a:p>
            <a:fld id="{EDB14188-E20C-8349-BCA2-5AFDACDFA5A1}" type="datetimeFigureOut">
              <a:rPr lang="en-US" smtClean="0"/>
              <a:t>4/24/2025</a:t>
            </a:fld>
            <a:endParaRPr lang="en-US"/>
          </a:p>
        </p:txBody>
      </p:sp>
      <p:sp>
        <p:nvSpPr>
          <p:cNvPr id="5" name="Footer Placeholder 4">
            <a:extLst>
              <a:ext uri="{FF2B5EF4-FFF2-40B4-BE49-F238E27FC236}">
                <a16:creationId xmlns:a16="http://schemas.microsoft.com/office/drawing/2014/main" id="{4171FFC5-BF2A-064A-B52E-721EB627A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CB8A1-9FF8-FE48-8988-2C4DBFA8B74D}"/>
              </a:ext>
            </a:extLst>
          </p:cNvPr>
          <p:cNvSpPr>
            <a:spLocks noGrp="1"/>
          </p:cNvSpPr>
          <p:nvPr>
            <p:ph type="sldNum" sz="quarter" idx="12"/>
          </p:nvPr>
        </p:nvSpPr>
        <p:spPr/>
        <p:txBody>
          <a:bodyPr/>
          <a:lstStyle/>
          <a:p>
            <a:fld id="{1EE26CAD-0878-A14B-BECD-4D45ECEF0934}" type="slidenum">
              <a:rPr lang="en-US" smtClean="0"/>
              <a:t>‹#›</a:t>
            </a:fld>
            <a:endParaRPr lang="en-US"/>
          </a:p>
        </p:txBody>
      </p:sp>
    </p:spTree>
    <p:extLst>
      <p:ext uri="{BB962C8B-B14F-4D97-AF65-F5344CB8AC3E}">
        <p14:creationId xmlns:p14="http://schemas.microsoft.com/office/powerpoint/2010/main" val="2698258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87" name="Title Text"/>
          <p:cNvSpPr txBox="1">
            <a:spLocks noGrp="1"/>
          </p:cNvSpPr>
          <p:nvPr>
            <p:ph type="title"/>
          </p:nvPr>
        </p:nvSpPr>
        <p:spPr>
          <a:xfrm>
            <a:off x="1190631" y="128589"/>
            <a:ext cx="9810751" cy="1285876"/>
          </a:xfrm>
          <a:prstGeom prst="rect">
            <a:avLst/>
          </a:prstGeom>
        </p:spPr>
        <p:txBody>
          <a:bodyPr/>
          <a:lstStyle>
            <a:lvl1pPr>
              <a:defRPr sz="2531"/>
            </a:lvl1pPr>
          </a:lstStyle>
          <a:p>
            <a:r>
              <a:t>Title Text</a:t>
            </a: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797818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10464800" cy="838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20800" y="1133857"/>
            <a:ext cx="10464800" cy="4496937"/>
          </a:xfrm>
          <a:prstGeom prst="rect">
            <a:avLst/>
          </a:prstGeom>
        </p:spPr>
        <p:txBody>
          <a:bodyPr/>
          <a:lstStyle>
            <a:lvl1pPr marL="233363" indent="-233363">
              <a:buFont typeface="Arial" pitchFamily="34" charset="0"/>
              <a:buChar char="•"/>
              <a:defRPr sz="2000" b="0">
                <a:solidFill>
                  <a:srgbClr val="414142"/>
                </a:solidFill>
              </a:defRPr>
            </a:lvl1pPr>
            <a:lvl2pPr marL="573088" indent="-290513">
              <a:buFont typeface="Arial" pitchFamily="34" charset="0"/>
              <a:buChar char="–"/>
              <a:defRPr sz="1800"/>
            </a:lvl2pPr>
            <a:lvl3pPr marL="798513" indent="-225425">
              <a:buFont typeface="Wingdings" pitchFamily="2" charset="2"/>
              <a:buChar char="§"/>
              <a:defRPr sz="1600"/>
            </a:lvl3pPr>
            <a:lvl4pPr marL="1030288" indent="-231775">
              <a:buFont typeface="Courier New" pitchFamily="49" charset="0"/>
              <a:buChar char="o"/>
              <a:defRPr sz="1400"/>
            </a:lvl4pPr>
            <a:lvl5pPr marL="1255713" indent="-225425">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hasCustomPrompt="1"/>
          </p:nvPr>
        </p:nvSpPr>
        <p:spPr>
          <a:xfrm>
            <a:off x="1761067" y="6121400"/>
            <a:ext cx="7738533" cy="457200"/>
          </a:xfrm>
          <a:prstGeom prst="rect">
            <a:avLst/>
          </a:prstGeom>
        </p:spPr>
        <p:txBody>
          <a:bodyPr anchor="b" anchorCtr="0"/>
          <a:lstStyle>
            <a:lvl1pPr marL="0" indent="0">
              <a:spcBef>
                <a:spcPts val="0"/>
              </a:spcBef>
              <a:buFont typeface="Arial" pitchFamily="34" charset="0"/>
              <a:buNone/>
              <a:defRPr sz="1000" b="0">
                <a:solidFill>
                  <a:srgbClr val="414142"/>
                </a:solidFill>
              </a:defRPr>
            </a:lvl1pPr>
            <a:lvl2pPr marL="573088" indent="-290513">
              <a:buFont typeface="Arial" pitchFamily="34" charset="0"/>
              <a:buChar char="–"/>
              <a:defRPr sz="2000"/>
            </a:lvl2pPr>
            <a:lvl3pPr marL="798513" indent="-225425">
              <a:buFont typeface="Wingdings" pitchFamily="2" charset="2"/>
              <a:buChar char="§"/>
              <a:defRPr sz="1800"/>
            </a:lvl3pPr>
            <a:lvl4pPr marL="1030288" indent="-231775">
              <a:buFont typeface="Courier New" pitchFamily="49" charset="0"/>
              <a:buChar char="o"/>
              <a:defRPr sz="1600"/>
            </a:lvl4pPr>
            <a:lvl5pPr marL="1255713" indent="-225425">
              <a:defRPr sz="1400"/>
            </a:lvl5pPr>
          </a:lstStyle>
          <a:p>
            <a:pPr lvl="0"/>
            <a:r>
              <a:rPr lang="en-US" dirty="0"/>
              <a:t>Footer</a:t>
            </a:r>
          </a:p>
        </p:txBody>
      </p:sp>
    </p:spTree>
    <p:extLst>
      <p:ext uri="{BB962C8B-B14F-4D97-AF65-F5344CB8AC3E}">
        <p14:creationId xmlns:p14="http://schemas.microsoft.com/office/powerpoint/2010/main" val="31458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Click to edit Master title style</a:t>
            </a:r>
          </a:p>
        </p:txBody>
      </p:sp>
      <p:sp>
        <p:nvSpPr>
          <p:cNvPr id="3" name="Content Placeholder 2"/>
          <p:cNvSpPr>
            <a:spLocks noGrp="1"/>
          </p:cNvSpPr>
          <p:nvPr>
            <p:ph idx="1"/>
          </p:nvPr>
        </p:nvSpPr>
        <p:spPr>
          <a:xfrm>
            <a:off x="710400" y="1411200"/>
            <a:ext cx="10924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361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Line Title with footer line">
    <p:spTree>
      <p:nvGrpSpPr>
        <p:cNvPr id="1" name=""/>
        <p:cNvGrpSpPr/>
        <p:nvPr/>
      </p:nvGrpSpPr>
      <p:grpSpPr>
        <a:xfrm>
          <a:off x="0" y="0"/>
          <a:ext cx="0" cy="0"/>
          <a:chOff x="0" y="0"/>
          <a:chExt cx="0" cy="0"/>
        </a:xfrm>
      </p:grpSpPr>
      <p:sp>
        <p:nvSpPr>
          <p:cNvPr id="15" name="Text Placeholder 12">
            <a:extLst>
              <a:ext uri="{FF2B5EF4-FFF2-40B4-BE49-F238E27FC236}">
                <a16:creationId xmlns:a16="http://schemas.microsoft.com/office/drawing/2014/main" id="{CC7892B1-BDFA-C541-901F-4AFEA88CA121}"/>
              </a:ext>
            </a:extLst>
          </p:cNvPr>
          <p:cNvSpPr>
            <a:spLocks noGrp="1"/>
          </p:cNvSpPr>
          <p:nvPr>
            <p:ph type="body" sz="quarter" idx="11" hasCustomPrompt="1"/>
          </p:nvPr>
        </p:nvSpPr>
        <p:spPr>
          <a:xfrm>
            <a:off x="639206" y="220091"/>
            <a:ext cx="11061903" cy="756097"/>
          </a:xfrm>
          <a:prstGeom prst="rect">
            <a:avLst/>
          </a:prstGeom>
        </p:spPr>
        <p:txBody>
          <a:bodyPr lIns="0" anchor="t">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dirty="0"/>
              <a:t>Title here</a:t>
            </a:r>
            <a:br>
              <a:rPr lang="en-US" dirty="0"/>
            </a:br>
            <a:r>
              <a:rPr lang="en-US" dirty="0"/>
              <a:t>XX</a:t>
            </a:r>
          </a:p>
        </p:txBody>
      </p:sp>
      <p:sp>
        <p:nvSpPr>
          <p:cNvPr id="17" name="Text Placeholder 2">
            <a:extLst>
              <a:ext uri="{FF2B5EF4-FFF2-40B4-BE49-F238E27FC236}">
                <a16:creationId xmlns:a16="http://schemas.microsoft.com/office/drawing/2014/main" id="{FDD8C468-FBF0-1844-9CA7-F844EDC6E9D9}"/>
              </a:ext>
            </a:extLst>
          </p:cNvPr>
          <p:cNvSpPr>
            <a:spLocks noGrp="1"/>
          </p:cNvSpPr>
          <p:nvPr>
            <p:ph type="body" sz="quarter" idx="12"/>
          </p:nvPr>
        </p:nvSpPr>
        <p:spPr>
          <a:xfrm>
            <a:off x="623888" y="1445980"/>
            <a:ext cx="5472112" cy="4326467"/>
          </a:xfrm>
          <a:prstGeom prst="rect">
            <a:avLst/>
          </a:prstGeom>
        </p:spPr>
        <p:txBody>
          <a:bodyPr lIns="0"/>
          <a:lstStyle>
            <a:lvl1pPr marL="198900" indent="-198900" algn="l" defTabSz="914377" rtl="0" eaLnBrk="1" latinLnBrk="0" hangingPunct="1">
              <a:lnSpc>
                <a:spcPts val="2600"/>
              </a:lnSpc>
              <a:spcBef>
                <a:spcPts val="0"/>
              </a:spcBef>
              <a:spcAft>
                <a:spcPts val="400"/>
              </a:spcAft>
              <a:buClr>
                <a:schemeClr val="accent4"/>
              </a:buClr>
              <a:buFont typeface="Arial" panose="020B0604020202020204" pitchFamily="34" charset="0"/>
              <a:buChar char="•"/>
              <a:defRPr lang="en-US" sz="2000" kern="1200" dirty="0" smtClean="0">
                <a:solidFill>
                  <a:srgbClr val="035EAC"/>
                </a:solidFill>
                <a:latin typeface="Arial"/>
                <a:ea typeface="+mn-ea"/>
                <a:cs typeface="+mn-cs"/>
              </a:defRPr>
            </a:lvl1pPr>
            <a:lvl2pPr marL="243834" indent="-243834" algn="l" defTabSz="914377" rtl="0" eaLnBrk="1" latinLnBrk="0" hangingPunct="1">
              <a:lnSpc>
                <a:spcPct val="90000"/>
              </a:lnSpc>
              <a:buClr>
                <a:srgbClr val="EE8026"/>
              </a:buClr>
              <a:buChar char="•"/>
              <a:defRPr lang="en-US" sz="2133" kern="1200" dirty="0" smtClean="0">
                <a:solidFill>
                  <a:srgbClr val="035EAC"/>
                </a:solidFill>
                <a:latin typeface="Arial"/>
                <a:ea typeface="+mn-ea"/>
                <a:cs typeface="+mn-cs"/>
              </a:defRPr>
            </a:lvl2pPr>
            <a:lvl3pPr marL="243834" indent="-243834" algn="l" defTabSz="914377" rtl="0" eaLnBrk="1" latinLnBrk="0" hangingPunct="1">
              <a:lnSpc>
                <a:spcPct val="90000"/>
              </a:lnSpc>
              <a:buClr>
                <a:srgbClr val="EE8026"/>
              </a:buClr>
              <a:buChar char="•"/>
              <a:defRPr lang="en-US" sz="2133" kern="1200" dirty="0" smtClean="0">
                <a:solidFill>
                  <a:srgbClr val="035EAC"/>
                </a:solidFill>
                <a:latin typeface="Arial"/>
                <a:ea typeface="+mn-ea"/>
                <a:cs typeface="+mn-cs"/>
              </a:defRPr>
            </a:lvl3pPr>
            <a:lvl4pPr marL="243834" indent="-243834" algn="l" defTabSz="914377" rtl="0" eaLnBrk="1" latinLnBrk="0" hangingPunct="1">
              <a:lnSpc>
                <a:spcPct val="90000"/>
              </a:lnSpc>
              <a:buClr>
                <a:srgbClr val="EE8026"/>
              </a:buClr>
              <a:buChar char="•"/>
              <a:defRPr lang="en-US" sz="2133" kern="1200" dirty="0" smtClean="0">
                <a:solidFill>
                  <a:srgbClr val="035EAC"/>
                </a:solidFill>
                <a:latin typeface="Arial"/>
                <a:ea typeface="+mn-ea"/>
                <a:cs typeface="+mn-cs"/>
              </a:defRPr>
            </a:lvl4pPr>
            <a:lvl5pPr marL="243834" indent="-243834" algn="l" defTabSz="914377" rtl="0" eaLnBrk="1" latinLnBrk="0" hangingPunct="1">
              <a:lnSpc>
                <a:spcPct val="90000"/>
              </a:lnSpc>
              <a:buClr>
                <a:srgbClr val="EE8026"/>
              </a:buClr>
              <a:buChar char="•"/>
              <a:defRPr lang="en-US" sz="2133" kern="1200" dirty="0">
                <a:solidFill>
                  <a:srgbClr val="035EAC"/>
                </a:solidFill>
                <a:latin typeface="Arial"/>
                <a:ea typeface="+mn-ea"/>
                <a:cs typeface="+mn-cs"/>
              </a:defRPr>
            </a:lvl5pPr>
          </a:lstStyle>
          <a:p>
            <a:pPr lvl="0"/>
            <a:r>
              <a:rPr lang="en-US" dirty="0"/>
              <a:t>Click to edit Master text styles</a:t>
            </a:r>
          </a:p>
          <a:p>
            <a:pPr lvl="0"/>
            <a:endParaRPr lang="en-US" dirty="0"/>
          </a:p>
          <a:p>
            <a:pPr lvl="0"/>
            <a:endParaRPr lang="en-US" dirty="0"/>
          </a:p>
        </p:txBody>
      </p:sp>
    </p:spTree>
    <p:extLst>
      <p:ext uri="{BB962C8B-B14F-4D97-AF65-F5344CB8AC3E}">
        <p14:creationId xmlns:p14="http://schemas.microsoft.com/office/powerpoint/2010/main" val="173027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ext with footer lin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EFF58A59-A0C1-CD4F-9922-43DDD15BA7C3}"/>
              </a:ext>
            </a:extLst>
          </p:cNvPr>
          <p:cNvSpPr>
            <a:spLocks noGrp="1"/>
          </p:cNvSpPr>
          <p:nvPr>
            <p:ph type="body" sz="quarter" idx="12"/>
          </p:nvPr>
        </p:nvSpPr>
        <p:spPr>
          <a:xfrm>
            <a:off x="623888" y="1445980"/>
            <a:ext cx="5472112" cy="4326467"/>
          </a:xfrm>
          <a:prstGeom prst="rect">
            <a:avLst/>
          </a:prstGeom>
        </p:spPr>
        <p:txBody>
          <a:bodyPr lIns="0"/>
          <a:lstStyle>
            <a:lvl1pPr marL="198900" indent="-198900" algn="l" defTabSz="914377" rtl="0" eaLnBrk="1" latinLnBrk="0" hangingPunct="1">
              <a:lnSpc>
                <a:spcPts val="2600"/>
              </a:lnSpc>
              <a:spcBef>
                <a:spcPts val="0"/>
              </a:spcBef>
              <a:spcAft>
                <a:spcPts val="400"/>
              </a:spcAft>
              <a:buClr>
                <a:schemeClr val="accent4"/>
              </a:buClr>
              <a:buFont typeface="Arial" panose="020B0604020202020204" pitchFamily="34" charset="0"/>
              <a:buChar char="•"/>
              <a:defRPr lang="en-US" sz="2000" kern="1200" dirty="0" smtClean="0">
                <a:solidFill>
                  <a:srgbClr val="035EAC"/>
                </a:solidFill>
                <a:latin typeface="Arial"/>
                <a:ea typeface="+mn-ea"/>
                <a:cs typeface="+mn-cs"/>
              </a:defRPr>
            </a:lvl1pPr>
            <a:lvl2pPr marL="243834" indent="-243834" algn="l" defTabSz="914377" rtl="0" eaLnBrk="1" latinLnBrk="0" hangingPunct="1">
              <a:lnSpc>
                <a:spcPct val="90000"/>
              </a:lnSpc>
              <a:buClr>
                <a:srgbClr val="EE8026"/>
              </a:buClr>
              <a:buChar char="•"/>
              <a:defRPr lang="en-US" sz="2133" kern="1200" dirty="0" smtClean="0">
                <a:solidFill>
                  <a:srgbClr val="035EAC"/>
                </a:solidFill>
                <a:latin typeface="Arial"/>
                <a:ea typeface="+mn-ea"/>
                <a:cs typeface="+mn-cs"/>
              </a:defRPr>
            </a:lvl2pPr>
            <a:lvl3pPr marL="243834" indent="-243834" algn="l" defTabSz="914377" rtl="0" eaLnBrk="1" latinLnBrk="0" hangingPunct="1">
              <a:lnSpc>
                <a:spcPct val="90000"/>
              </a:lnSpc>
              <a:buClr>
                <a:srgbClr val="EE8026"/>
              </a:buClr>
              <a:buChar char="•"/>
              <a:defRPr lang="en-US" sz="2133" kern="1200" dirty="0" smtClean="0">
                <a:solidFill>
                  <a:srgbClr val="035EAC"/>
                </a:solidFill>
                <a:latin typeface="Arial"/>
                <a:ea typeface="+mn-ea"/>
                <a:cs typeface="+mn-cs"/>
              </a:defRPr>
            </a:lvl3pPr>
            <a:lvl4pPr marL="243834" indent="-243834" algn="l" defTabSz="914377" rtl="0" eaLnBrk="1" latinLnBrk="0" hangingPunct="1">
              <a:lnSpc>
                <a:spcPct val="90000"/>
              </a:lnSpc>
              <a:buClr>
                <a:srgbClr val="EE8026"/>
              </a:buClr>
              <a:buChar char="•"/>
              <a:defRPr lang="en-US" sz="2133" kern="1200" dirty="0" smtClean="0">
                <a:solidFill>
                  <a:srgbClr val="035EAC"/>
                </a:solidFill>
                <a:latin typeface="Arial"/>
                <a:ea typeface="+mn-ea"/>
                <a:cs typeface="+mn-cs"/>
              </a:defRPr>
            </a:lvl4pPr>
            <a:lvl5pPr marL="243834" indent="-243834" algn="l" defTabSz="914377" rtl="0" eaLnBrk="1" latinLnBrk="0" hangingPunct="1">
              <a:lnSpc>
                <a:spcPct val="90000"/>
              </a:lnSpc>
              <a:buClr>
                <a:srgbClr val="EE8026"/>
              </a:buClr>
              <a:buChar char="•"/>
              <a:defRPr lang="en-US" sz="2133" kern="1200" dirty="0">
                <a:solidFill>
                  <a:srgbClr val="035EAC"/>
                </a:solidFill>
                <a:latin typeface="Arial"/>
                <a:ea typeface="+mn-ea"/>
                <a:cs typeface="+mn-cs"/>
              </a:defRPr>
            </a:lvl5pPr>
          </a:lstStyle>
          <a:p>
            <a:pPr lvl="0"/>
            <a:r>
              <a:rPr lang="en-US" dirty="0"/>
              <a:t>Click to edit Master text styles</a:t>
            </a:r>
          </a:p>
          <a:p>
            <a:pPr lvl="0"/>
            <a:endParaRPr lang="en-US" dirty="0"/>
          </a:p>
          <a:p>
            <a:pPr lvl="0"/>
            <a:endParaRPr lang="en-US" dirty="0"/>
          </a:p>
        </p:txBody>
      </p:sp>
      <p:sp>
        <p:nvSpPr>
          <p:cNvPr id="19" name="Text Placeholder 12">
            <a:extLst>
              <a:ext uri="{FF2B5EF4-FFF2-40B4-BE49-F238E27FC236}">
                <a16:creationId xmlns:a16="http://schemas.microsoft.com/office/drawing/2014/main" id="{A52F14FC-4024-2C4A-A40F-FD1FF01F8209}"/>
              </a:ext>
            </a:extLst>
          </p:cNvPr>
          <p:cNvSpPr>
            <a:spLocks noGrp="1"/>
          </p:cNvSpPr>
          <p:nvPr>
            <p:ph type="body" sz="quarter" idx="11" hasCustomPrompt="1"/>
          </p:nvPr>
        </p:nvSpPr>
        <p:spPr>
          <a:xfrm>
            <a:off x="639206" y="368506"/>
            <a:ext cx="11185989" cy="459269"/>
          </a:xfrm>
          <a:prstGeom prst="rect">
            <a:avLst/>
          </a:prstGeom>
        </p:spPr>
        <p:txBody>
          <a:bodyPr lIns="0" anchor="t">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dirty="0"/>
              <a:t>Title here</a:t>
            </a:r>
          </a:p>
        </p:txBody>
      </p:sp>
    </p:spTree>
    <p:extLst>
      <p:ext uri="{BB962C8B-B14F-4D97-AF65-F5344CB8AC3E}">
        <p14:creationId xmlns:p14="http://schemas.microsoft.com/office/powerpoint/2010/main" val="2850729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5965"/>
            <a:ext cx="10972800" cy="731505"/>
          </a:xfrm>
        </p:spPr>
        <p:txBody>
          <a:bodyPr>
            <a:normAutofit/>
          </a:bodyPr>
          <a:lstStyle>
            <a:lvl1pPr>
              <a:defRPr sz="2100"/>
            </a:lvl1pPr>
          </a:lstStyle>
          <a:p>
            <a:r>
              <a:rPr lang="en-US" dirty="0"/>
              <a:t>Click to edit Master title style</a:t>
            </a:r>
          </a:p>
        </p:txBody>
      </p:sp>
      <p:sp>
        <p:nvSpPr>
          <p:cNvPr id="3" name="Content Placeholder 2"/>
          <p:cNvSpPr>
            <a:spLocks noGrp="1"/>
          </p:cNvSpPr>
          <p:nvPr>
            <p:ph idx="1"/>
          </p:nvPr>
        </p:nvSpPr>
        <p:spPr>
          <a:xfrm>
            <a:off x="479426" y="1196754"/>
            <a:ext cx="11245215" cy="467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hasCustomPrompt="1"/>
          </p:nvPr>
        </p:nvSpPr>
        <p:spPr>
          <a:xfrm>
            <a:off x="6096001" y="6294438"/>
            <a:ext cx="5612553" cy="395922"/>
          </a:xfrm>
        </p:spPr>
        <p:txBody>
          <a:bodyPr anchor="b">
            <a:noAutofit/>
          </a:bodyPr>
          <a:lstStyle>
            <a:lvl1pPr marL="0" indent="0" algn="r">
              <a:buNone/>
              <a:defRPr sz="825"/>
            </a:lvl1pPr>
            <a:lvl5pPr marL="1371600" indent="0">
              <a:buNone/>
              <a:defRPr/>
            </a:lvl5pPr>
          </a:lstStyle>
          <a:p>
            <a:pPr lvl="0"/>
            <a:r>
              <a:rPr lang="en-GB" dirty="0"/>
              <a:t>Footer</a:t>
            </a:r>
          </a:p>
        </p:txBody>
      </p:sp>
      <p:sp>
        <p:nvSpPr>
          <p:cNvPr id="11" name="Text Placeholder 5"/>
          <p:cNvSpPr>
            <a:spLocks noGrp="1"/>
          </p:cNvSpPr>
          <p:nvPr>
            <p:ph type="body" sz="quarter" idx="14" hasCustomPrompt="1"/>
          </p:nvPr>
        </p:nvSpPr>
        <p:spPr>
          <a:xfrm>
            <a:off x="491915" y="6294438"/>
            <a:ext cx="5593927" cy="395922"/>
          </a:xfrm>
        </p:spPr>
        <p:txBody>
          <a:bodyPr anchor="b">
            <a:noAutofit/>
          </a:bodyPr>
          <a:lstStyle>
            <a:lvl1pPr marL="0" indent="0" algn="l">
              <a:buNone/>
              <a:defRPr sz="825"/>
            </a:lvl1pPr>
            <a:lvl5pPr marL="1371600" indent="0">
              <a:buNone/>
              <a:defRPr/>
            </a:lvl5pPr>
          </a:lstStyle>
          <a:p>
            <a:pPr lvl="0"/>
            <a:r>
              <a:rPr lang="en-GB" dirty="0"/>
              <a:t>Footer</a:t>
            </a:r>
          </a:p>
        </p:txBody>
      </p:sp>
    </p:spTree>
    <p:extLst>
      <p:ext uri="{BB962C8B-B14F-4D97-AF65-F5344CB8AC3E}">
        <p14:creationId xmlns:p14="http://schemas.microsoft.com/office/powerpoint/2010/main" val="3709724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3" name="Content Placeholder 2"/>
          <p:cNvSpPr>
            <a:spLocks noGrp="1"/>
          </p:cNvSpPr>
          <p:nvPr>
            <p:ph idx="1"/>
          </p:nvPr>
        </p:nvSpPr>
        <p:spPr>
          <a:xfrm>
            <a:off x="335360" y="1268414"/>
            <a:ext cx="11521280" cy="4321174"/>
          </a:xfrm>
        </p:spPr>
        <p:txBody>
          <a:bodyPr>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0"/>
          </p:nvPr>
        </p:nvSpPr>
        <p:spPr>
          <a:xfrm>
            <a:off x="245421" y="6534196"/>
            <a:ext cx="8306907" cy="279180"/>
          </a:xfrm>
        </p:spPr>
        <p:txBody>
          <a:bodyPr wrap="square" lIns="90000" tIns="46800" rIns="90000" bIns="46800" anchor="b">
            <a:spAutoFit/>
          </a:bodyPr>
          <a:lstStyle>
            <a:lvl1pPr marL="0" indent="0">
              <a:spcBef>
                <a:spcPts val="400"/>
              </a:spcBef>
              <a:buFontTx/>
              <a:buNone/>
              <a:defRPr sz="1200"/>
            </a:lvl1pPr>
            <a:lvl2pPr marL="136922" indent="0">
              <a:buFontTx/>
              <a:buNone/>
              <a:defRPr sz="1050"/>
            </a:lvl2pPr>
            <a:lvl3pPr marL="267890" indent="0">
              <a:buFontTx/>
              <a:buNone/>
              <a:defRPr sz="1050"/>
            </a:lvl3pPr>
            <a:lvl4pPr marL="402431" indent="0">
              <a:buFontTx/>
              <a:buNone/>
              <a:defRPr sz="1050"/>
            </a:lvl4pPr>
            <a:lvl5pPr marL="534591" indent="0">
              <a:buFontTx/>
              <a:buNone/>
              <a:defRPr sz="1050"/>
            </a:lvl5pPr>
          </a:lstStyle>
          <a:p>
            <a:pPr lvl="0"/>
            <a:r>
              <a:rPr lang="en-US"/>
              <a:t>Click to edit Master text styles</a:t>
            </a:r>
          </a:p>
        </p:txBody>
      </p:sp>
      <p:sp>
        <p:nvSpPr>
          <p:cNvPr id="5" name="Text Placeholder 4">
            <a:extLst>
              <a:ext uri="{FF2B5EF4-FFF2-40B4-BE49-F238E27FC236}">
                <a16:creationId xmlns:a16="http://schemas.microsoft.com/office/drawing/2014/main" id="{82098BE8-02D4-44D0-9AD2-04102D8F2F2F}"/>
              </a:ext>
            </a:extLst>
          </p:cNvPr>
          <p:cNvSpPr>
            <a:spLocks noGrp="1"/>
          </p:cNvSpPr>
          <p:nvPr>
            <p:ph type="body" sz="quarter" idx="11"/>
          </p:nvPr>
        </p:nvSpPr>
        <p:spPr>
          <a:xfrm>
            <a:off x="334963" y="5589588"/>
            <a:ext cx="10729912" cy="647700"/>
          </a:xfrm>
          <a:solidFill>
            <a:srgbClr val="000000"/>
          </a:solidFill>
          <a:ln w="25400" cap="flat" cmpd="sng" algn="ctr">
            <a:solidFill>
              <a:srgbClr val="B2B2B2">
                <a:shade val="50000"/>
              </a:srgbClr>
            </a:solidFill>
            <a:prstDash val="solid"/>
          </a:ln>
          <a:effectLst/>
        </p:spPr>
        <p:txBody>
          <a:bodyPr anchor="ctr"/>
          <a:lstStyle>
            <a:lvl1pPr marL="0" indent="0">
              <a:buNone/>
              <a:defRPr lang="en-US" sz="2000" kern="0" smtClean="0">
                <a:solidFill>
                  <a:srgbClr val="FFFFFF"/>
                </a:solidFill>
                <a:latin typeface="Arial"/>
                <a:cs typeface="Arial"/>
              </a:defRPr>
            </a:lvl1pPr>
            <a:lvl2pPr marL="242887" indent="0">
              <a:buNone/>
              <a:defRPr lang="en-US" sz="1800" smtClean="0">
                <a:latin typeface="+mn-lt"/>
                <a:cs typeface="+mn-cs"/>
              </a:defRPr>
            </a:lvl2pPr>
            <a:lvl3pPr>
              <a:defRPr lang="en-US" smtClean="0">
                <a:latin typeface="+mn-lt"/>
                <a:cs typeface="+mn-cs"/>
              </a:defRPr>
            </a:lvl3pPr>
            <a:lvl4pPr>
              <a:defRPr lang="en-US" sz="1800" smtClean="0">
                <a:latin typeface="+mn-lt"/>
                <a:cs typeface="+mn-cs"/>
              </a:defRPr>
            </a:lvl4pPr>
            <a:lvl5pPr>
              <a:defRPr lang="en-GB" sz="1800">
                <a:latin typeface="+mn-lt"/>
                <a:cs typeface="+mn-cs"/>
              </a:defRPr>
            </a:lvl5pPr>
          </a:lstStyle>
          <a:p>
            <a:pPr marL="0" lvl="0" defTabSz="914400">
              <a:spcBef>
                <a:spcPct val="0"/>
              </a:spcBef>
            </a:pPr>
            <a:endParaRPr lang="en-US"/>
          </a:p>
        </p:txBody>
      </p:sp>
    </p:spTree>
    <p:extLst>
      <p:ext uri="{BB962C8B-B14F-4D97-AF65-F5344CB8AC3E}">
        <p14:creationId xmlns:p14="http://schemas.microsoft.com/office/powerpoint/2010/main" val="109245850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1" y="220500"/>
            <a:ext cx="11447319" cy="838200"/>
          </a:xfrm>
          <a:prstGeom prst="rect">
            <a:avLst/>
          </a:prstGeom>
        </p:spPr>
        <p:txBody>
          <a:bodyPr lIns="91429" tIns="45715" rIns="91429" bIns="45715"/>
          <a:lstStyle>
            <a:lvl1pPr>
              <a:defRPr sz="3333"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6" y="6496845"/>
            <a:ext cx="11445394" cy="256085"/>
          </a:xfrm>
          <a:prstGeom prst="rect">
            <a:avLst/>
          </a:prstGeom>
        </p:spPr>
        <p:txBody>
          <a:bodyPr anchor="b"/>
          <a:lstStyle>
            <a:lvl1pPr marL="0" indent="0">
              <a:buNone/>
              <a:defRPr sz="1167" b="1">
                <a:solidFill>
                  <a:schemeClr val="bg1"/>
                </a:solidFill>
              </a:defRPr>
            </a:lvl1pPr>
            <a:lvl2pPr marL="380940" indent="0">
              <a:buNone/>
              <a:defRPr sz="1000">
                <a:solidFill>
                  <a:schemeClr val="bg1"/>
                </a:solidFill>
              </a:defRPr>
            </a:lvl2pPr>
            <a:lvl3pPr marL="761880" indent="0">
              <a:buNone/>
              <a:defRPr sz="1000">
                <a:solidFill>
                  <a:schemeClr val="bg1"/>
                </a:solidFill>
              </a:defRPr>
            </a:lvl3pPr>
            <a:lvl4pPr marL="1142819" indent="0">
              <a:buNone/>
              <a:defRPr sz="1000">
                <a:solidFill>
                  <a:schemeClr val="bg1"/>
                </a:solidFill>
              </a:defRPr>
            </a:lvl4pPr>
            <a:lvl5pPr marL="1523761" indent="0">
              <a:buNone/>
              <a:defRPr sz="10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15458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3D36-FCD7-B74F-BCE7-7D6F84887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CD94E4-9149-1F44-9EA7-E88281118C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2F287-14A4-E540-9F18-CB25E8A49FFC}"/>
              </a:ext>
            </a:extLst>
          </p:cNvPr>
          <p:cNvSpPr>
            <a:spLocks noGrp="1"/>
          </p:cNvSpPr>
          <p:nvPr>
            <p:ph type="dt" sz="half" idx="10"/>
          </p:nvPr>
        </p:nvSpPr>
        <p:spPr/>
        <p:txBody>
          <a:bodyPr/>
          <a:lstStyle/>
          <a:p>
            <a:fld id="{EDB14188-E20C-8349-BCA2-5AFDACDFA5A1}" type="datetimeFigureOut">
              <a:rPr lang="en-US" smtClean="0"/>
              <a:t>4/24/2025</a:t>
            </a:fld>
            <a:endParaRPr lang="en-US"/>
          </a:p>
        </p:txBody>
      </p:sp>
      <p:sp>
        <p:nvSpPr>
          <p:cNvPr id="5" name="Footer Placeholder 4">
            <a:extLst>
              <a:ext uri="{FF2B5EF4-FFF2-40B4-BE49-F238E27FC236}">
                <a16:creationId xmlns:a16="http://schemas.microsoft.com/office/drawing/2014/main" id="{F24DDFE7-22A1-0E47-B847-EBDBFBFB2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6D5AB-CD5F-D74D-AEB4-E0F6E472161E}"/>
              </a:ext>
            </a:extLst>
          </p:cNvPr>
          <p:cNvSpPr>
            <a:spLocks noGrp="1"/>
          </p:cNvSpPr>
          <p:nvPr>
            <p:ph type="sldNum" sz="quarter" idx="12"/>
          </p:nvPr>
        </p:nvSpPr>
        <p:spPr/>
        <p:txBody>
          <a:bodyPr/>
          <a:lstStyle/>
          <a:p>
            <a:fld id="{1EE26CAD-0878-A14B-BECD-4D45ECEF0934}" type="slidenum">
              <a:rPr lang="en-US" smtClean="0"/>
              <a:t>‹#›</a:t>
            </a:fld>
            <a:endParaRPr lang="en-US"/>
          </a:p>
        </p:txBody>
      </p:sp>
    </p:spTree>
    <p:extLst>
      <p:ext uri="{BB962C8B-B14F-4D97-AF65-F5344CB8AC3E}">
        <p14:creationId xmlns:p14="http://schemas.microsoft.com/office/powerpoint/2010/main" val="625764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98003-1E31-4241-866C-75C5B9575ADD}"/>
              </a:ext>
            </a:extLst>
          </p:cNvPr>
          <p:cNvSpPr>
            <a:spLocks noGrp="1"/>
          </p:cNvSpPr>
          <p:nvPr>
            <p:ph idx="1"/>
          </p:nvPr>
        </p:nvSpPr>
        <p:spPr>
          <a:xfrm>
            <a:off x="609600" y="1280731"/>
            <a:ext cx="109728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609601" y="425451"/>
            <a:ext cx="81451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altLang="en-US"/>
              <a:t>Click to edit Master title style</a:t>
            </a:r>
          </a:p>
        </p:txBody>
      </p:sp>
      <p:sp>
        <p:nvSpPr>
          <p:cNvPr id="2054" name="Footer Placeholder 3">
            <a:extLst>
              <a:ext uri="{FF2B5EF4-FFF2-40B4-BE49-F238E27FC236}">
                <a16:creationId xmlns:a16="http://schemas.microsoft.com/office/drawing/2014/main" id="{C6460008-2D95-48E7-AC1C-DA06D43C99CA}"/>
              </a:ext>
            </a:extLst>
          </p:cNvPr>
          <p:cNvSpPr>
            <a:spLocks noGrp="1"/>
          </p:cNvSpPr>
          <p:nvPr>
            <p:ph type="ftr" sz="quarter" idx="10"/>
          </p:nvPr>
        </p:nvSpPr>
        <p:spPr>
          <a:xfrm>
            <a:off x="0" y="5994400"/>
            <a:ext cx="10236200" cy="863600"/>
          </a:xfrm>
          <a:prstGeom prst="rect">
            <a:avLst/>
          </a:prstGeom>
        </p:spPr>
        <p:txBody>
          <a:bodyPr vert="horz" lIns="180000" tIns="0" rIns="180000" bIns="0" rtlCol="0" anchor="ctr"/>
          <a:lstStyle>
            <a:lvl1pPr eaLnBrk="0" hangingPunct="0">
              <a:defRPr sz="1000"/>
            </a:lvl1pPr>
          </a:lstStyle>
          <a:p>
            <a:pPr algn="l" fontAlgn="base">
              <a:spcBef>
                <a:spcPct val="0"/>
              </a:spcBef>
              <a:spcAft>
                <a:spcPts val="600"/>
              </a:spcAft>
              <a:defRPr/>
            </a:pPr>
            <a:endParaRPr lang="en-US">
              <a:solidFill>
                <a:srgbClr val="2A2A2A"/>
              </a:solidFill>
              <a:latin typeface="Arial" panose="020B0604020202020204" pitchFamily="34" charset="0"/>
              <a:ea typeface="ＭＳ Ｐゴシック" pitchFamily="34" charset="-128"/>
            </a:endParaRPr>
          </a:p>
        </p:txBody>
      </p:sp>
    </p:spTree>
    <p:extLst>
      <p:ext uri="{BB962C8B-B14F-4D97-AF65-F5344CB8AC3E}">
        <p14:creationId xmlns:p14="http://schemas.microsoft.com/office/powerpoint/2010/main" val="40944542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6" name="Title 1"/>
          <p:cNvSpPr>
            <a:spLocks noGrp="1"/>
          </p:cNvSpPr>
          <p:nvPr>
            <p:ph type="title"/>
          </p:nvPr>
        </p:nvSpPr>
        <p:spPr>
          <a:xfrm>
            <a:off x="719668" y="132515"/>
            <a:ext cx="10752667" cy="828675"/>
          </a:xfrm>
          <a:prstGeom prst="rect">
            <a:avLst/>
          </a:prstGeom>
        </p:spPr>
        <p:txBody>
          <a:bodyPr lIns="0" tIns="0" rIns="0" bIns="0" anchor="ctr" anchorCtr="0">
            <a:normAutofit/>
          </a:bodyPr>
          <a:lstStyle>
            <a:lvl1pPr>
              <a:lnSpc>
                <a:spcPct val="90000"/>
              </a:lnSpc>
              <a:defRPr/>
            </a:lvl1pPr>
          </a:lstStyle>
          <a:p>
            <a:r>
              <a:rPr lang="en-US"/>
              <a:t>Click to edit Master title style</a:t>
            </a:r>
          </a:p>
        </p:txBody>
      </p:sp>
    </p:spTree>
    <p:extLst>
      <p:ext uri="{BB962C8B-B14F-4D97-AF65-F5344CB8AC3E}">
        <p14:creationId xmlns:p14="http://schemas.microsoft.com/office/powerpoint/2010/main" val="2576648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2DB964-C34B-4C07-BEC3-A4D95058D43E}"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1778508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DB964-C34B-4C07-BEC3-A4D95058D43E}"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2075327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DB964-C34B-4C07-BEC3-A4D95058D43E}"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329961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2DB964-C34B-4C07-BEC3-A4D95058D43E}"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2096125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2DB964-C34B-4C07-BEC3-A4D95058D43E}"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2317300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2DB964-C34B-4C07-BEC3-A4D95058D43E}"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1733220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DB964-C34B-4C07-BEC3-A4D95058D43E}"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1244457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2DB964-C34B-4C07-BEC3-A4D95058D43E}"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375094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B68D-C100-4A47-A0D1-66D43435AF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ED58F-9D15-8547-BE2E-A2AFB2EE9E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B8CD7A-1530-114E-BDFA-4A9D0BA842B1}"/>
              </a:ext>
            </a:extLst>
          </p:cNvPr>
          <p:cNvSpPr>
            <a:spLocks noGrp="1"/>
          </p:cNvSpPr>
          <p:nvPr>
            <p:ph type="dt" sz="half" idx="10"/>
          </p:nvPr>
        </p:nvSpPr>
        <p:spPr/>
        <p:txBody>
          <a:bodyPr/>
          <a:lstStyle/>
          <a:p>
            <a:fld id="{EDB14188-E20C-8349-BCA2-5AFDACDFA5A1}" type="datetimeFigureOut">
              <a:rPr lang="en-US" smtClean="0"/>
              <a:t>4/24/2025</a:t>
            </a:fld>
            <a:endParaRPr lang="en-US"/>
          </a:p>
        </p:txBody>
      </p:sp>
      <p:sp>
        <p:nvSpPr>
          <p:cNvPr id="5" name="Footer Placeholder 4">
            <a:extLst>
              <a:ext uri="{FF2B5EF4-FFF2-40B4-BE49-F238E27FC236}">
                <a16:creationId xmlns:a16="http://schemas.microsoft.com/office/drawing/2014/main" id="{D5AF971D-3243-9E46-BD69-53219B158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AF914-9564-674D-900F-DA3725E5A991}"/>
              </a:ext>
            </a:extLst>
          </p:cNvPr>
          <p:cNvSpPr>
            <a:spLocks noGrp="1"/>
          </p:cNvSpPr>
          <p:nvPr>
            <p:ph type="sldNum" sz="quarter" idx="12"/>
          </p:nvPr>
        </p:nvSpPr>
        <p:spPr/>
        <p:txBody>
          <a:bodyPr/>
          <a:lstStyle/>
          <a:p>
            <a:fld id="{1EE26CAD-0878-A14B-BECD-4D45ECEF0934}" type="slidenum">
              <a:rPr lang="en-US" smtClean="0"/>
              <a:t>‹#›</a:t>
            </a:fld>
            <a:endParaRPr lang="en-US"/>
          </a:p>
        </p:txBody>
      </p:sp>
    </p:spTree>
    <p:extLst>
      <p:ext uri="{BB962C8B-B14F-4D97-AF65-F5344CB8AC3E}">
        <p14:creationId xmlns:p14="http://schemas.microsoft.com/office/powerpoint/2010/main" val="1185546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B1EC6-916D-41D0-84B5-0E61549483D6}" type="slidenum">
              <a:rPr lang="en-US" smtClean="0"/>
              <a:t>‹#›</a:t>
            </a:fld>
            <a:endParaRPr lang="en-US"/>
          </a:p>
        </p:txBody>
      </p:sp>
      <p:sp>
        <p:nvSpPr>
          <p:cNvPr id="5" name="Date Placeholder 4"/>
          <p:cNvSpPr>
            <a:spLocks noGrp="1"/>
          </p:cNvSpPr>
          <p:nvPr>
            <p:ph type="dt" sz="half" idx="10"/>
          </p:nvPr>
        </p:nvSpPr>
        <p:spPr/>
        <p:txBody>
          <a:bodyPr/>
          <a:lstStyle/>
          <a:p>
            <a:fld id="{7C2DB964-C34B-4C07-BEC3-A4D95058D43E}" type="datetimeFigureOut">
              <a:rPr lang="en-US" smtClean="0"/>
              <a:t>4/25/2025</a:t>
            </a:fld>
            <a:endParaRPr lang="en-US"/>
          </a:p>
        </p:txBody>
      </p:sp>
    </p:spTree>
    <p:extLst>
      <p:ext uri="{BB962C8B-B14F-4D97-AF65-F5344CB8AC3E}">
        <p14:creationId xmlns:p14="http://schemas.microsoft.com/office/powerpoint/2010/main" val="3802973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DB964-C34B-4C07-BEC3-A4D95058D43E}"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1273694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DB964-C34B-4C07-BEC3-A4D95058D43E}"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B1EC6-916D-41D0-84B5-0E61549483D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3616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DB964-C34B-4C07-BEC3-A4D95058D43E}"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257143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DB964-C34B-4C07-BEC3-A4D95058D43E}"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B1EC6-916D-41D0-84B5-0E61549483D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776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DB964-C34B-4C07-BEC3-A4D95058D43E}"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930390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DB964-C34B-4C07-BEC3-A4D95058D43E}"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3631955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DB964-C34B-4C07-BEC3-A4D95058D43E}"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B1EC6-916D-41D0-84B5-0E61549483D6}" type="slidenum">
              <a:rPr lang="en-US" smtClean="0"/>
              <a:t>‹#›</a:t>
            </a:fld>
            <a:endParaRPr lang="en-US"/>
          </a:p>
        </p:txBody>
      </p:sp>
    </p:spTree>
    <p:extLst>
      <p:ext uri="{BB962C8B-B14F-4D97-AF65-F5344CB8AC3E}">
        <p14:creationId xmlns:p14="http://schemas.microsoft.com/office/powerpoint/2010/main" val="425806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8404-8DE1-734A-963C-51DDA30EA2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11B63-FBEA-CB46-A93B-C390B8F5C8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4A1123-6F0F-1A43-8815-748B8D9096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F0E5D7-96B8-1E4C-BD4B-C7450A731571}"/>
              </a:ext>
            </a:extLst>
          </p:cNvPr>
          <p:cNvSpPr>
            <a:spLocks noGrp="1"/>
          </p:cNvSpPr>
          <p:nvPr>
            <p:ph type="dt" sz="half" idx="10"/>
          </p:nvPr>
        </p:nvSpPr>
        <p:spPr/>
        <p:txBody>
          <a:bodyPr/>
          <a:lstStyle/>
          <a:p>
            <a:fld id="{EDB14188-E20C-8349-BCA2-5AFDACDFA5A1}" type="datetimeFigureOut">
              <a:rPr lang="en-US" smtClean="0"/>
              <a:t>4/24/2025</a:t>
            </a:fld>
            <a:endParaRPr lang="en-US"/>
          </a:p>
        </p:txBody>
      </p:sp>
      <p:sp>
        <p:nvSpPr>
          <p:cNvPr id="6" name="Footer Placeholder 5">
            <a:extLst>
              <a:ext uri="{FF2B5EF4-FFF2-40B4-BE49-F238E27FC236}">
                <a16:creationId xmlns:a16="http://schemas.microsoft.com/office/drawing/2014/main" id="{6D1F3AA3-12AD-394C-A08B-51DCEFAA69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D5FE5-6AB7-5644-BA8D-73E836AEB525}"/>
              </a:ext>
            </a:extLst>
          </p:cNvPr>
          <p:cNvSpPr>
            <a:spLocks noGrp="1"/>
          </p:cNvSpPr>
          <p:nvPr>
            <p:ph type="sldNum" sz="quarter" idx="12"/>
          </p:nvPr>
        </p:nvSpPr>
        <p:spPr/>
        <p:txBody>
          <a:bodyPr/>
          <a:lstStyle/>
          <a:p>
            <a:fld id="{1EE26CAD-0878-A14B-BECD-4D45ECEF0934}" type="slidenum">
              <a:rPr lang="en-US" smtClean="0"/>
              <a:t>‹#›</a:t>
            </a:fld>
            <a:endParaRPr lang="en-US"/>
          </a:p>
        </p:txBody>
      </p:sp>
    </p:spTree>
    <p:extLst>
      <p:ext uri="{BB962C8B-B14F-4D97-AF65-F5344CB8AC3E}">
        <p14:creationId xmlns:p14="http://schemas.microsoft.com/office/powerpoint/2010/main" val="2760204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D243-D1A0-FD40-ABFC-E21C2BC834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A7A5E2-98FA-EE40-85BB-FC3C2B5AF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F4B0F7-EB1C-F640-93EE-ACEB83283B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AF1A67-F91B-764D-9807-BD3FE10DD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4F969E-0EF8-3C4D-AFB7-EE0F6D855F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0AE4C4-2394-D24A-9746-C525E37DD409}"/>
              </a:ext>
            </a:extLst>
          </p:cNvPr>
          <p:cNvSpPr>
            <a:spLocks noGrp="1"/>
          </p:cNvSpPr>
          <p:nvPr>
            <p:ph type="dt" sz="half" idx="10"/>
          </p:nvPr>
        </p:nvSpPr>
        <p:spPr/>
        <p:txBody>
          <a:bodyPr/>
          <a:lstStyle/>
          <a:p>
            <a:fld id="{EDB14188-E20C-8349-BCA2-5AFDACDFA5A1}" type="datetimeFigureOut">
              <a:rPr lang="en-US" smtClean="0"/>
              <a:t>4/24/2025</a:t>
            </a:fld>
            <a:endParaRPr lang="en-US"/>
          </a:p>
        </p:txBody>
      </p:sp>
      <p:sp>
        <p:nvSpPr>
          <p:cNvPr id="8" name="Footer Placeholder 7">
            <a:extLst>
              <a:ext uri="{FF2B5EF4-FFF2-40B4-BE49-F238E27FC236}">
                <a16:creationId xmlns:a16="http://schemas.microsoft.com/office/drawing/2014/main" id="{4418D67F-CDED-4644-9404-82B617CCB7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73FDB9-4CAC-0A4A-A08B-ABEF430F2638}"/>
              </a:ext>
            </a:extLst>
          </p:cNvPr>
          <p:cNvSpPr>
            <a:spLocks noGrp="1"/>
          </p:cNvSpPr>
          <p:nvPr>
            <p:ph type="sldNum" sz="quarter" idx="12"/>
          </p:nvPr>
        </p:nvSpPr>
        <p:spPr/>
        <p:txBody>
          <a:bodyPr/>
          <a:lstStyle/>
          <a:p>
            <a:fld id="{1EE26CAD-0878-A14B-BECD-4D45ECEF0934}" type="slidenum">
              <a:rPr lang="en-US" smtClean="0"/>
              <a:t>‹#›</a:t>
            </a:fld>
            <a:endParaRPr lang="en-US"/>
          </a:p>
        </p:txBody>
      </p:sp>
    </p:spTree>
    <p:extLst>
      <p:ext uri="{BB962C8B-B14F-4D97-AF65-F5344CB8AC3E}">
        <p14:creationId xmlns:p14="http://schemas.microsoft.com/office/powerpoint/2010/main" val="365812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B74B-4CBA-BD4D-BA0D-244374F3C4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F0B96C-9D62-6942-A5D3-A396D9B686B7}"/>
              </a:ext>
            </a:extLst>
          </p:cNvPr>
          <p:cNvSpPr>
            <a:spLocks noGrp="1"/>
          </p:cNvSpPr>
          <p:nvPr>
            <p:ph type="dt" sz="half" idx="10"/>
          </p:nvPr>
        </p:nvSpPr>
        <p:spPr/>
        <p:txBody>
          <a:bodyPr/>
          <a:lstStyle/>
          <a:p>
            <a:fld id="{EDB14188-E20C-8349-BCA2-5AFDACDFA5A1}" type="datetimeFigureOut">
              <a:rPr lang="en-US" smtClean="0"/>
              <a:t>4/24/2025</a:t>
            </a:fld>
            <a:endParaRPr lang="en-US"/>
          </a:p>
        </p:txBody>
      </p:sp>
      <p:sp>
        <p:nvSpPr>
          <p:cNvPr id="4" name="Footer Placeholder 3">
            <a:extLst>
              <a:ext uri="{FF2B5EF4-FFF2-40B4-BE49-F238E27FC236}">
                <a16:creationId xmlns:a16="http://schemas.microsoft.com/office/drawing/2014/main" id="{A58B691A-CC6A-624E-B998-6F541A222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4C9501-6064-EC4B-BA70-B1E7A6EA27F3}"/>
              </a:ext>
            </a:extLst>
          </p:cNvPr>
          <p:cNvSpPr>
            <a:spLocks noGrp="1"/>
          </p:cNvSpPr>
          <p:nvPr>
            <p:ph type="sldNum" sz="quarter" idx="12"/>
          </p:nvPr>
        </p:nvSpPr>
        <p:spPr/>
        <p:txBody>
          <a:bodyPr/>
          <a:lstStyle/>
          <a:p>
            <a:fld id="{1EE26CAD-0878-A14B-BECD-4D45ECEF0934}" type="slidenum">
              <a:rPr lang="en-US" smtClean="0"/>
              <a:t>‹#›</a:t>
            </a:fld>
            <a:endParaRPr lang="en-US"/>
          </a:p>
        </p:txBody>
      </p:sp>
    </p:spTree>
    <p:extLst>
      <p:ext uri="{BB962C8B-B14F-4D97-AF65-F5344CB8AC3E}">
        <p14:creationId xmlns:p14="http://schemas.microsoft.com/office/powerpoint/2010/main" val="561431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6360C-E205-9B4E-AF53-83A1E35D9873}"/>
              </a:ext>
            </a:extLst>
          </p:cNvPr>
          <p:cNvSpPr>
            <a:spLocks noGrp="1"/>
          </p:cNvSpPr>
          <p:nvPr>
            <p:ph type="dt" sz="half" idx="10"/>
          </p:nvPr>
        </p:nvSpPr>
        <p:spPr/>
        <p:txBody>
          <a:bodyPr/>
          <a:lstStyle/>
          <a:p>
            <a:fld id="{EDB14188-E20C-8349-BCA2-5AFDACDFA5A1}" type="datetimeFigureOut">
              <a:rPr lang="en-US" smtClean="0"/>
              <a:t>4/24/2025</a:t>
            </a:fld>
            <a:endParaRPr lang="en-US"/>
          </a:p>
        </p:txBody>
      </p:sp>
      <p:sp>
        <p:nvSpPr>
          <p:cNvPr id="3" name="Footer Placeholder 2">
            <a:extLst>
              <a:ext uri="{FF2B5EF4-FFF2-40B4-BE49-F238E27FC236}">
                <a16:creationId xmlns:a16="http://schemas.microsoft.com/office/drawing/2014/main" id="{0B1F2B27-1271-FC4B-AFC7-140E222918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B96740-AF0B-F14D-B224-269CF67CC151}"/>
              </a:ext>
            </a:extLst>
          </p:cNvPr>
          <p:cNvSpPr>
            <a:spLocks noGrp="1"/>
          </p:cNvSpPr>
          <p:nvPr>
            <p:ph type="sldNum" sz="quarter" idx="12"/>
          </p:nvPr>
        </p:nvSpPr>
        <p:spPr/>
        <p:txBody>
          <a:bodyPr/>
          <a:lstStyle/>
          <a:p>
            <a:fld id="{1EE26CAD-0878-A14B-BECD-4D45ECEF0934}" type="slidenum">
              <a:rPr lang="en-US" smtClean="0"/>
              <a:t>‹#›</a:t>
            </a:fld>
            <a:endParaRPr lang="en-US"/>
          </a:p>
        </p:txBody>
      </p:sp>
    </p:spTree>
    <p:extLst>
      <p:ext uri="{BB962C8B-B14F-4D97-AF65-F5344CB8AC3E}">
        <p14:creationId xmlns:p14="http://schemas.microsoft.com/office/powerpoint/2010/main" val="269687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5DE67-98D5-BF42-BA55-69641AC64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3E7353-4A01-614A-8E2C-97452C25F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ACA6CD-3A96-764B-8136-E9678CE64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D8F689-F715-4645-8F44-E83CC9CA8334}"/>
              </a:ext>
            </a:extLst>
          </p:cNvPr>
          <p:cNvSpPr>
            <a:spLocks noGrp="1"/>
          </p:cNvSpPr>
          <p:nvPr>
            <p:ph type="dt" sz="half" idx="10"/>
          </p:nvPr>
        </p:nvSpPr>
        <p:spPr/>
        <p:txBody>
          <a:bodyPr/>
          <a:lstStyle/>
          <a:p>
            <a:fld id="{EDB14188-E20C-8349-BCA2-5AFDACDFA5A1}" type="datetimeFigureOut">
              <a:rPr lang="en-US" smtClean="0"/>
              <a:t>4/24/2025</a:t>
            </a:fld>
            <a:endParaRPr lang="en-US"/>
          </a:p>
        </p:txBody>
      </p:sp>
      <p:sp>
        <p:nvSpPr>
          <p:cNvPr id="6" name="Footer Placeholder 5">
            <a:extLst>
              <a:ext uri="{FF2B5EF4-FFF2-40B4-BE49-F238E27FC236}">
                <a16:creationId xmlns:a16="http://schemas.microsoft.com/office/drawing/2014/main" id="{6CA06E8A-4A7E-E948-9D19-29F1B96A5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C8AAC-8D94-E043-8B17-4A0C5E0A61C3}"/>
              </a:ext>
            </a:extLst>
          </p:cNvPr>
          <p:cNvSpPr>
            <a:spLocks noGrp="1"/>
          </p:cNvSpPr>
          <p:nvPr>
            <p:ph type="sldNum" sz="quarter" idx="12"/>
          </p:nvPr>
        </p:nvSpPr>
        <p:spPr/>
        <p:txBody>
          <a:bodyPr/>
          <a:lstStyle/>
          <a:p>
            <a:fld id="{1EE26CAD-0878-A14B-BECD-4D45ECEF0934}" type="slidenum">
              <a:rPr lang="en-US" smtClean="0"/>
              <a:t>‹#›</a:t>
            </a:fld>
            <a:endParaRPr lang="en-US"/>
          </a:p>
        </p:txBody>
      </p:sp>
    </p:spTree>
    <p:extLst>
      <p:ext uri="{BB962C8B-B14F-4D97-AF65-F5344CB8AC3E}">
        <p14:creationId xmlns:p14="http://schemas.microsoft.com/office/powerpoint/2010/main" val="384925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608E3-8508-554C-971F-5C75FD546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D04460-050F-3D47-8DAD-2C3CE9192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628043-5D3B-D945-8522-5F3EC9E59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31CE15-8832-2449-BD20-C6FE29DF7834}"/>
              </a:ext>
            </a:extLst>
          </p:cNvPr>
          <p:cNvSpPr>
            <a:spLocks noGrp="1"/>
          </p:cNvSpPr>
          <p:nvPr>
            <p:ph type="dt" sz="half" idx="10"/>
          </p:nvPr>
        </p:nvSpPr>
        <p:spPr/>
        <p:txBody>
          <a:bodyPr/>
          <a:lstStyle/>
          <a:p>
            <a:fld id="{EDB14188-E20C-8349-BCA2-5AFDACDFA5A1}" type="datetimeFigureOut">
              <a:rPr lang="en-US" smtClean="0"/>
              <a:t>4/24/2025</a:t>
            </a:fld>
            <a:endParaRPr lang="en-US"/>
          </a:p>
        </p:txBody>
      </p:sp>
      <p:sp>
        <p:nvSpPr>
          <p:cNvPr id="6" name="Footer Placeholder 5">
            <a:extLst>
              <a:ext uri="{FF2B5EF4-FFF2-40B4-BE49-F238E27FC236}">
                <a16:creationId xmlns:a16="http://schemas.microsoft.com/office/drawing/2014/main" id="{3A069697-7782-B041-BE41-E86AAF7DF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3B1B8-9D2E-0242-8ACD-7C0F112E6A1F}"/>
              </a:ext>
            </a:extLst>
          </p:cNvPr>
          <p:cNvSpPr>
            <a:spLocks noGrp="1"/>
          </p:cNvSpPr>
          <p:nvPr>
            <p:ph type="sldNum" sz="quarter" idx="12"/>
          </p:nvPr>
        </p:nvSpPr>
        <p:spPr/>
        <p:txBody>
          <a:bodyPr/>
          <a:lstStyle/>
          <a:p>
            <a:fld id="{1EE26CAD-0878-A14B-BECD-4D45ECEF0934}" type="slidenum">
              <a:rPr lang="en-US" smtClean="0"/>
              <a:t>‹#›</a:t>
            </a:fld>
            <a:endParaRPr lang="en-US"/>
          </a:p>
        </p:txBody>
      </p:sp>
    </p:spTree>
    <p:extLst>
      <p:ext uri="{BB962C8B-B14F-4D97-AF65-F5344CB8AC3E}">
        <p14:creationId xmlns:p14="http://schemas.microsoft.com/office/powerpoint/2010/main" val="84429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D63A7-6D2E-E445-927A-995EEE2D0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D1EB3E-E2F8-4842-9DAD-F93676B469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FC0E6-34F9-A842-9C2E-A4F00CF48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14188-E20C-8349-BCA2-5AFDACDFA5A1}" type="datetimeFigureOut">
              <a:rPr lang="en-US" smtClean="0"/>
              <a:t>4/24/2025</a:t>
            </a:fld>
            <a:endParaRPr lang="en-US"/>
          </a:p>
        </p:txBody>
      </p:sp>
      <p:sp>
        <p:nvSpPr>
          <p:cNvPr id="5" name="Footer Placeholder 4">
            <a:extLst>
              <a:ext uri="{FF2B5EF4-FFF2-40B4-BE49-F238E27FC236}">
                <a16:creationId xmlns:a16="http://schemas.microsoft.com/office/drawing/2014/main" id="{83805F01-F6DB-824F-9093-83E731B912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025662-FBCB-454B-9787-2A2A3BF02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26CAD-0878-A14B-BECD-4D45ECEF0934}" type="slidenum">
              <a:rPr lang="en-US" smtClean="0"/>
              <a:t>‹#›</a:t>
            </a:fld>
            <a:endParaRPr lang="en-US"/>
          </a:p>
        </p:txBody>
      </p:sp>
    </p:spTree>
    <p:extLst>
      <p:ext uri="{BB962C8B-B14F-4D97-AF65-F5344CB8AC3E}">
        <p14:creationId xmlns:p14="http://schemas.microsoft.com/office/powerpoint/2010/main" val="31031938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2DB964-C34B-4C07-BEC3-A4D95058D43E}" type="datetimeFigureOut">
              <a:rPr lang="en-US" smtClean="0"/>
              <a:t>4/25/2025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4B1EC6-916D-41D0-84B5-0E61549483D6}" type="slidenum">
              <a:rPr lang="en-US" smtClean="0"/>
              <a:t>‹#›</a:t>
            </a:fld>
            <a:endParaRPr lang="en-US"/>
          </a:p>
        </p:txBody>
      </p:sp>
    </p:spTree>
    <p:extLst>
      <p:ext uri="{BB962C8B-B14F-4D97-AF65-F5344CB8AC3E}">
        <p14:creationId xmlns:p14="http://schemas.microsoft.com/office/powerpoint/2010/main" val="49551035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skynet.ohsu.edu/~hersh/10x10.html&amp;ei=_5ZvVbiqG47GogT-_4O4BQ&amp;bvm=bv.95039771,d.cGU&amp;psig=AFQjCNGw9_J2MoMmAQJVfiEM5_bgvkLZEQ&amp;ust=143346289635555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7E1E-36A8-AE4C-ABF6-924C83EC3C57}"/>
              </a:ext>
            </a:extLst>
          </p:cNvPr>
          <p:cNvSpPr>
            <a:spLocks noGrp="1"/>
          </p:cNvSpPr>
          <p:nvPr>
            <p:ph type="ctrTitle"/>
          </p:nvPr>
        </p:nvSpPr>
        <p:spPr>
          <a:xfrm>
            <a:off x="2260271" y="112635"/>
            <a:ext cx="9144000" cy="1803717"/>
          </a:xfrm>
        </p:spPr>
        <p:txBody>
          <a:bodyPr/>
          <a:lstStyle/>
          <a:p>
            <a:r>
              <a:rPr lang="en-US" b="1" dirty="0">
                <a:latin typeface="+mn-lt"/>
              </a:rPr>
              <a:t>Pain in Axial Spondyloarthritis</a:t>
            </a:r>
          </a:p>
        </p:txBody>
      </p:sp>
      <p:sp>
        <p:nvSpPr>
          <p:cNvPr id="3" name="Subtitle 2">
            <a:extLst>
              <a:ext uri="{FF2B5EF4-FFF2-40B4-BE49-F238E27FC236}">
                <a16:creationId xmlns:a16="http://schemas.microsoft.com/office/drawing/2014/main" id="{E11456F2-18CF-414B-A6CF-81C37E0B8C09}"/>
              </a:ext>
            </a:extLst>
          </p:cNvPr>
          <p:cNvSpPr>
            <a:spLocks noGrp="1"/>
          </p:cNvSpPr>
          <p:nvPr>
            <p:ph type="subTitle" idx="1"/>
          </p:nvPr>
        </p:nvSpPr>
        <p:spPr>
          <a:xfrm>
            <a:off x="3959182" y="2155776"/>
            <a:ext cx="5556172" cy="1371370"/>
          </a:xfrm>
        </p:spPr>
        <p:txBody>
          <a:bodyPr>
            <a:normAutofit lnSpcReduction="10000"/>
          </a:bodyPr>
          <a:lstStyle/>
          <a:p>
            <a:r>
              <a:rPr lang="en-US" b="1" dirty="0"/>
              <a:t>Mohamad Bittar, MD, MS</a:t>
            </a:r>
            <a:br>
              <a:rPr lang="en-US" b="1" dirty="0"/>
            </a:br>
            <a:r>
              <a:rPr lang="en-US" b="1" dirty="0"/>
              <a:t>Assistant Professor of Medicine</a:t>
            </a:r>
            <a:br>
              <a:rPr lang="en-US" b="1" dirty="0"/>
            </a:br>
            <a:r>
              <a:rPr lang="en-US" b="1" dirty="0"/>
              <a:t>Oregon Health &amp; Science University</a:t>
            </a:r>
            <a:br>
              <a:rPr lang="en-US" b="1" dirty="0"/>
            </a:br>
            <a:r>
              <a:rPr lang="en-US" b="1" dirty="0"/>
              <a:t>Portland, OR</a:t>
            </a:r>
          </a:p>
        </p:txBody>
      </p:sp>
      <p:pic>
        <p:nvPicPr>
          <p:cNvPr id="4" name="Picture 3" descr="http://skynet.ohsu.edu/~hersh/ohsu-logo.jpg">
            <a:hlinkClick r:id="rId3"/>
            <a:extLst>
              <a:ext uri="{FF2B5EF4-FFF2-40B4-BE49-F238E27FC236}">
                <a16:creationId xmlns:a16="http://schemas.microsoft.com/office/drawing/2014/main" id="{08459D98-E754-A049-B328-6B8D33C605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01" y="1456551"/>
            <a:ext cx="2500997" cy="172752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id="{8C0270B6-3DF2-3F49-AEE9-7507CA753A6A}"/>
              </a:ext>
            </a:extLst>
          </p:cNvPr>
          <p:cNvPicPr>
            <a:picLocks noChangeAspect="1"/>
          </p:cNvPicPr>
          <p:nvPr/>
        </p:nvPicPr>
        <p:blipFill>
          <a:blip r:embed="rId5"/>
          <a:stretch>
            <a:fillRect/>
          </a:stretch>
        </p:blipFill>
        <p:spPr>
          <a:xfrm>
            <a:off x="0" y="3766571"/>
            <a:ext cx="12192000" cy="3087123"/>
          </a:xfrm>
          <a:prstGeom prst="rect">
            <a:avLst/>
          </a:prstGeom>
        </p:spPr>
      </p:pic>
    </p:spTree>
    <p:extLst>
      <p:ext uri="{BB962C8B-B14F-4D97-AF65-F5344CB8AC3E}">
        <p14:creationId xmlns:p14="http://schemas.microsoft.com/office/powerpoint/2010/main" val="2599330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C3AB-A25C-F591-471A-40DD9481668A}"/>
              </a:ext>
            </a:extLst>
          </p:cNvPr>
          <p:cNvSpPr>
            <a:spLocks noGrp="1"/>
          </p:cNvSpPr>
          <p:nvPr>
            <p:ph type="title"/>
          </p:nvPr>
        </p:nvSpPr>
        <p:spPr/>
        <p:txBody>
          <a:bodyPr/>
          <a:lstStyle/>
          <a:p>
            <a:r>
              <a:rPr lang="en-US" dirty="0"/>
              <a:t>Disease activity scores</a:t>
            </a:r>
          </a:p>
        </p:txBody>
      </p:sp>
      <p:sp>
        <p:nvSpPr>
          <p:cNvPr id="3" name="Content Placeholder 2">
            <a:extLst>
              <a:ext uri="{FF2B5EF4-FFF2-40B4-BE49-F238E27FC236}">
                <a16:creationId xmlns:a16="http://schemas.microsoft.com/office/drawing/2014/main" id="{78D25DEF-CB66-C96F-A983-9250FDEE2C03}"/>
              </a:ext>
            </a:extLst>
          </p:cNvPr>
          <p:cNvSpPr>
            <a:spLocks noGrp="1"/>
          </p:cNvSpPr>
          <p:nvPr>
            <p:ph idx="1"/>
          </p:nvPr>
        </p:nvSpPr>
        <p:spPr/>
        <p:txBody>
          <a:bodyPr>
            <a:normAutofit/>
          </a:bodyPr>
          <a:lstStyle/>
          <a:p>
            <a:r>
              <a:rPr lang="en-US" sz="1800" b="1" dirty="0"/>
              <a:t>&gt; 60% </a:t>
            </a:r>
            <a:r>
              <a:rPr lang="en-US" sz="1800" dirty="0"/>
              <a:t>of patients do not achieve partial remission or inactive disease</a:t>
            </a:r>
          </a:p>
          <a:p>
            <a:endParaRPr lang="en-US" dirty="0"/>
          </a:p>
          <a:p>
            <a:endParaRPr lang="en-US" dirty="0"/>
          </a:p>
          <a:p>
            <a:r>
              <a:rPr lang="en-US" dirty="0"/>
              <a:t>MRI scores: such as the </a:t>
            </a:r>
            <a:r>
              <a:rPr lang="en-US" dirty="0" err="1"/>
              <a:t>Spondyloarthritis</a:t>
            </a:r>
            <a:r>
              <a:rPr lang="en-US" dirty="0"/>
              <a:t> Research Consortium of Canada (SPARCC) have very weak or no correlation with clinical disease activity scores (r = 0.18 – 0.31)</a:t>
            </a:r>
          </a:p>
        </p:txBody>
      </p:sp>
      <p:sp>
        <p:nvSpPr>
          <p:cNvPr id="6" name="TextBox 5">
            <a:extLst>
              <a:ext uri="{FF2B5EF4-FFF2-40B4-BE49-F238E27FC236}">
                <a16:creationId xmlns:a16="http://schemas.microsoft.com/office/drawing/2014/main" id="{D56A48C9-10AC-6632-CA76-F87736C308E7}"/>
              </a:ext>
            </a:extLst>
          </p:cNvPr>
          <p:cNvSpPr txBox="1"/>
          <p:nvPr/>
        </p:nvSpPr>
        <p:spPr>
          <a:xfrm>
            <a:off x="5332020" y="4963886"/>
            <a:ext cx="5510151" cy="400110"/>
          </a:xfrm>
          <a:prstGeom prst="rect">
            <a:avLst/>
          </a:prstGeom>
          <a:noFill/>
        </p:spPr>
        <p:txBody>
          <a:bodyPr wrap="square" rtlCol="0">
            <a:spAutoFit/>
          </a:bodyPr>
          <a:lstStyle/>
          <a:p>
            <a:r>
              <a:rPr lang="en-US" sz="2000" b="1" dirty="0"/>
              <a:t>Non-inflammatory pain component?</a:t>
            </a:r>
          </a:p>
        </p:txBody>
      </p:sp>
      <p:sp>
        <p:nvSpPr>
          <p:cNvPr id="7" name="TextBox 6">
            <a:extLst>
              <a:ext uri="{FF2B5EF4-FFF2-40B4-BE49-F238E27FC236}">
                <a16:creationId xmlns:a16="http://schemas.microsoft.com/office/drawing/2014/main" id="{E3D84EAE-2F26-8361-9EC4-3555492BBEF5}"/>
              </a:ext>
            </a:extLst>
          </p:cNvPr>
          <p:cNvSpPr txBox="1"/>
          <p:nvPr/>
        </p:nvSpPr>
        <p:spPr>
          <a:xfrm>
            <a:off x="7504579" y="4329991"/>
            <a:ext cx="3538846" cy="246221"/>
          </a:xfrm>
          <a:prstGeom prst="rect">
            <a:avLst/>
          </a:prstGeom>
          <a:noFill/>
        </p:spPr>
        <p:txBody>
          <a:bodyPr wrap="square" rtlCol="0">
            <a:spAutoFit/>
          </a:bodyPr>
          <a:lstStyle/>
          <a:p>
            <a:r>
              <a:rPr lang="en-US" sz="1000" dirty="0"/>
              <a:t>MacKay JW et al, Clin </a:t>
            </a:r>
            <a:r>
              <a:rPr lang="en-US" sz="1000" dirty="0" err="1"/>
              <a:t>Rheumatol</a:t>
            </a:r>
            <a:r>
              <a:rPr lang="en-US" sz="1000" dirty="0"/>
              <a:t>. 2015</a:t>
            </a:r>
          </a:p>
        </p:txBody>
      </p:sp>
      <p:pic>
        <p:nvPicPr>
          <p:cNvPr id="4" name="Picture 3">
            <a:extLst>
              <a:ext uri="{FF2B5EF4-FFF2-40B4-BE49-F238E27FC236}">
                <a16:creationId xmlns:a16="http://schemas.microsoft.com/office/drawing/2014/main" id="{5AFC2FF2-3D86-B774-D55C-7FCB81840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326904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BD4A-6159-7019-D7A6-6667DFF28BB1}"/>
              </a:ext>
            </a:extLst>
          </p:cNvPr>
          <p:cNvSpPr>
            <a:spLocks noGrp="1"/>
          </p:cNvSpPr>
          <p:nvPr>
            <p:ph type="title"/>
          </p:nvPr>
        </p:nvSpPr>
        <p:spPr/>
        <p:txBody>
          <a:bodyPr/>
          <a:lstStyle/>
          <a:p>
            <a:r>
              <a:rPr lang="en-US" dirty="0"/>
              <a:t>Central sensitization in </a:t>
            </a:r>
            <a:r>
              <a:rPr lang="en-US" dirty="0" err="1"/>
              <a:t>axSpA</a:t>
            </a:r>
            <a:endParaRPr lang="en-US" dirty="0"/>
          </a:p>
        </p:txBody>
      </p:sp>
      <p:sp>
        <p:nvSpPr>
          <p:cNvPr id="3" name="Content Placeholder 2">
            <a:extLst>
              <a:ext uri="{FF2B5EF4-FFF2-40B4-BE49-F238E27FC236}">
                <a16:creationId xmlns:a16="http://schemas.microsoft.com/office/drawing/2014/main" id="{EC400C71-C227-AE15-0FB1-83EC4BA1AA59}"/>
              </a:ext>
            </a:extLst>
          </p:cNvPr>
          <p:cNvSpPr>
            <a:spLocks noGrp="1"/>
          </p:cNvSpPr>
          <p:nvPr>
            <p:ph idx="1"/>
          </p:nvPr>
        </p:nvSpPr>
        <p:spPr/>
        <p:txBody>
          <a:bodyPr>
            <a:normAutofit lnSpcReduction="10000"/>
          </a:bodyPr>
          <a:lstStyle/>
          <a:p>
            <a:r>
              <a:rPr lang="en-US" dirty="0"/>
              <a:t>Dutch study: 45% of </a:t>
            </a:r>
            <a:r>
              <a:rPr lang="en-US" dirty="0" err="1"/>
              <a:t>axSpA</a:t>
            </a:r>
            <a:r>
              <a:rPr lang="en-US" dirty="0"/>
              <a:t> participants (n=178) had a high probability of central sensitization based on central sensitization inventory (CSI)</a:t>
            </a:r>
          </a:p>
          <a:p>
            <a:endParaRPr lang="en-US" dirty="0"/>
          </a:p>
          <a:p>
            <a:r>
              <a:rPr lang="en-US" dirty="0"/>
              <a:t>Turkish study: 46.6% of </a:t>
            </a:r>
            <a:r>
              <a:rPr lang="en-US" dirty="0" err="1"/>
              <a:t>axSpA</a:t>
            </a:r>
            <a:r>
              <a:rPr lang="en-US" dirty="0"/>
              <a:t> participants (n=116) had central sensitization based on CSI</a:t>
            </a:r>
          </a:p>
          <a:p>
            <a:endParaRPr lang="en-US" dirty="0"/>
          </a:p>
          <a:p>
            <a:r>
              <a:rPr lang="en-US" dirty="0"/>
              <a:t>Prevalence of fibromyalgia in </a:t>
            </a:r>
            <a:r>
              <a:rPr lang="en-US" dirty="0" err="1"/>
              <a:t>axSpA</a:t>
            </a:r>
            <a:r>
              <a:rPr lang="en-US" dirty="0"/>
              <a:t> is thought to range between 16 and 30% in different studies</a:t>
            </a:r>
          </a:p>
          <a:p>
            <a:endParaRPr lang="en-US" dirty="0"/>
          </a:p>
          <a:p>
            <a:r>
              <a:rPr lang="en-US" dirty="0"/>
              <a:t>Pain: associated with heightened disease burden, worse quality of life, disability, absenteeism from work, increased medical costs and economic burden (direct and indirect costs).</a:t>
            </a:r>
          </a:p>
        </p:txBody>
      </p:sp>
      <p:sp>
        <p:nvSpPr>
          <p:cNvPr id="4" name="TextBox 3">
            <a:extLst>
              <a:ext uri="{FF2B5EF4-FFF2-40B4-BE49-F238E27FC236}">
                <a16:creationId xmlns:a16="http://schemas.microsoft.com/office/drawing/2014/main" id="{60E50844-BD58-07FD-B21A-F29EDAC050EE}"/>
              </a:ext>
            </a:extLst>
          </p:cNvPr>
          <p:cNvSpPr txBox="1"/>
          <p:nvPr/>
        </p:nvSpPr>
        <p:spPr>
          <a:xfrm>
            <a:off x="4737200" y="6248400"/>
            <a:ext cx="5367646" cy="553998"/>
          </a:xfrm>
          <a:prstGeom prst="rect">
            <a:avLst/>
          </a:prstGeom>
          <a:noFill/>
        </p:spPr>
        <p:txBody>
          <a:bodyPr wrap="square" rtlCol="0">
            <a:spAutoFit/>
          </a:bodyPr>
          <a:lstStyle/>
          <a:p>
            <a:r>
              <a:rPr lang="en-US" sz="1000" dirty="0" err="1"/>
              <a:t>Kieskamp</a:t>
            </a:r>
            <a:r>
              <a:rPr lang="en-US" sz="1000" dirty="0"/>
              <a:t> SC, et al. Semin Arthritis Rheum. 2022</a:t>
            </a:r>
          </a:p>
          <a:p>
            <a:r>
              <a:rPr lang="en-US" sz="1000" dirty="0"/>
              <a:t>Sas S et al. J Rheum Dis. 2023</a:t>
            </a:r>
          </a:p>
          <a:p>
            <a:r>
              <a:rPr lang="en-US" sz="1000" dirty="0"/>
              <a:t>Son et al. J Clin </a:t>
            </a:r>
            <a:r>
              <a:rPr lang="en-US" sz="1000" dirty="0" err="1"/>
              <a:t>Rheumatol</a:t>
            </a:r>
            <a:r>
              <a:rPr lang="en-US" sz="1000" dirty="0"/>
              <a:t>. 2022</a:t>
            </a:r>
          </a:p>
        </p:txBody>
      </p:sp>
      <p:pic>
        <p:nvPicPr>
          <p:cNvPr id="5" name="Picture 4">
            <a:extLst>
              <a:ext uri="{FF2B5EF4-FFF2-40B4-BE49-F238E27FC236}">
                <a16:creationId xmlns:a16="http://schemas.microsoft.com/office/drawing/2014/main" id="{6D741A84-6B9D-3632-4200-D74F50A338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321233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F15C-72A9-684A-A918-7F4BB05F0D18}"/>
              </a:ext>
            </a:extLst>
          </p:cNvPr>
          <p:cNvSpPr>
            <a:spLocks noGrp="1"/>
          </p:cNvSpPr>
          <p:nvPr>
            <p:ph type="title"/>
          </p:nvPr>
        </p:nvSpPr>
        <p:spPr/>
        <p:txBody>
          <a:bodyPr/>
          <a:lstStyle/>
          <a:p>
            <a:r>
              <a:rPr lang="en-US" dirty="0"/>
              <a:t>What is Pain?</a:t>
            </a:r>
          </a:p>
        </p:txBody>
      </p:sp>
      <p:sp>
        <p:nvSpPr>
          <p:cNvPr id="3" name="Content Placeholder 2">
            <a:extLst>
              <a:ext uri="{FF2B5EF4-FFF2-40B4-BE49-F238E27FC236}">
                <a16:creationId xmlns:a16="http://schemas.microsoft.com/office/drawing/2014/main" id="{12F31F9C-32CB-CA6F-D6B5-7D4D2B190D43}"/>
              </a:ext>
            </a:extLst>
          </p:cNvPr>
          <p:cNvSpPr>
            <a:spLocks noGrp="1"/>
          </p:cNvSpPr>
          <p:nvPr>
            <p:ph idx="1"/>
          </p:nvPr>
        </p:nvSpPr>
        <p:spPr/>
        <p:txBody>
          <a:bodyPr>
            <a:normAutofit/>
          </a:bodyPr>
          <a:lstStyle/>
          <a:p>
            <a:r>
              <a:rPr lang="en-US" dirty="0"/>
              <a:t>Revised International Association for the Study of Pain (IASP) definition of Pain (2020):</a:t>
            </a:r>
          </a:p>
          <a:p>
            <a:pPr marL="0" indent="0">
              <a:buNone/>
            </a:pPr>
            <a:r>
              <a:rPr lang="en-US" dirty="0"/>
              <a:t>“An unpleasant sensory and emotional experience associated with, or resembling that associated with, actual or potential tissue damage.”</a:t>
            </a:r>
          </a:p>
          <a:p>
            <a:pPr marL="0" indent="0">
              <a:buNone/>
            </a:pPr>
            <a:r>
              <a:rPr lang="en-US" dirty="0"/>
              <a:t>- a personal experience that is influenced by biological, psychological, and social factors.</a:t>
            </a:r>
          </a:p>
          <a:p>
            <a:pPr marL="0" indent="0">
              <a:buNone/>
            </a:pPr>
            <a:r>
              <a:rPr lang="en-US" dirty="0"/>
              <a:t>- individuals learn the concept of pain through their life experiences </a:t>
            </a:r>
          </a:p>
          <a:p>
            <a:pPr marL="0" indent="0">
              <a:buNone/>
            </a:pPr>
            <a:r>
              <a:rPr lang="en-US" dirty="0"/>
              <a:t>- pain may have adverse effects on function and social and psychological well-being.</a:t>
            </a:r>
          </a:p>
          <a:p>
            <a:pPr marL="0" indent="0">
              <a:buNone/>
            </a:pPr>
            <a:endParaRPr lang="en-US" dirty="0"/>
          </a:p>
        </p:txBody>
      </p:sp>
      <p:sp>
        <p:nvSpPr>
          <p:cNvPr id="4" name="TextBox 3">
            <a:extLst>
              <a:ext uri="{FF2B5EF4-FFF2-40B4-BE49-F238E27FC236}">
                <a16:creationId xmlns:a16="http://schemas.microsoft.com/office/drawing/2014/main" id="{56FAE2AC-F291-764E-6E16-70309B07744C}"/>
              </a:ext>
            </a:extLst>
          </p:cNvPr>
          <p:cNvSpPr txBox="1"/>
          <p:nvPr/>
        </p:nvSpPr>
        <p:spPr>
          <a:xfrm>
            <a:off x="6285939" y="6002179"/>
            <a:ext cx="3823855" cy="246221"/>
          </a:xfrm>
          <a:prstGeom prst="rect">
            <a:avLst/>
          </a:prstGeom>
          <a:noFill/>
        </p:spPr>
        <p:txBody>
          <a:bodyPr wrap="square" rtlCol="0">
            <a:spAutoFit/>
          </a:bodyPr>
          <a:lstStyle/>
          <a:p>
            <a:r>
              <a:rPr lang="en-US" sz="1000" dirty="0"/>
              <a:t>Raja SN, et al. Pain. 2020</a:t>
            </a:r>
          </a:p>
        </p:txBody>
      </p:sp>
      <p:pic>
        <p:nvPicPr>
          <p:cNvPr id="5" name="Picture 4">
            <a:extLst>
              <a:ext uri="{FF2B5EF4-FFF2-40B4-BE49-F238E27FC236}">
                <a16:creationId xmlns:a16="http://schemas.microsoft.com/office/drawing/2014/main" id="{D5CE372A-215A-B19E-B41D-642655F7F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899167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F78C1-C984-13B6-BE0F-6AD5768EC1AA}"/>
              </a:ext>
            </a:extLst>
          </p:cNvPr>
          <p:cNvSpPr>
            <a:spLocks noGrp="1"/>
          </p:cNvSpPr>
          <p:nvPr>
            <p:ph type="title"/>
          </p:nvPr>
        </p:nvSpPr>
        <p:spPr>
          <a:xfrm>
            <a:off x="1066800" y="642594"/>
            <a:ext cx="10058400" cy="1371600"/>
          </a:xfrm>
        </p:spPr>
        <p:txBody>
          <a:bodyPr>
            <a:normAutofit/>
          </a:bodyPr>
          <a:lstStyle/>
          <a:p>
            <a:pPr algn="ctr"/>
            <a:r>
              <a:rPr lang="en-US" dirty="0"/>
              <a:t>Pain phenotypes</a:t>
            </a:r>
          </a:p>
        </p:txBody>
      </p:sp>
      <p:graphicFrame>
        <p:nvGraphicFramePr>
          <p:cNvPr id="5" name="Content Placeholder 2">
            <a:extLst>
              <a:ext uri="{FF2B5EF4-FFF2-40B4-BE49-F238E27FC236}">
                <a16:creationId xmlns:a16="http://schemas.microsoft.com/office/drawing/2014/main" id="{47B5D9B5-CE01-F5CB-E478-455107C46C60}"/>
              </a:ext>
            </a:extLst>
          </p:cNvPr>
          <p:cNvGraphicFramePr>
            <a:graphicFrameLocks noGrp="1"/>
          </p:cNvGraphicFramePr>
          <p:nvPr>
            <p:ph idx="1"/>
            <p:extLst>
              <p:ext uri="{D42A27DB-BD31-4B8C-83A1-F6EECF244321}">
                <p14:modId xmlns:p14="http://schemas.microsoft.com/office/powerpoint/2010/main" val="617303381"/>
              </p:ext>
            </p:extLst>
          </p:nvPr>
        </p:nvGraphicFramePr>
        <p:xfrm>
          <a:off x="812800" y="1566194"/>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2EFD584A-AB3B-7FCD-2D7D-2AA683FC4B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4054199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F3A4-CDFE-80D4-290D-35E8719084DA}"/>
              </a:ext>
            </a:extLst>
          </p:cNvPr>
          <p:cNvSpPr>
            <a:spLocks noGrp="1"/>
          </p:cNvSpPr>
          <p:nvPr>
            <p:ph type="title"/>
          </p:nvPr>
        </p:nvSpPr>
        <p:spPr/>
        <p:txBody>
          <a:bodyPr/>
          <a:lstStyle/>
          <a:p>
            <a:r>
              <a:rPr lang="en-US" dirty="0"/>
              <a:t>Nociceptive pain</a:t>
            </a:r>
          </a:p>
        </p:txBody>
      </p:sp>
      <p:sp>
        <p:nvSpPr>
          <p:cNvPr id="3" name="Content Placeholder 2">
            <a:extLst>
              <a:ext uri="{FF2B5EF4-FFF2-40B4-BE49-F238E27FC236}">
                <a16:creationId xmlns:a16="http://schemas.microsoft.com/office/drawing/2014/main" id="{B15F597F-7E48-DEFD-50F2-5E61255BB00C}"/>
              </a:ext>
            </a:extLst>
          </p:cNvPr>
          <p:cNvSpPr>
            <a:spLocks noGrp="1"/>
          </p:cNvSpPr>
          <p:nvPr>
            <p:ph idx="1"/>
          </p:nvPr>
        </p:nvSpPr>
        <p:spPr/>
        <p:txBody>
          <a:bodyPr/>
          <a:lstStyle/>
          <a:p>
            <a:r>
              <a:rPr lang="en-US" dirty="0"/>
              <a:t>“Pain that arises from actual or threatened damage to non-neural tissue and is due to the activation of nociceptors.”</a:t>
            </a:r>
          </a:p>
          <a:p>
            <a:r>
              <a:rPr lang="en-US" dirty="0"/>
              <a:t>Examples: Sacroiliitis, peripheral joint inflammation</a:t>
            </a:r>
          </a:p>
        </p:txBody>
      </p:sp>
      <p:pic>
        <p:nvPicPr>
          <p:cNvPr id="5" name="Picture 4">
            <a:extLst>
              <a:ext uri="{FF2B5EF4-FFF2-40B4-BE49-F238E27FC236}">
                <a16:creationId xmlns:a16="http://schemas.microsoft.com/office/drawing/2014/main" id="{0D81E8C2-A754-CD4C-BE84-81E141B2BFB4}"/>
              </a:ext>
            </a:extLst>
          </p:cNvPr>
          <p:cNvPicPr>
            <a:picLocks noChangeAspect="1"/>
          </p:cNvPicPr>
          <p:nvPr/>
        </p:nvPicPr>
        <p:blipFill>
          <a:blip r:embed="rId3"/>
          <a:stretch>
            <a:fillRect/>
          </a:stretch>
        </p:blipFill>
        <p:spPr>
          <a:xfrm>
            <a:off x="1031951" y="5534915"/>
            <a:ext cx="1886047" cy="857294"/>
          </a:xfrm>
          <a:prstGeom prst="rect">
            <a:avLst/>
          </a:prstGeom>
        </p:spPr>
      </p:pic>
      <p:pic>
        <p:nvPicPr>
          <p:cNvPr id="7" name="Picture 6">
            <a:extLst>
              <a:ext uri="{FF2B5EF4-FFF2-40B4-BE49-F238E27FC236}">
                <a16:creationId xmlns:a16="http://schemas.microsoft.com/office/drawing/2014/main" id="{A54C167C-8774-EC2E-C71E-5EA475BD12DA}"/>
              </a:ext>
            </a:extLst>
          </p:cNvPr>
          <p:cNvPicPr>
            <a:picLocks noChangeAspect="1"/>
          </p:cNvPicPr>
          <p:nvPr/>
        </p:nvPicPr>
        <p:blipFill>
          <a:blip r:embed="rId4"/>
          <a:stretch>
            <a:fillRect/>
          </a:stretch>
        </p:blipFill>
        <p:spPr>
          <a:xfrm>
            <a:off x="4481677" y="3310750"/>
            <a:ext cx="2444876" cy="2724290"/>
          </a:xfrm>
          <a:prstGeom prst="rect">
            <a:avLst/>
          </a:prstGeom>
        </p:spPr>
      </p:pic>
      <p:sp>
        <p:nvSpPr>
          <p:cNvPr id="8" name="TextBox 7">
            <a:extLst>
              <a:ext uri="{FF2B5EF4-FFF2-40B4-BE49-F238E27FC236}">
                <a16:creationId xmlns:a16="http://schemas.microsoft.com/office/drawing/2014/main" id="{B2677C7B-44A2-CAB6-B986-99C14907F609}"/>
              </a:ext>
            </a:extLst>
          </p:cNvPr>
          <p:cNvSpPr txBox="1"/>
          <p:nvPr/>
        </p:nvSpPr>
        <p:spPr>
          <a:xfrm>
            <a:off x="4481677" y="6145988"/>
            <a:ext cx="3728852" cy="246221"/>
          </a:xfrm>
          <a:prstGeom prst="rect">
            <a:avLst/>
          </a:prstGeom>
          <a:noFill/>
        </p:spPr>
        <p:txBody>
          <a:bodyPr wrap="square" rtlCol="0">
            <a:spAutoFit/>
          </a:bodyPr>
          <a:lstStyle/>
          <a:p>
            <a:r>
              <a:rPr lang="en-US" sz="1000" dirty="0"/>
              <a:t>Bittar M, </a:t>
            </a:r>
            <a:r>
              <a:rPr lang="en-US" sz="1000" dirty="0" err="1"/>
              <a:t>Deodhar</a:t>
            </a:r>
            <a:r>
              <a:rPr lang="en-US" sz="1000" dirty="0"/>
              <a:t> A. JAMA. 2025</a:t>
            </a:r>
          </a:p>
        </p:txBody>
      </p:sp>
      <p:pic>
        <p:nvPicPr>
          <p:cNvPr id="4" name="Picture 3">
            <a:extLst>
              <a:ext uri="{FF2B5EF4-FFF2-40B4-BE49-F238E27FC236}">
                <a16:creationId xmlns:a16="http://schemas.microsoft.com/office/drawing/2014/main" id="{7F2D30D0-E5CD-796C-0DC9-7A2DFED06C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23407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2B2E-5922-0753-54B1-0589A78836BC}"/>
              </a:ext>
            </a:extLst>
          </p:cNvPr>
          <p:cNvSpPr>
            <a:spLocks noGrp="1"/>
          </p:cNvSpPr>
          <p:nvPr>
            <p:ph type="title"/>
          </p:nvPr>
        </p:nvSpPr>
        <p:spPr/>
        <p:txBody>
          <a:bodyPr/>
          <a:lstStyle/>
          <a:p>
            <a:r>
              <a:rPr lang="en-US" dirty="0"/>
              <a:t>Neuropathic pain</a:t>
            </a:r>
          </a:p>
        </p:txBody>
      </p:sp>
      <p:sp>
        <p:nvSpPr>
          <p:cNvPr id="3" name="Content Placeholder 2">
            <a:extLst>
              <a:ext uri="{FF2B5EF4-FFF2-40B4-BE49-F238E27FC236}">
                <a16:creationId xmlns:a16="http://schemas.microsoft.com/office/drawing/2014/main" id="{EB20A3DC-02BF-401C-92A9-66BB5CC8B224}"/>
              </a:ext>
            </a:extLst>
          </p:cNvPr>
          <p:cNvSpPr>
            <a:spLocks noGrp="1"/>
          </p:cNvSpPr>
          <p:nvPr>
            <p:ph idx="1"/>
          </p:nvPr>
        </p:nvSpPr>
        <p:spPr/>
        <p:txBody>
          <a:bodyPr/>
          <a:lstStyle/>
          <a:p>
            <a:r>
              <a:rPr lang="en-US" dirty="0"/>
              <a:t>“Pain caused by a lesion or disease of the somatosensory nervous system.”</a:t>
            </a:r>
          </a:p>
          <a:p>
            <a:r>
              <a:rPr lang="en-US" dirty="0"/>
              <a:t>Central neuropathic pain</a:t>
            </a:r>
          </a:p>
          <a:p>
            <a:r>
              <a:rPr lang="en-US" dirty="0"/>
              <a:t>Peripheral neuropathic pain</a:t>
            </a:r>
          </a:p>
          <a:p>
            <a:r>
              <a:rPr lang="en-US" dirty="0"/>
              <a:t>Examples: radiculopathy, carpal tunnel syndrome </a:t>
            </a:r>
          </a:p>
        </p:txBody>
      </p:sp>
      <p:pic>
        <p:nvPicPr>
          <p:cNvPr id="5" name="Picture 4">
            <a:extLst>
              <a:ext uri="{FF2B5EF4-FFF2-40B4-BE49-F238E27FC236}">
                <a16:creationId xmlns:a16="http://schemas.microsoft.com/office/drawing/2014/main" id="{22D489D5-AAB4-6139-6BFC-E2A1794A868E}"/>
              </a:ext>
            </a:extLst>
          </p:cNvPr>
          <p:cNvPicPr>
            <a:picLocks noChangeAspect="1"/>
          </p:cNvPicPr>
          <p:nvPr/>
        </p:nvPicPr>
        <p:blipFill>
          <a:blip r:embed="rId2"/>
          <a:stretch>
            <a:fillRect/>
          </a:stretch>
        </p:blipFill>
        <p:spPr>
          <a:xfrm>
            <a:off x="1527670" y="5565791"/>
            <a:ext cx="1886047" cy="857294"/>
          </a:xfrm>
          <a:prstGeom prst="rect">
            <a:avLst/>
          </a:prstGeom>
        </p:spPr>
      </p:pic>
      <p:pic>
        <p:nvPicPr>
          <p:cNvPr id="7" name="Picture 6">
            <a:extLst>
              <a:ext uri="{FF2B5EF4-FFF2-40B4-BE49-F238E27FC236}">
                <a16:creationId xmlns:a16="http://schemas.microsoft.com/office/drawing/2014/main" id="{A76D73D5-E382-6036-697E-FA109F8A2A8E}"/>
              </a:ext>
            </a:extLst>
          </p:cNvPr>
          <p:cNvPicPr>
            <a:picLocks noChangeAspect="1"/>
          </p:cNvPicPr>
          <p:nvPr/>
        </p:nvPicPr>
        <p:blipFill rotWithShape="1">
          <a:blip r:embed="rId3"/>
          <a:srcRect l="1106" r="-482" b="3978"/>
          <a:stretch/>
        </p:blipFill>
        <p:spPr>
          <a:xfrm>
            <a:off x="4667003" y="3977577"/>
            <a:ext cx="2410690" cy="2146389"/>
          </a:xfrm>
          <a:prstGeom prst="rect">
            <a:avLst/>
          </a:prstGeom>
        </p:spPr>
      </p:pic>
      <p:sp>
        <p:nvSpPr>
          <p:cNvPr id="8" name="TextBox 7">
            <a:extLst>
              <a:ext uri="{FF2B5EF4-FFF2-40B4-BE49-F238E27FC236}">
                <a16:creationId xmlns:a16="http://schemas.microsoft.com/office/drawing/2014/main" id="{26D29B14-70FB-FBDE-80EC-D7E886A3B600}"/>
              </a:ext>
            </a:extLst>
          </p:cNvPr>
          <p:cNvSpPr txBox="1"/>
          <p:nvPr/>
        </p:nvSpPr>
        <p:spPr>
          <a:xfrm>
            <a:off x="4667003" y="6176864"/>
            <a:ext cx="3752602" cy="246221"/>
          </a:xfrm>
          <a:prstGeom prst="rect">
            <a:avLst/>
          </a:prstGeom>
          <a:noFill/>
        </p:spPr>
        <p:txBody>
          <a:bodyPr wrap="square" rtlCol="0">
            <a:spAutoFit/>
          </a:bodyPr>
          <a:lstStyle/>
          <a:p>
            <a:r>
              <a:rPr lang="en-US" sz="1000" dirty="0"/>
              <a:t>https://www.hopkinsmedicine.org/</a:t>
            </a:r>
          </a:p>
        </p:txBody>
      </p:sp>
      <p:pic>
        <p:nvPicPr>
          <p:cNvPr id="4" name="Picture 3">
            <a:extLst>
              <a:ext uri="{FF2B5EF4-FFF2-40B4-BE49-F238E27FC236}">
                <a16:creationId xmlns:a16="http://schemas.microsoft.com/office/drawing/2014/main" id="{425D7157-9A52-1DD5-2794-64B20C9700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3193761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9DCD-412A-C153-60A9-951648336F25}"/>
              </a:ext>
            </a:extLst>
          </p:cNvPr>
          <p:cNvSpPr>
            <a:spLocks noGrp="1"/>
          </p:cNvSpPr>
          <p:nvPr>
            <p:ph type="title"/>
          </p:nvPr>
        </p:nvSpPr>
        <p:spPr/>
        <p:txBody>
          <a:bodyPr/>
          <a:lstStyle/>
          <a:p>
            <a:r>
              <a:rPr lang="en-US" dirty="0" err="1"/>
              <a:t>Nociplastic</a:t>
            </a:r>
            <a:r>
              <a:rPr lang="en-US" dirty="0"/>
              <a:t> pain</a:t>
            </a:r>
          </a:p>
        </p:txBody>
      </p:sp>
      <p:sp>
        <p:nvSpPr>
          <p:cNvPr id="3" name="Content Placeholder 2">
            <a:extLst>
              <a:ext uri="{FF2B5EF4-FFF2-40B4-BE49-F238E27FC236}">
                <a16:creationId xmlns:a16="http://schemas.microsoft.com/office/drawing/2014/main" id="{64B20624-2879-5D9C-53D3-567F9E1D518A}"/>
              </a:ext>
            </a:extLst>
          </p:cNvPr>
          <p:cNvSpPr>
            <a:spLocks noGrp="1"/>
          </p:cNvSpPr>
          <p:nvPr>
            <p:ph idx="1"/>
          </p:nvPr>
        </p:nvSpPr>
        <p:spPr/>
        <p:txBody>
          <a:bodyPr/>
          <a:lstStyle/>
          <a:p>
            <a:r>
              <a:rPr lang="en-US" dirty="0"/>
              <a:t>International Association for the Study of Pain (IASP) definition: “pain that arises from altered nociception despite no clear evidence of actual or threatened tissue damage causing the activation of peripheral nociceptors, or evidence for disease or lesion of the somatosensory system causing the pain”</a:t>
            </a:r>
          </a:p>
          <a:p>
            <a:r>
              <a:rPr lang="en-US" dirty="0"/>
              <a:t>Examples: fibromyalgia, functional abdominal pain syndrome</a:t>
            </a:r>
          </a:p>
          <a:p>
            <a:r>
              <a:rPr lang="en-US" dirty="0"/>
              <a:t>Key mechanisms: central and peripheral sensitization</a:t>
            </a:r>
          </a:p>
        </p:txBody>
      </p:sp>
      <p:sp>
        <p:nvSpPr>
          <p:cNvPr id="4" name="TextBox 3">
            <a:extLst>
              <a:ext uri="{FF2B5EF4-FFF2-40B4-BE49-F238E27FC236}">
                <a16:creationId xmlns:a16="http://schemas.microsoft.com/office/drawing/2014/main" id="{0819C255-EB90-8078-A3A5-307FED3142CB}"/>
              </a:ext>
            </a:extLst>
          </p:cNvPr>
          <p:cNvSpPr txBox="1"/>
          <p:nvPr/>
        </p:nvSpPr>
        <p:spPr>
          <a:xfrm>
            <a:off x="8004892" y="3977864"/>
            <a:ext cx="5201392" cy="246221"/>
          </a:xfrm>
          <a:prstGeom prst="rect">
            <a:avLst/>
          </a:prstGeom>
          <a:noFill/>
        </p:spPr>
        <p:txBody>
          <a:bodyPr wrap="square" rtlCol="0">
            <a:spAutoFit/>
          </a:bodyPr>
          <a:lstStyle/>
          <a:p>
            <a:r>
              <a:rPr lang="en-US" sz="1000" dirty="0" err="1"/>
              <a:t>Kosek</a:t>
            </a:r>
            <a:r>
              <a:rPr lang="en-US" sz="1000" dirty="0"/>
              <a:t> E, et al. Pain. 2021</a:t>
            </a:r>
          </a:p>
        </p:txBody>
      </p:sp>
      <p:pic>
        <p:nvPicPr>
          <p:cNvPr id="6" name="Picture 5">
            <a:extLst>
              <a:ext uri="{FF2B5EF4-FFF2-40B4-BE49-F238E27FC236}">
                <a16:creationId xmlns:a16="http://schemas.microsoft.com/office/drawing/2014/main" id="{2A687BBE-00FC-148A-76CC-79CB896B43BE}"/>
              </a:ext>
            </a:extLst>
          </p:cNvPr>
          <p:cNvPicPr>
            <a:picLocks noChangeAspect="1"/>
          </p:cNvPicPr>
          <p:nvPr/>
        </p:nvPicPr>
        <p:blipFill rotWithShape="1">
          <a:blip r:embed="rId2"/>
          <a:srcRect r="1686"/>
          <a:stretch/>
        </p:blipFill>
        <p:spPr>
          <a:xfrm>
            <a:off x="3540045" y="4415106"/>
            <a:ext cx="4155166" cy="1800300"/>
          </a:xfrm>
          <a:prstGeom prst="rect">
            <a:avLst/>
          </a:prstGeom>
        </p:spPr>
      </p:pic>
      <p:sp>
        <p:nvSpPr>
          <p:cNvPr id="7" name="TextBox 6">
            <a:extLst>
              <a:ext uri="{FF2B5EF4-FFF2-40B4-BE49-F238E27FC236}">
                <a16:creationId xmlns:a16="http://schemas.microsoft.com/office/drawing/2014/main" id="{D000B6AF-845E-55ED-142E-BBA041CD6DA8}"/>
              </a:ext>
            </a:extLst>
          </p:cNvPr>
          <p:cNvSpPr txBox="1"/>
          <p:nvPr/>
        </p:nvSpPr>
        <p:spPr>
          <a:xfrm>
            <a:off x="3455720" y="6215406"/>
            <a:ext cx="3752602" cy="246221"/>
          </a:xfrm>
          <a:prstGeom prst="rect">
            <a:avLst/>
          </a:prstGeom>
          <a:noFill/>
        </p:spPr>
        <p:txBody>
          <a:bodyPr wrap="square" rtlCol="0">
            <a:spAutoFit/>
          </a:bodyPr>
          <a:lstStyle/>
          <a:p>
            <a:r>
              <a:rPr lang="en-US" sz="1000" dirty="0"/>
              <a:t>https://www.hopkinsmedicine.org/</a:t>
            </a:r>
          </a:p>
        </p:txBody>
      </p:sp>
      <p:pic>
        <p:nvPicPr>
          <p:cNvPr id="5" name="Picture 4">
            <a:extLst>
              <a:ext uri="{FF2B5EF4-FFF2-40B4-BE49-F238E27FC236}">
                <a16:creationId xmlns:a16="http://schemas.microsoft.com/office/drawing/2014/main" id="{29AD0556-FE8B-7D32-0EF4-7B5089789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23630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4450-F27E-DD40-ABED-8FB542DE1D12}"/>
              </a:ext>
            </a:extLst>
          </p:cNvPr>
          <p:cNvSpPr>
            <a:spLocks noGrp="1"/>
          </p:cNvSpPr>
          <p:nvPr>
            <p:ph type="title"/>
          </p:nvPr>
        </p:nvSpPr>
        <p:spPr/>
        <p:txBody>
          <a:bodyPr/>
          <a:lstStyle/>
          <a:p>
            <a:r>
              <a:rPr lang="en-US" dirty="0"/>
              <a:t>Central mechanisms</a:t>
            </a:r>
          </a:p>
        </p:txBody>
      </p:sp>
      <p:sp>
        <p:nvSpPr>
          <p:cNvPr id="3" name="Content Placeholder 2">
            <a:extLst>
              <a:ext uri="{FF2B5EF4-FFF2-40B4-BE49-F238E27FC236}">
                <a16:creationId xmlns:a16="http://schemas.microsoft.com/office/drawing/2014/main" id="{867A176F-17C7-AD36-8F54-EE8F4ACF9611}"/>
              </a:ext>
            </a:extLst>
          </p:cNvPr>
          <p:cNvSpPr>
            <a:spLocks noGrp="1"/>
          </p:cNvSpPr>
          <p:nvPr>
            <p:ph idx="1"/>
          </p:nvPr>
        </p:nvSpPr>
        <p:spPr>
          <a:xfrm>
            <a:off x="1066800" y="2103120"/>
            <a:ext cx="5274623" cy="3931920"/>
          </a:xfrm>
        </p:spPr>
        <p:txBody>
          <a:bodyPr/>
          <a:lstStyle/>
          <a:p>
            <a:r>
              <a:rPr lang="en-US" dirty="0"/>
              <a:t>Central sensitization: a neurophysiologic mechanism that reflects an exaggerated central nervous system neural signaling which elicits pain hypersensitivity</a:t>
            </a:r>
          </a:p>
          <a:p>
            <a:r>
              <a:rPr lang="en-US" dirty="0"/>
              <a:t>Enhanced ascending pain facilitation and inefficient descending pain inhibition</a:t>
            </a:r>
          </a:p>
          <a:p>
            <a:endParaRPr lang="en-US" dirty="0"/>
          </a:p>
        </p:txBody>
      </p:sp>
      <p:pic>
        <p:nvPicPr>
          <p:cNvPr id="4" name="Picture 3">
            <a:extLst>
              <a:ext uri="{FF2B5EF4-FFF2-40B4-BE49-F238E27FC236}">
                <a16:creationId xmlns:a16="http://schemas.microsoft.com/office/drawing/2014/main" id="{707DDC59-1FAC-960F-7CEA-3D296E0208B3}"/>
              </a:ext>
            </a:extLst>
          </p:cNvPr>
          <p:cNvPicPr>
            <a:picLocks noChangeAspect="1"/>
          </p:cNvPicPr>
          <p:nvPr/>
        </p:nvPicPr>
        <p:blipFill>
          <a:blip r:embed="rId2"/>
          <a:stretch>
            <a:fillRect/>
          </a:stretch>
        </p:blipFill>
        <p:spPr>
          <a:xfrm>
            <a:off x="6701879" y="954561"/>
            <a:ext cx="3750197" cy="4318958"/>
          </a:xfrm>
          <a:prstGeom prst="rect">
            <a:avLst/>
          </a:prstGeom>
        </p:spPr>
      </p:pic>
      <p:sp>
        <p:nvSpPr>
          <p:cNvPr id="5" name="Content Placeholder 3">
            <a:extLst>
              <a:ext uri="{FF2B5EF4-FFF2-40B4-BE49-F238E27FC236}">
                <a16:creationId xmlns:a16="http://schemas.microsoft.com/office/drawing/2014/main" id="{EC547F52-D340-3BD0-FF27-64E3AEBCF817}"/>
              </a:ext>
            </a:extLst>
          </p:cNvPr>
          <p:cNvSpPr txBox="1">
            <a:spLocks/>
          </p:cNvSpPr>
          <p:nvPr/>
        </p:nvSpPr>
        <p:spPr>
          <a:xfrm>
            <a:off x="4975668" y="5477678"/>
            <a:ext cx="4754880" cy="527361"/>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sz="1000" dirty="0"/>
              <a:t>Kwon M, et al. Pain </a:t>
            </a:r>
            <a:r>
              <a:rPr lang="en-US" sz="1000" dirty="0" err="1"/>
              <a:t>Pract</a:t>
            </a:r>
            <a:r>
              <a:rPr lang="en-US" sz="1000" dirty="0"/>
              <a:t>. 2014.</a:t>
            </a:r>
          </a:p>
        </p:txBody>
      </p:sp>
      <p:pic>
        <p:nvPicPr>
          <p:cNvPr id="6" name="Picture 5">
            <a:extLst>
              <a:ext uri="{FF2B5EF4-FFF2-40B4-BE49-F238E27FC236}">
                <a16:creationId xmlns:a16="http://schemas.microsoft.com/office/drawing/2014/main" id="{54D54105-3C0A-2DFA-91C5-606F916F3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243909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D000-0127-0392-DCEF-CF4EBE35DF6C}"/>
              </a:ext>
            </a:extLst>
          </p:cNvPr>
          <p:cNvSpPr>
            <a:spLocks noGrp="1"/>
          </p:cNvSpPr>
          <p:nvPr>
            <p:ph type="title"/>
          </p:nvPr>
        </p:nvSpPr>
        <p:spPr/>
        <p:txBody>
          <a:bodyPr/>
          <a:lstStyle/>
          <a:p>
            <a:r>
              <a:rPr lang="en-US" dirty="0"/>
              <a:t>Central mechanisms</a:t>
            </a:r>
          </a:p>
        </p:txBody>
      </p:sp>
      <p:sp>
        <p:nvSpPr>
          <p:cNvPr id="3" name="Content Placeholder 2">
            <a:extLst>
              <a:ext uri="{FF2B5EF4-FFF2-40B4-BE49-F238E27FC236}">
                <a16:creationId xmlns:a16="http://schemas.microsoft.com/office/drawing/2014/main" id="{BB89E1DE-CA8A-1AA0-7E74-03A9FAC04168}"/>
              </a:ext>
            </a:extLst>
          </p:cNvPr>
          <p:cNvSpPr>
            <a:spLocks noGrp="1"/>
          </p:cNvSpPr>
          <p:nvPr>
            <p:ph idx="1"/>
          </p:nvPr>
        </p:nvSpPr>
        <p:spPr>
          <a:xfrm>
            <a:off x="1066800" y="2103120"/>
            <a:ext cx="5381501" cy="3931920"/>
          </a:xfrm>
        </p:spPr>
        <p:txBody>
          <a:bodyPr/>
          <a:lstStyle/>
          <a:p>
            <a:r>
              <a:rPr lang="en-US" dirty="0"/>
              <a:t>Bottom Up</a:t>
            </a:r>
          </a:p>
          <a:p>
            <a:r>
              <a:rPr lang="en-US" dirty="0"/>
              <a:t>Ascending facilitatory pathways</a:t>
            </a:r>
          </a:p>
          <a:p>
            <a:r>
              <a:rPr lang="en-US" dirty="0"/>
              <a:t>Stimulated by peripheral inputs</a:t>
            </a:r>
          </a:p>
          <a:p>
            <a:r>
              <a:rPr lang="en-US" dirty="0"/>
              <a:t>May resolve (or improve) with </a:t>
            </a:r>
          </a:p>
          <a:p>
            <a:pPr marL="0" indent="0">
              <a:buNone/>
            </a:pPr>
            <a:r>
              <a:rPr lang="en-US" dirty="0"/>
              <a:t>controlling peripheral input</a:t>
            </a:r>
          </a:p>
          <a:p>
            <a:endParaRPr lang="en-US" dirty="0"/>
          </a:p>
        </p:txBody>
      </p:sp>
      <p:pic>
        <p:nvPicPr>
          <p:cNvPr id="4" name="Picture 3" descr="A close-up of a greyscale image&#10;&#10;Description automatically generated">
            <a:extLst>
              <a:ext uri="{FF2B5EF4-FFF2-40B4-BE49-F238E27FC236}">
                <a16:creationId xmlns:a16="http://schemas.microsoft.com/office/drawing/2014/main" id="{F246F557-A572-C770-75C2-05D122DC6926}"/>
              </a:ext>
            </a:extLst>
          </p:cNvPr>
          <p:cNvPicPr>
            <a:picLocks noChangeAspect="1"/>
          </p:cNvPicPr>
          <p:nvPr/>
        </p:nvPicPr>
        <p:blipFill rotWithShape="1">
          <a:blip r:embed="rId2"/>
          <a:srcRect l="52286" t="1162" r="500" b="-1"/>
          <a:stretch/>
        </p:blipFill>
        <p:spPr>
          <a:xfrm>
            <a:off x="7763296" y="4305632"/>
            <a:ext cx="2125683" cy="1474915"/>
          </a:xfrm>
          <a:prstGeom prst="rect">
            <a:avLst/>
          </a:prstGeom>
        </p:spPr>
      </p:pic>
      <p:pic>
        <p:nvPicPr>
          <p:cNvPr id="1026" name="Picture 2" descr="Brain Basics: Know Your Brain colored sectioned brain (no labels)">
            <a:extLst>
              <a:ext uri="{FF2B5EF4-FFF2-40B4-BE49-F238E27FC236}">
                <a16:creationId xmlns:a16="http://schemas.microsoft.com/office/drawing/2014/main" id="{DD8A8F75-CB28-130E-5217-638C0604D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793" y="824561"/>
            <a:ext cx="2095500" cy="1704975"/>
          </a:xfrm>
          <a:prstGeom prst="rect">
            <a:avLst/>
          </a:prstGeom>
          <a:noFill/>
          <a:extLst>
            <a:ext uri="{909E8E84-426E-40DD-AFC4-6F175D3DCCD1}">
              <a14:hiddenFill xmlns:a14="http://schemas.microsoft.com/office/drawing/2010/main">
                <a:solidFill>
                  <a:srgbClr val="FFFFFF"/>
                </a:solidFill>
              </a14:hiddenFill>
            </a:ext>
          </a:extLst>
        </p:spPr>
      </p:pic>
      <p:sp>
        <p:nvSpPr>
          <p:cNvPr id="6" name="Arrow: Curved Right 5">
            <a:extLst>
              <a:ext uri="{FF2B5EF4-FFF2-40B4-BE49-F238E27FC236}">
                <a16:creationId xmlns:a16="http://schemas.microsoft.com/office/drawing/2014/main" id="{E8664345-2A68-07DA-BCA2-A32C668915FC}"/>
              </a:ext>
            </a:extLst>
          </p:cNvPr>
          <p:cNvSpPr/>
          <p:nvPr/>
        </p:nvSpPr>
        <p:spPr>
          <a:xfrm rot="10800000" flipH="1">
            <a:off x="6192498" y="1563322"/>
            <a:ext cx="1044588" cy="327032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92A5218C-9987-963F-2D2E-A5C369B3A9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73734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D000-0127-0392-DCEF-CF4EBE35DF6C}"/>
              </a:ext>
            </a:extLst>
          </p:cNvPr>
          <p:cNvSpPr>
            <a:spLocks noGrp="1"/>
          </p:cNvSpPr>
          <p:nvPr>
            <p:ph type="title"/>
          </p:nvPr>
        </p:nvSpPr>
        <p:spPr/>
        <p:txBody>
          <a:bodyPr/>
          <a:lstStyle/>
          <a:p>
            <a:r>
              <a:rPr lang="en-US" dirty="0"/>
              <a:t>Central mechanisms</a:t>
            </a:r>
          </a:p>
        </p:txBody>
      </p:sp>
      <p:sp>
        <p:nvSpPr>
          <p:cNvPr id="3" name="Content Placeholder 2">
            <a:extLst>
              <a:ext uri="{FF2B5EF4-FFF2-40B4-BE49-F238E27FC236}">
                <a16:creationId xmlns:a16="http://schemas.microsoft.com/office/drawing/2014/main" id="{BB89E1DE-CA8A-1AA0-7E74-03A9FAC04168}"/>
              </a:ext>
            </a:extLst>
          </p:cNvPr>
          <p:cNvSpPr>
            <a:spLocks noGrp="1"/>
          </p:cNvSpPr>
          <p:nvPr>
            <p:ph idx="1"/>
          </p:nvPr>
        </p:nvSpPr>
        <p:spPr>
          <a:xfrm>
            <a:off x="1066800" y="2103120"/>
            <a:ext cx="5381501" cy="3931920"/>
          </a:xfrm>
        </p:spPr>
        <p:txBody>
          <a:bodyPr/>
          <a:lstStyle/>
          <a:p>
            <a:r>
              <a:rPr lang="en-US" dirty="0"/>
              <a:t>Top Down</a:t>
            </a:r>
          </a:p>
          <a:p>
            <a:r>
              <a:rPr lang="en-US" dirty="0"/>
              <a:t>Descending inhibitory pathways</a:t>
            </a:r>
          </a:p>
          <a:p>
            <a:r>
              <a:rPr lang="en-US" dirty="0"/>
              <a:t>Does not resolve with controlling peripheral input</a:t>
            </a:r>
          </a:p>
          <a:p>
            <a:r>
              <a:rPr lang="en-US" dirty="0"/>
              <a:t>Affected by genetics and psychosocial factors</a:t>
            </a:r>
          </a:p>
          <a:p>
            <a:endParaRPr lang="en-US" dirty="0"/>
          </a:p>
        </p:txBody>
      </p:sp>
      <p:pic>
        <p:nvPicPr>
          <p:cNvPr id="4" name="Picture 3" descr="A close-up of a greyscale image&#10;&#10;Description automatically generated">
            <a:extLst>
              <a:ext uri="{FF2B5EF4-FFF2-40B4-BE49-F238E27FC236}">
                <a16:creationId xmlns:a16="http://schemas.microsoft.com/office/drawing/2014/main" id="{F246F557-A572-C770-75C2-05D122DC6926}"/>
              </a:ext>
            </a:extLst>
          </p:cNvPr>
          <p:cNvPicPr>
            <a:picLocks noChangeAspect="1"/>
          </p:cNvPicPr>
          <p:nvPr/>
        </p:nvPicPr>
        <p:blipFill rotWithShape="1">
          <a:blip r:embed="rId2"/>
          <a:srcRect l="52286" t="1162" r="500" b="-1"/>
          <a:stretch/>
        </p:blipFill>
        <p:spPr>
          <a:xfrm>
            <a:off x="6857648" y="4468684"/>
            <a:ext cx="2125683" cy="1474915"/>
          </a:xfrm>
          <a:prstGeom prst="rect">
            <a:avLst/>
          </a:prstGeom>
        </p:spPr>
      </p:pic>
      <p:pic>
        <p:nvPicPr>
          <p:cNvPr id="1026" name="Picture 2" descr="Brain Basics: Know Your Brain colored sectioned brain (no labels)">
            <a:extLst>
              <a:ext uri="{FF2B5EF4-FFF2-40B4-BE49-F238E27FC236}">
                <a16:creationId xmlns:a16="http://schemas.microsoft.com/office/drawing/2014/main" id="{DD8A8F75-CB28-130E-5217-638C0604D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989" y="1077912"/>
            <a:ext cx="2095500" cy="1704975"/>
          </a:xfrm>
          <a:prstGeom prst="rect">
            <a:avLst/>
          </a:prstGeom>
          <a:noFill/>
          <a:extLst>
            <a:ext uri="{909E8E84-426E-40DD-AFC4-6F175D3DCCD1}">
              <a14:hiddenFill xmlns:a14="http://schemas.microsoft.com/office/drawing/2010/main">
                <a:solidFill>
                  <a:srgbClr val="FFFFFF"/>
                </a:solidFill>
              </a14:hiddenFill>
            </a:ext>
          </a:extLst>
        </p:spPr>
      </p:pic>
      <p:sp>
        <p:nvSpPr>
          <p:cNvPr id="6" name="Arrow: Curved Right 5">
            <a:extLst>
              <a:ext uri="{FF2B5EF4-FFF2-40B4-BE49-F238E27FC236}">
                <a16:creationId xmlns:a16="http://schemas.microsoft.com/office/drawing/2014/main" id="{E8664345-2A68-07DA-BCA2-A32C668915FC}"/>
              </a:ext>
            </a:extLst>
          </p:cNvPr>
          <p:cNvSpPr/>
          <p:nvPr/>
        </p:nvSpPr>
        <p:spPr>
          <a:xfrm flipH="1">
            <a:off x="9274002" y="1793837"/>
            <a:ext cx="1096763" cy="327032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8AB0F226-398F-6EF3-CE8E-5B93D87383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34039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4542-078E-4E9B-8D59-5E4D9C1CACA2}"/>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419C4B84-24C1-452F-A206-B20FED548C68}"/>
              </a:ext>
            </a:extLst>
          </p:cNvPr>
          <p:cNvSpPr>
            <a:spLocks noGrp="1"/>
          </p:cNvSpPr>
          <p:nvPr>
            <p:ph idx="1"/>
          </p:nvPr>
        </p:nvSpPr>
        <p:spPr/>
        <p:txBody>
          <a:bodyPr/>
          <a:lstStyle/>
          <a:p>
            <a:r>
              <a:rPr lang="en-US" dirty="0"/>
              <a:t>None</a:t>
            </a:r>
          </a:p>
        </p:txBody>
      </p:sp>
      <p:pic>
        <p:nvPicPr>
          <p:cNvPr id="4" name="Picture 3">
            <a:extLst>
              <a:ext uri="{FF2B5EF4-FFF2-40B4-BE49-F238E27FC236}">
                <a16:creationId xmlns:a16="http://schemas.microsoft.com/office/drawing/2014/main" id="{44C1D99C-F624-7CAF-A6B2-5F2C08324D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268036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D000-0127-0392-DCEF-CF4EBE35DF6C}"/>
              </a:ext>
            </a:extLst>
          </p:cNvPr>
          <p:cNvSpPr>
            <a:spLocks noGrp="1"/>
          </p:cNvSpPr>
          <p:nvPr>
            <p:ph type="title"/>
          </p:nvPr>
        </p:nvSpPr>
        <p:spPr/>
        <p:txBody>
          <a:bodyPr/>
          <a:lstStyle/>
          <a:p>
            <a:r>
              <a:rPr lang="en-US" dirty="0"/>
              <a:t>Measuring pain</a:t>
            </a:r>
          </a:p>
        </p:txBody>
      </p:sp>
      <p:sp>
        <p:nvSpPr>
          <p:cNvPr id="3" name="Content Placeholder 2">
            <a:extLst>
              <a:ext uri="{FF2B5EF4-FFF2-40B4-BE49-F238E27FC236}">
                <a16:creationId xmlns:a16="http://schemas.microsoft.com/office/drawing/2014/main" id="{BB89E1DE-CA8A-1AA0-7E74-03A9FAC04168}"/>
              </a:ext>
            </a:extLst>
          </p:cNvPr>
          <p:cNvSpPr>
            <a:spLocks noGrp="1"/>
          </p:cNvSpPr>
          <p:nvPr>
            <p:ph idx="1"/>
          </p:nvPr>
        </p:nvSpPr>
        <p:spPr/>
        <p:txBody>
          <a:bodyPr/>
          <a:lstStyle/>
          <a:p>
            <a:r>
              <a:rPr lang="en-US" dirty="0"/>
              <a:t>Largely experimental </a:t>
            </a:r>
          </a:p>
          <a:p>
            <a:r>
              <a:rPr lang="en-US" dirty="0"/>
              <a:t>Pain scores and questionnaires</a:t>
            </a:r>
          </a:p>
          <a:p>
            <a:r>
              <a:rPr lang="en-US" dirty="0"/>
              <a:t>Quantitative sensory testing</a:t>
            </a:r>
          </a:p>
          <a:p>
            <a:r>
              <a:rPr lang="en-US" dirty="0"/>
              <a:t>Neuroimaging </a:t>
            </a:r>
          </a:p>
        </p:txBody>
      </p:sp>
      <p:pic>
        <p:nvPicPr>
          <p:cNvPr id="4" name="Picture 3">
            <a:extLst>
              <a:ext uri="{FF2B5EF4-FFF2-40B4-BE49-F238E27FC236}">
                <a16:creationId xmlns:a16="http://schemas.microsoft.com/office/drawing/2014/main" id="{48CDA19C-2E15-3890-B79F-EE28356361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360970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6023-AF01-657A-8574-1DF640BDA8B9}"/>
              </a:ext>
            </a:extLst>
          </p:cNvPr>
          <p:cNvSpPr>
            <a:spLocks noGrp="1"/>
          </p:cNvSpPr>
          <p:nvPr>
            <p:ph type="title"/>
          </p:nvPr>
        </p:nvSpPr>
        <p:spPr/>
        <p:txBody>
          <a:bodyPr/>
          <a:lstStyle/>
          <a:p>
            <a:r>
              <a:rPr lang="en-US" dirty="0"/>
              <a:t>Quantitative sensory testing</a:t>
            </a:r>
          </a:p>
        </p:txBody>
      </p:sp>
      <p:sp>
        <p:nvSpPr>
          <p:cNvPr id="3" name="Content Placeholder 2">
            <a:extLst>
              <a:ext uri="{FF2B5EF4-FFF2-40B4-BE49-F238E27FC236}">
                <a16:creationId xmlns:a16="http://schemas.microsoft.com/office/drawing/2014/main" id="{1DD76D6C-D6C5-2E21-0079-BE0FF420FDDF}"/>
              </a:ext>
            </a:extLst>
          </p:cNvPr>
          <p:cNvSpPr>
            <a:spLocks noGrp="1"/>
          </p:cNvSpPr>
          <p:nvPr>
            <p:ph idx="1"/>
          </p:nvPr>
        </p:nvSpPr>
        <p:spPr/>
        <p:txBody>
          <a:bodyPr/>
          <a:lstStyle/>
          <a:p>
            <a:r>
              <a:rPr lang="en-US" dirty="0"/>
              <a:t>Pain pressure thresholds (PPT)</a:t>
            </a:r>
          </a:p>
          <a:p>
            <a:pPr>
              <a:buFontTx/>
              <a:buChar char="-"/>
            </a:pPr>
            <a:r>
              <a:rPr lang="en-US" dirty="0"/>
              <a:t>Articular and non-articular sites</a:t>
            </a:r>
          </a:p>
          <a:p>
            <a:pPr>
              <a:buFontTx/>
              <a:buChar char="-"/>
            </a:pPr>
            <a:r>
              <a:rPr lang="en-US" dirty="0"/>
              <a:t>Lower pain thresholds = higher pain sensitivity</a:t>
            </a:r>
          </a:p>
          <a:p>
            <a:pPr>
              <a:buFontTx/>
              <a:buChar char="-"/>
            </a:pPr>
            <a:r>
              <a:rPr lang="en-US" dirty="0"/>
              <a:t>Low PPTs at extraarticular sites: dysregulation of CNS pain mechanisms</a:t>
            </a:r>
          </a:p>
          <a:p>
            <a:pPr>
              <a:buFontTx/>
              <a:buChar char="-"/>
            </a:pPr>
            <a:r>
              <a:rPr lang="en-US" dirty="0"/>
              <a:t>Low PPTs at articular sites: peripheral sensitization</a:t>
            </a:r>
          </a:p>
          <a:p>
            <a:pPr marL="0" indent="0">
              <a:buNone/>
            </a:pPr>
            <a:r>
              <a:rPr lang="en-US" dirty="0"/>
              <a:t> </a:t>
            </a:r>
          </a:p>
          <a:p>
            <a:r>
              <a:rPr lang="en-US" dirty="0"/>
              <a:t>Temporal summation (TS)</a:t>
            </a:r>
          </a:p>
          <a:p>
            <a:pPr marL="0" indent="0">
              <a:buNone/>
            </a:pPr>
            <a:r>
              <a:rPr lang="en-US" dirty="0"/>
              <a:t>- Repetitive taps at a non-articular site (trapezius muscle)</a:t>
            </a:r>
          </a:p>
          <a:p>
            <a:pPr marL="0" indent="0">
              <a:buNone/>
            </a:pPr>
            <a:r>
              <a:rPr lang="en-US" dirty="0"/>
              <a:t>- Higher TS indicative of higher levels of ascending pain facilitation (bottom up)</a:t>
            </a:r>
          </a:p>
        </p:txBody>
      </p:sp>
      <p:pic>
        <p:nvPicPr>
          <p:cNvPr id="7" name="Picture 6">
            <a:extLst>
              <a:ext uri="{FF2B5EF4-FFF2-40B4-BE49-F238E27FC236}">
                <a16:creationId xmlns:a16="http://schemas.microsoft.com/office/drawing/2014/main" id="{14B67B4D-75EA-0520-08A8-14B364686C22}"/>
              </a:ext>
            </a:extLst>
          </p:cNvPr>
          <p:cNvPicPr>
            <a:picLocks noChangeAspect="1"/>
          </p:cNvPicPr>
          <p:nvPr/>
        </p:nvPicPr>
        <p:blipFill>
          <a:blip r:embed="rId2"/>
          <a:stretch>
            <a:fillRect/>
          </a:stretch>
        </p:blipFill>
        <p:spPr>
          <a:xfrm>
            <a:off x="8015421" y="4251456"/>
            <a:ext cx="1066855" cy="730288"/>
          </a:xfrm>
          <a:prstGeom prst="rect">
            <a:avLst/>
          </a:prstGeom>
        </p:spPr>
      </p:pic>
      <p:pic>
        <p:nvPicPr>
          <p:cNvPr id="10" name="Picture 9">
            <a:extLst>
              <a:ext uri="{FF2B5EF4-FFF2-40B4-BE49-F238E27FC236}">
                <a16:creationId xmlns:a16="http://schemas.microsoft.com/office/drawing/2014/main" id="{1AE9729A-FD6F-780A-D1BF-791D57ACFCC5}"/>
              </a:ext>
            </a:extLst>
          </p:cNvPr>
          <p:cNvPicPr>
            <a:picLocks noChangeAspect="1"/>
          </p:cNvPicPr>
          <p:nvPr/>
        </p:nvPicPr>
        <p:blipFill>
          <a:blip r:embed="rId3"/>
          <a:stretch>
            <a:fillRect/>
          </a:stretch>
        </p:blipFill>
        <p:spPr>
          <a:xfrm>
            <a:off x="8174178" y="1950262"/>
            <a:ext cx="749339" cy="1181161"/>
          </a:xfrm>
          <a:prstGeom prst="rect">
            <a:avLst/>
          </a:prstGeom>
        </p:spPr>
      </p:pic>
      <p:pic>
        <p:nvPicPr>
          <p:cNvPr id="14" name="Picture 13">
            <a:extLst>
              <a:ext uri="{FF2B5EF4-FFF2-40B4-BE49-F238E27FC236}">
                <a16:creationId xmlns:a16="http://schemas.microsoft.com/office/drawing/2014/main" id="{253D2FA7-AFB6-BD8E-D932-50DBE7B2B033}"/>
              </a:ext>
            </a:extLst>
          </p:cNvPr>
          <p:cNvPicPr>
            <a:picLocks noChangeAspect="1"/>
          </p:cNvPicPr>
          <p:nvPr/>
        </p:nvPicPr>
        <p:blipFill>
          <a:blip r:embed="rId4"/>
          <a:stretch>
            <a:fillRect/>
          </a:stretch>
        </p:blipFill>
        <p:spPr>
          <a:xfrm>
            <a:off x="9820100" y="4100975"/>
            <a:ext cx="1879549" cy="2554836"/>
          </a:xfrm>
          <a:prstGeom prst="rect">
            <a:avLst/>
          </a:prstGeom>
        </p:spPr>
      </p:pic>
    </p:spTree>
    <p:extLst>
      <p:ext uri="{BB962C8B-B14F-4D97-AF65-F5344CB8AC3E}">
        <p14:creationId xmlns:p14="http://schemas.microsoft.com/office/powerpoint/2010/main" val="1305178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6023-AF01-657A-8574-1DF640BDA8B9}"/>
              </a:ext>
            </a:extLst>
          </p:cNvPr>
          <p:cNvSpPr>
            <a:spLocks noGrp="1"/>
          </p:cNvSpPr>
          <p:nvPr>
            <p:ph type="title"/>
          </p:nvPr>
        </p:nvSpPr>
        <p:spPr/>
        <p:txBody>
          <a:bodyPr/>
          <a:lstStyle/>
          <a:p>
            <a:r>
              <a:rPr lang="en-US" dirty="0"/>
              <a:t>Quantitative sensory testing</a:t>
            </a:r>
          </a:p>
        </p:txBody>
      </p:sp>
      <p:sp>
        <p:nvSpPr>
          <p:cNvPr id="3" name="Content Placeholder 2">
            <a:extLst>
              <a:ext uri="{FF2B5EF4-FFF2-40B4-BE49-F238E27FC236}">
                <a16:creationId xmlns:a16="http://schemas.microsoft.com/office/drawing/2014/main" id="{1DD76D6C-D6C5-2E21-0079-BE0FF420FDDF}"/>
              </a:ext>
            </a:extLst>
          </p:cNvPr>
          <p:cNvSpPr>
            <a:spLocks noGrp="1"/>
          </p:cNvSpPr>
          <p:nvPr>
            <p:ph idx="1"/>
          </p:nvPr>
        </p:nvSpPr>
        <p:spPr/>
        <p:txBody>
          <a:bodyPr/>
          <a:lstStyle/>
          <a:p>
            <a:r>
              <a:rPr lang="en-US" dirty="0"/>
              <a:t>Conditioned pain modulation</a:t>
            </a:r>
          </a:p>
          <a:p>
            <a:pPr>
              <a:buFontTx/>
              <a:buChar char="-"/>
            </a:pPr>
            <a:r>
              <a:rPr lang="en-US" dirty="0"/>
              <a:t>assessed using a painful conditioning stimulus to </a:t>
            </a:r>
          </a:p>
          <a:p>
            <a:pPr marL="0" indent="0">
              <a:buNone/>
            </a:pPr>
            <a:r>
              <a:rPr lang="en-US" dirty="0"/>
              <a:t>activate the descending inhibitory pain pathways </a:t>
            </a:r>
          </a:p>
          <a:p>
            <a:pPr marL="0" indent="0">
              <a:buNone/>
            </a:pPr>
            <a:r>
              <a:rPr lang="en-US" dirty="0"/>
              <a:t>and a test stimulus to assess pain sensitivity.</a:t>
            </a:r>
          </a:p>
          <a:p>
            <a:pPr>
              <a:buFontTx/>
              <a:buChar char="-"/>
            </a:pPr>
            <a:r>
              <a:rPr lang="en-US" dirty="0"/>
              <a:t>Low CPM is considered indicative of abnormalities in descending </a:t>
            </a:r>
          </a:p>
          <a:p>
            <a:pPr marL="0" indent="0">
              <a:buNone/>
            </a:pPr>
            <a:r>
              <a:rPr lang="en-US" dirty="0"/>
              <a:t>pain inhibition (top down)</a:t>
            </a:r>
          </a:p>
        </p:txBody>
      </p:sp>
      <p:pic>
        <p:nvPicPr>
          <p:cNvPr id="5" name="Picture 4">
            <a:extLst>
              <a:ext uri="{FF2B5EF4-FFF2-40B4-BE49-F238E27FC236}">
                <a16:creationId xmlns:a16="http://schemas.microsoft.com/office/drawing/2014/main" id="{8DC3A877-DB41-A85F-3BF3-921C797FB7DF}"/>
              </a:ext>
            </a:extLst>
          </p:cNvPr>
          <p:cNvPicPr>
            <a:picLocks noChangeAspect="1"/>
          </p:cNvPicPr>
          <p:nvPr/>
        </p:nvPicPr>
        <p:blipFill>
          <a:blip r:embed="rId2"/>
          <a:stretch>
            <a:fillRect/>
          </a:stretch>
        </p:blipFill>
        <p:spPr>
          <a:xfrm>
            <a:off x="8819412" y="1850272"/>
            <a:ext cx="749339" cy="1181161"/>
          </a:xfrm>
          <a:prstGeom prst="rect">
            <a:avLst/>
          </a:prstGeom>
        </p:spPr>
      </p:pic>
      <p:pic>
        <p:nvPicPr>
          <p:cNvPr id="9" name="Picture 8">
            <a:extLst>
              <a:ext uri="{FF2B5EF4-FFF2-40B4-BE49-F238E27FC236}">
                <a16:creationId xmlns:a16="http://schemas.microsoft.com/office/drawing/2014/main" id="{1B1937D1-232D-E671-6F41-C4C6F4C4005B}"/>
              </a:ext>
            </a:extLst>
          </p:cNvPr>
          <p:cNvPicPr>
            <a:picLocks noChangeAspect="1"/>
          </p:cNvPicPr>
          <p:nvPr/>
        </p:nvPicPr>
        <p:blipFill>
          <a:blip r:embed="rId3"/>
          <a:stretch>
            <a:fillRect/>
          </a:stretch>
        </p:blipFill>
        <p:spPr>
          <a:xfrm>
            <a:off x="7203498" y="1812171"/>
            <a:ext cx="1009702" cy="1257365"/>
          </a:xfrm>
          <a:prstGeom prst="rect">
            <a:avLst/>
          </a:prstGeom>
        </p:spPr>
      </p:pic>
      <p:pic>
        <p:nvPicPr>
          <p:cNvPr id="6" name="Picture 5">
            <a:extLst>
              <a:ext uri="{FF2B5EF4-FFF2-40B4-BE49-F238E27FC236}">
                <a16:creationId xmlns:a16="http://schemas.microsoft.com/office/drawing/2014/main" id="{79CF008F-F72B-554B-309C-7EC9CA10A42D}"/>
              </a:ext>
            </a:extLst>
          </p:cNvPr>
          <p:cNvPicPr>
            <a:picLocks noChangeAspect="1"/>
          </p:cNvPicPr>
          <p:nvPr/>
        </p:nvPicPr>
        <p:blipFill>
          <a:blip r:embed="rId4"/>
          <a:stretch>
            <a:fillRect/>
          </a:stretch>
        </p:blipFill>
        <p:spPr>
          <a:xfrm>
            <a:off x="4314144" y="4187833"/>
            <a:ext cx="1781856" cy="2146326"/>
          </a:xfrm>
          <a:prstGeom prst="rect">
            <a:avLst/>
          </a:prstGeom>
        </p:spPr>
      </p:pic>
      <p:pic>
        <p:nvPicPr>
          <p:cNvPr id="4" name="Picture 3">
            <a:extLst>
              <a:ext uri="{FF2B5EF4-FFF2-40B4-BE49-F238E27FC236}">
                <a16:creationId xmlns:a16="http://schemas.microsoft.com/office/drawing/2014/main" id="{9428C3D8-7271-F214-4211-47737C7F8B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143324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55C0-A809-5AB7-177E-680ACF990707}"/>
              </a:ext>
            </a:extLst>
          </p:cNvPr>
          <p:cNvSpPr>
            <a:spLocks noGrp="1"/>
          </p:cNvSpPr>
          <p:nvPr>
            <p:ph type="title"/>
          </p:nvPr>
        </p:nvSpPr>
        <p:spPr/>
        <p:txBody>
          <a:bodyPr/>
          <a:lstStyle/>
          <a:p>
            <a:r>
              <a:rPr lang="en-US" dirty="0"/>
              <a:t>QSTs in Rheumatic Diseases</a:t>
            </a:r>
          </a:p>
        </p:txBody>
      </p:sp>
      <p:sp>
        <p:nvSpPr>
          <p:cNvPr id="3" name="Content Placeholder 2">
            <a:extLst>
              <a:ext uri="{FF2B5EF4-FFF2-40B4-BE49-F238E27FC236}">
                <a16:creationId xmlns:a16="http://schemas.microsoft.com/office/drawing/2014/main" id="{452E3A7B-6B94-C93C-8E9F-5F9F0ACBFEAE}"/>
              </a:ext>
            </a:extLst>
          </p:cNvPr>
          <p:cNvSpPr>
            <a:spLocks noGrp="1"/>
          </p:cNvSpPr>
          <p:nvPr>
            <p:ph idx="1"/>
          </p:nvPr>
        </p:nvSpPr>
        <p:spPr>
          <a:xfrm>
            <a:off x="674914" y="2014194"/>
            <a:ext cx="5029200" cy="3931920"/>
          </a:xfrm>
        </p:spPr>
        <p:txBody>
          <a:bodyPr/>
          <a:lstStyle/>
          <a:p>
            <a:r>
              <a:rPr lang="en-US" dirty="0"/>
              <a:t>In RA: central pain (QSTs) was correlated with pain intensity scores, and that was independent of inflammatory activity.  </a:t>
            </a:r>
          </a:p>
          <a:p>
            <a:r>
              <a:rPr lang="en-US" dirty="0"/>
              <a:t>QSTs can predict treatment responses (EULAR treatment responses)</a:t>
            </a:r>
          </a:p>
          <a:p>
            <a:endParaRPr lang="en-US" dirty="0"/>
          </a:p>
        </p:txBody>
      </p:sp>
      <p:pic>
        <p:nvPicPr>
          <p:cNvPr id="5" name="Picture 4">
            <a:extLst>
              <a:ext uri="{FF2B5EF4-FFF2-40B4-BE49-F238E27FC236}">
                <a16:creationId xmlns:a16="http://schemas.microsoft.com/office/drawing/2014/main" id="{10B33AAD-9C94-D3A8-1E2B-607B893F2F8E}"/>
              </a:ext>
            </a:extLst>
          </p:cNvPr>
          <p:cNvPicPr>
            <a:picLocks noChangeAspect="1"/>
          </p:cNvPicPr>
          <p:nvPr/>
        </p:nvPicPr>
        <p:blipFill>
          <a:blip r:embed="rId2"/>
          <a:stretch>
            <a:fillRect/>
          </a:stretch>
        </p:blipFill>
        <p:spPr>
          <a:xfrm>
            <a:off x="5704114" y="1441290"/>
            <a:ext cx="6181287" cy="2857647"/>
          </a:xfrm>
          <a:prstGeom prst="rect">
            <a:avLst/>
          </a:prstGeom>
        </p:spPr>
      </p:pic>
      <p:pic>
        <p:nvPicPr>
          <p:cNvPr id="7" name="Picture 6">
            <a:extLst>
              <a:ext uri="{FF2B5EF4-FFF2-40B4-BE49-F238E27FC236}">
                <a16:creationId xmlns:a16="http://schemas.microsoft.com/office/drawing/2014/main" id="{23C06B3C-F16D-328B-6C2D-8ABD0AF78622}"/>
              </a:ext>
            </a:extLst>
          </p:cNvPr>
          <p:cNvPicPr>
            <a:picLocks noChangeAspect="1"/>
          </p:cNvPicPr>
          <p:nvPr/>
        </p:nvPicPr>
        <p:blipFill>
          <a:blip r:embed="rId3"/>
          <a:stretch>
            <a:fillRect/>
          </a:stretch>
        </p:blipFill>
        <p:spPr>
          <a:xfrm>
            <a:off x="1304307" y="3638102"/>
            <a:ext cx="3980213" cy="2880916"/>
          </a:xfrm>
          <a:prstGeom prst="rect">
            <a:avLst/>
          </a:prstGeom>
        </p:spPr>
      </p:pic>
      <p:sp>
        <p:nvSpPr>
          <p:cNvPr id="8" name="TextBox 7">
            <a:extLst>
              <a:ext uri="{FF2B5EF4-FFF2-40B4-BE49-F238E27FC236}">
                <a16:creationId xmlns:a16="http://schemas.microsoft.com/office/drawing/2014/main" id="{D548BC1A-0530-DD20-37D0-2D0D0F2F5D21}"/>
              </a:ext>
            </a:extLst>
          </p:cNvPr>
          <p:cNvSpPr txBox="1"/>
          <p:nvPr/>
        </p:nvSpPr>
        <p:spPr>
          <a:xfrm>
            <a:off x="5913913" y="6118908"/>
            <a:ext cx="4486894" cy="400110"/>
          </a:xfrm>
          <a:prstGeom prst="rect">
            <a:avLst/>
          </a:prstGeom>
          <a:noFill/>
        </p:spPr>
        <p:txBody>
          <a:bodyPr wrap="square" rtlCol="0">
            <a:spAutoFit/>
          </a:bodyPr>
          <a:lstStyle/>
          <a:p>
            <a:r>
              <a:rPr lang="en-US" sz="1000" dirty="0"/>
              <a:t>Heisler AC, et al. Arthritis Care Res (Hoboken). 2020.</a:t>
            </a:r>
          </a:p>
          <a:p>
            <a:r>
              <a:rPr lang="en-US" sz="1000" dirty="0"/>
              <a:t>Heisler AC, et al. Arthritis </a:t>
            </a:r>
            <a:r>
              <a:rPr lang="en-US" sz="1000" dirty="0" err="1"/>
              <a:t>Rheumatol</a:t>
            </a:r>
            <a:r>
              <a:rPr lang="en-US" sz="1000" dirty="0"/>
              <a:t>. 2020</a:t>
            </a:r>
          </a:p>
        </p:txBody>
      </p:sp>
      <p:pic>
        <p:nvPicPr>
          <p:cNvPr id="4" name="Picture 3">
            <a:extLst>
              <a:ext uri="{FF2B5EF4-FFF2-40B4-BE49-F238E27FC236}">
                <a16:creationId xmlns:a16="http://schemas.microsoft.com/office/drawing/2014/main" id="{66203734-D505-C8FB-4B37-EFA4983F52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1867266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BD14-FA8C-E3C6-FAFF-625D69463AA7}"/>
              </a:ext>
            </a:extLst>
          </p:cNvPr>
          <p:cNvSpPr>
            <a:spLocks noGrp="1"/>
          </p:cNvSpPr>
          <p:nvPr>
            <p:ph type="title"/>
          </p:nvPr>
        </p:nvSpPr>
        <p:spPr/>
        <p:txBody>
          <a:bodyPr/>
          <a:lstStyle/>
          <a:p>
            <a:r>
              <a:rPr lang="en-US" dirty="0"/>
              <a:t>QSTs in </a:t>
            </a:r>
            <a:r>
              <a:rPr lang="en-US" dirty="0" err="1"/>
              <a:t>axSpA</a:t>
            </a:r>
            <a:endParaRPr lang="en-US" dirty="0"/>
          </a:p>
        </p:txBody>
      </p:sp>
      <p:sp>
        <p:nvSpPr>
          <p:cNvPr id="3" name="Content Placeholder 2">
            <a:extLst>
              <a:ext uri="{FF2B5EF4-FFF2-40B4-BE49-F238E27FC236}">
                <a16:creationId xmlns:a16="http://schemas.microsoft.com/office/drawing/2014/main" id="{873C7ED7-8700-DAF7-04F2-F5917852D826}"/>
              </a:ext>
            </a:extLst>
          </p:cNvPr>
          <p:cNvSpPr>
            <a:spLocks noGrp="1"/>
          </p:cNvSpPr>
          <p:nvPr>
            <p:ph idx="1"/>
          </p:nvPr>
        </p:nvSpPr>
        <p:spPr/>
        <p:txBody>
          <a:bodyPr/>
          <a:lstStyle/>
          <a:p>
            <a:r>
              <a:rPr lang="en-US" dirty="0"/>
              <a:t>201 patients; 63% male, 64% radiographic </a:t>
            </a:r>
            <a:r>
              <a:rPr lang="en-US" dirty="0" err="1"/>
              <a:t>axSpA</a:t>
            </a:r>
            <a:r>
              <a:rPr lang="en-US" dirty="0"/>
              <a:t>, mean ASDAS score 2.1±1.0</a:t>
            </a:r>
          </a:p>
          <a:p>
            <a:r>
              <a:rPr lang="en-US" dirty="0"/>
              <a:t>underwent QST, including PPT, TS and CPM. Also completed central sensitization inventory (CSI) questionnaires</a:t>
            </a:r>
          </a:p>
          <a:p>
            <a:r>
              <a:rPr lang="en-US" dirty="0"/>
              <a:t>Patients with CSI≥40 had significantly lower PPTs and higher TS than CSI&lt;40 (p&lt;0.004).</a:t>
            </a:r>
          </a:p>
          <a:p>
            <a:r>
              <a:rPr lang="en-US" dirty="0"/>
              <a:t>In multivariable linear regression, sex, fatigue, anxiety and depression were independently associated with CSI</a:t>
            </a:r>
          </a:p>
          <a:p>
            <a:r>
              <a:rPr lang="en-US" dirty="0"/>
              <a:t>No stratification by the presence or absence of objective signs of inflammation</a:t>
            </a:r>
          </a:p>
          <a:p>
            <a:endParaRPr lang="en-US" dirty="0"/>
          </a:p>
        </p:txBody>
      </p:sp>
      <p:sp>
        <p:nvSpPr>
          <p:cNvPr id="5" name="TextBox 4">
            <a:extLst>
              <a:ext uri="{FF2B5EF4-FFF2-40B4-BE49-F238E27FC236}">
                <a16:creationId xmlns:a16="http://schemas.microsoft.com/office/drawing/2014/main" id="{DF2DFC5F-62F2-A8E6-E26B-EDB86D7D043E}"/>
              </a:ext>
            </a:extLst>
          </p:cNvPr>
          <p:cNvSpPr txBox="1"/>
          <p:nvPr/>
        </p:nvSpPr>
        <p:spPr>
          <a:xfrm>
            <a:off x="5689864" y="6041362"/>
            <a:ext cx="4963886" cy="246221"/>
          </a:xfrm>
          <a:prstGeom prst="rect">
            <a:avLst/>
          </a:prstGeom>
          <a:noFill/>
        </p:spPr>
        <p:txBody>
          <a:bodyPr wrap="square" rtlCol="0">
            <a:spAutoFit/>
          </a:bodyPr>
          <a:lstStyle/>
          <a:p>
            <a:r>
              <a:rPr lang="en-US" sz="1000" dirty="0"/>
              <a:t>van der </a:t>
            </a:r>
            <a:r>
              <a:rPr lang="en-US" sz="1000" dirty="0" err="1"/>
              <a:t>Kraan</a:t>
            </a:r>
            <a:r>
              <a:rPr lang="en-US" sz="1000" dirty="0"/>
              <a:t> YM, et al. RMD Open. 2024.</a:t>
            </a:r>
          </a:p>
        </p:txBody>
      </p:sp>
      <p:pic>
        <p:nvPicPr>
          <p:cNvPr id="4" name="Picture 3">
            <a:extLst>
              <a:ext uri="{FF2B5EF4-FFF2-40B4-BE49-F238E27FC236}">
                <a16:creationId xmlns:a16="http://schemas.microsoft.com/office/drawing/2014/main" id="{92BBDCD2-325C-2CF6-FA19-EC48F5DA0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3516165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8A96-7B1C-E8BE-DF9A-2C472EE529D6}"/>
              </a:ext>
            </a:extLst>
          </p:cNvPr>
          <p:cNvSpPr>
            <a:spLocks noGrp="1"/>
          </p:cNvSpPr>
          <p:nvPr>
            <p:ph type="title"/>
          </p:nvPr>
        </p:nvSpPr>
        <p:spPr/>
        <p:txBody>
          <a:bodyPr/>
          <a:lstStyle/>
          <a:p>
            <a:r>
              <a:rPr lang="en-US" dirty="0"/>
              <a:t>Neuroimaging</a:t>
            </a:r>
          </a:p>
        </p:txBody>
      </p:sp>
      <p:sp>
        <p:nvSpPr>
          <p:cNvPr id="3" name="Content Placeholder 2">
            <a:extLst>
              <a:ext uri="{FF2B5EF4-FFF2-40B4-BE49-F238E27FC236}">
                <a16:creationId xmlns:a16="http://schemas.microsoft.com/office/drawing/2014/main" id="{C6E54646-9C9F-3F17-D536-28425750C952}"/>
              </a:ext>
            </a:extLst>
          </p:cNvPr>
          <p:cNvSpPr>
            <a:spLocks noGrp="1"/>
          </p:cNvSpPr>
          <p:nvPr>
            <p:ph idx="1"/>
          </p:nvPr>
        </p:nvSpPr>
        <p:spPr/>
        <p:txBody>
          <a:bodyPr/>
          <a:lstStyle/>
          <a:p>
            <a:r>
              <a:rPr lang="en-US" dirty="0"/>
              <a:t>Structural: gray matter volume</a:t>
            </a:r>
          </a:p>
          <a:p>
            <a:r>
              <a:rPr lang="en-US" dirty="0"/>
              <a:t>Functional: activity and connectivity</a:t>
            </a:r>
          </a:p>
          <a:p>
            <a:r>
              <a:rPr lang="en-US" dirty="0"/>
              <a:t>Default mode network: active when external </a:t>
            </a:r>
          </a:p>
          <a:p>
            <a:pPr marL="0" indent="0">
              <a:buNone/>
            </a:pPr>
            <a:r>
              <a:rPr lang="en-US" dirty="0"/>
              <a:t>stimulation is absent. Plays a role in self-reflection,</a:t>
            </a:r>
          </a:p>
          <a:p>
            <a:pPr marL="0" indent="0">
              <a:buNone/>
            </a:pPr>
            <a:r>
              <a:rPr lang="en-US" dirty="0"/>
              <a:t>planning, social cognition, and emotional </a:t>
            </a:r>
          </a:p>
          <a:p>
            <a:pPr marL="0" indent="0">
              <a:buNone/>
            </a:pPr>
            <a:r>
              <a:rPr lang="en-US" dirty="0"/>
              <a:t>regulation</a:t>
            </a:r>
          </a:p>
          <a:p>
            <a:r>
              <a:rPr lang="en-US" dirty="0"/>
              <a:t>Salience network: associated with external </a:t>
            </a:r>
          </a:p>
          <a:p>
            <a:pPr marL="0" indent="0">
              <a:buNone/>
            </a:pPr>
            <a:r>
              <a:rPr lang="en-US" dirty="0"/>
              <a:t>stimuli. Evaluates the stimulus and coordinates </a:t>
            </a:r>
          </a:p>
          <a:p>
            <a:pPr marL="0" indent="0">
              <a:buNone/>
            </a:pPr>
            <a:r>
              <a:rPr lang="en-US" dirty="0"/>
              <a:t>response with other brain regions</a:t>
            </a:r>
          </a:p>
        </p:txBody>
      </p:sp>
      <p:pic>
        <p:nvPicPr>
          <p:cNvPr id="3074" name="Picture 2" descr="Node connections of the default mode network and the salience network. Cartoon of node connections used in this study as seen on a see-through brain. Green shows the connections between the nodes of the DMN and orange the connection between the nodes of the SN.">
            <a:extLst>
              <a:ext uri="{FF2B5EF4-FFF2-40B4-BE49-F238E27FC236}">
                <a16:creationId xmlns:a16="http://schemas.microsoft.com/office/drawing/2014/main" id="{A422070C-A068-63B3-1493-8EF05FC4A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923" y="1141491"/>
            <a:ext cx="4993823" cy="4730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45D6DE-722D-4061-8B7F-4B2E93A270B8}"/>
              </a:ext>
            </a:extLst>
          </p:cNvPr>
          <p:cNvSpPr txBox="1"/>
          <p:nvPr/>
        </p:nvSpPr>
        <p:spPr>
          <a:xfrm>
            <a:off x="6752356" y="6273318"/>
            <a:ext cx="6151419" cy="246221"/>
          </a:xfrm>
          <a:prstGeom prst="rect">
            <a:avLst/>
          </a:prstGeom>
          <a:noFill/>
        </p:spPr>
        <p:txBody>
          <a:bodyPr wrap="square" rtlCol="0">
            <a:spAutoFit/>
          </a:bodyPr>
          <a:lstStyle/>
          <a:p>
            <a:r>
              <a:rPr lang="en-US" sz="1000" dirty="0"/>
              <a:t>van Ettinger-</a:t>
            </a:r>
            <a:r>
              <a:rPr lang="en-US" sz="1000" dirty="0" err="1"/>
              <a:t>Veenstra</a:t>
            </a:r>
            <a:r>
              <a:rPr lang="en-US" sz="1000" dirty="0"/>
              <a:t> H, et al. J Pain Res. 2019.</a:t>
            </a:r>
          </a:p>
        </p:txBody>
      </p:sp>
    </p:spTree>
    <p:extLst>
      <p:ext uri="{BB962C8B-B14F-4D97-AF65-F5344CB8AC3E}">
        <p14:creationId xmlns:p14="http://schemas.microsoft.com/office/powerpoint/2010/main" val="1308429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1C04-705B-58EB-B9F3-3FC8F957FA70}"/>
              </a:ext>
            </a:extLst>
          </p:cNvPr>
          <p:cNvSpPr>
            <a:spLocks noGrp="1"/>
          </p:cNvSpPr>
          <p:nvPr>
            <p:ph type="title"/>
          </p:nvPr>
        </p:nvSpPr>
        <p:spPr/>
        <p:txBody>
          <a:bodyPr>
            <a:normAutofit/>
          </a:bodyPr>
          <a:lstStyle/>
          <a:p>
            <a:r>
              <a:rPr lang="en-US" dirty="0"/>
              <a:t>Neuroimaging </a:t>
            </a:r>
          </a:p>
        </p:txBody>
      </p:sp>
      <p:sp>
        <p:nvSpPr>
          <p:cNvPr id="3" name="Content Placeholder 2">
            <a:extLst>
              <a:ext uri="{FF2B5EF4-FFF2-40B4-BE49-F238E27FC236}">
                <a16:creationId xmlns:a16="http://schemas.microsoft.com/office/drawing/2014/main" id="{E7238A3B-2E0B-F038-B466-03442CB16A87}"/>
              </a:ext>
            </a:extLst>
          </p:cNvPr>
          <p:cNvSpPr>
            <a:spLocks noGrp="1"/>
          </p:cNvSpPr>
          <p:nvPr>
            <p:ph idx="1"/>
          </p:nvPr>
        </p:nvSpPr>
        <p:spPr>
          <a:xfrm>
            <a:off x="1066800" y="2103120"/>
            <a:ext cx="4865085" cy="3931920"/>
          </a:xfrm>
        </p:spPr>
        <p:txBody>
          <a:bodyPr>
            <a:normAutofit fontScale="92500" lnSpcReduction="10000"/>
          </a:bodyPr>
          <a:lstStyle/>
          <a:p>
            <a:r>
              <a:rPr lang="en-US" dirty="0"/>
              <a:t> In RA: the DMN-insula connectivity was significantly associated with </a:t>
            </a:r>
            <a:r>
              <a:rPr lang="en-US" dirty="0" err="1"/>
              <a:t>nociplastic</a:t>
            </a:r>
            <a:r>
              <a:rPr lang="en-US" dirty="0"/>
              <a:t> pain scores </a:t>
            </a:r>
          </a:p>
          <a:p>
            <a:r>
              <a:rPr lang="en-US" dirty="0"/>
              <a:t>54 patients, mean age (54.9 ± 11.41 years), 41 women. Mean </a:t>
            </a:r>
            <a:r>
              <a:rPr lang="en-US" dirty="0" err="1"/>
              <a:t>fibromyalgianess</a:t>
            </a:r>
            <a:r>
              <a:rPr lang="en-US" dirty="0"/>
              <a:t> (</a:t>
            </a:r>
            <a:r>
              <a:rPr lang="en-US" dirty="0" err="1"/>
              <a:t>Fmness</a:t>
            </a:r>
            <a:r>
              <a:rPr lang="en-US" dirty="0"/>
              <a:t>) score 13.20 ± 6.21 (range 1–29)</a:t>
            </a:r>
          </a:p>
          <a:p>
            <a:r>
              <a:rPr lang="en-US" dirty="0"/>
              <a:t>Derived from the ACR FM survey criteria and found that it predicted pain and disability in RA </a:t>
            </a:r>
          </a:p>
          <a:p>
            <a:endParaRPr lang="en-US" dirty="0"/>
          </a:p>
          <a:p>
            <a:r>
              <a:rPr lang="en-US" dirty="0"/>
              <a:t>The altered connectivity between the DMN and anterior insula was observed in studies of fibromyalgia, osteoarthritis, and chronic back pain</a:t>
            </a:r>
          </a:p>
        </p:txBody>
      </p:sp>
      <p:pic>
        <p:nvPicPr>
          <p:cNvPr id="5" name="Picture 4">
            <a:extLst>
              <a:ext uri="{FF2B5EF4-FFF2-40B4-BE49-F238E27FC236}">
                <a16:creationId xmlns:a16="http://schemas.microsoft.com/office/drawing/2014/main" id="{8BC6F10F-9F2B-A7DE-B5A6-3E9EBC8465CB}"/>
              </a:ext>
            </a:extLst>
          </p:cNvPr>
          <p:cNvPicPr>
            <a:picLocks noChangeAspect="1"/>
          </p:cNvPicPr>
          <p:nvPr/>
        </p:nvPicPr>
        <p:blipFill>
          <a:blip r:embed="rId3"/>
          <a:stretch>
            <a:fillRect/>
          </a:stretch>
        </p:blipFill>
        <p:spPr>
          <a:xfrm>
            <a:off x="6181725" y="1793238"/>
            <a:ext cx="5578109" cy="3478283"/>
          </a:xfrm>
          <a:prstGeom prst="rect">
            <a:avLst/>
          </a:prstGeom>
        </p:spPr>
      </p:pic>
      <p:sp>
        <p:nvSpPr>
          <p:cNvPr id="6" name="TextBox 5">
            <a:extLst>
              <a:ext uri="{FF2B5EF4-FFF2-40B4-BE49-F238E27FC236}">
                <a16:creationId xmlns:a16="http://schemas.microsoft.com/office/drawing/2014/main" id="{11E6EE10-C201-0329-896C-C5F32E54037F}"/>
              </a:ext>
            </a:extLst>
          </p:cNvPr>
          <p:cNvSpPr txBox="1"/>
          <p:nvPr/>
        </p:nvSpPr>
        <p:spPr>
          <a:xfrm>
            <a:off x="6453844" y="5681097"/>
            <a:ext cx="4572665" cy="707886"/>
          </a:xfrm>
          <a:prstGeom prst="rect">
            <a:avLst/>
          </a:prstGeom>
          <a:noFill/>
        </p:spPr>
        <p:txBody>
          <a:bodyPr wrap="square" rtlCol="0">
            <a:spAutoFit/>
          </a:bodyPr>
          <a:lstStyle/>
          <a:p>
            <a:r>
              <a:rPr lang="en-US" sz="1000" dirty="0"/>
              <a:t>Basu N, et al. Arthritis </a:t>
            </a:r>
            <a:r>
              <a:rPr lang="en-US" sz="1000" dirty="0" err="1"/>
              <a:t>Rheumatol</a:t>
            </a:r>
            <a:r>
              <a:rPr lang="en-US" sz="1000" dirty="0"/>
              <a:t>. 2018.</a:t>
            </a:r>
          </a:p>
          <a:p>
            <a:r>
              <a:rPr lang="en-US" sz="1000" dirty="0" err="1"/>
              <a:t>Napadow</a:t>
            </a:r>
            <a:r>
              <a:rPr lang="en-US" sz="1000" dirty="0"/>
              <a:t> V, et al. Arthritis Rheum. 2010.</a:t>
            </a:r>
          </a:p>
          <a:p>
            <a:r>
              <a:rPr lang="en-US" sz="1000" dirty="0"/>
              <a:t>Loggia ML, et al. Pain. 2013.</a:t>
            </a:r>
          </a:p>
          <a:p>
            <a:r>
              <a:rPr lang="en-US" sz="1000" dirty="0" err="1"/>
              <a:t>Baliki</a:t>
            </a:r>
            <a:r>
              <a:rPr lang="en-US" sz="1000" dirty="0"/>
              <a:t> MN, et al. </a:t>
            </a:r>
            <a:r>
              <a:rPr lang="en-US" sz="1000" dirty="0" err="1"/>
              <a:t>PLoS</a:t>
            </a:r>
            <a:r>
              <a:rPr lang="en-US" sz="1000" dirty="0"/>
              <a:t> One. 2014.</a:t>
            </a:r>
          </a:p>
        </p:txBody>
      </p:sp>
    </p:spTree>
    <p:extLst>
      <p:ext uri="{BB962C8B-B14F-4D97-AF65-F5344CB8AC3E}">
        <p14:creationId xmlns:p14="http://schemas.microsoft.com/office/powerpoint/2010/main" val="376395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05044-7DA0-D777-1D3C-D046167D4842}"/>
              </a:ext>
            </a:extLst>
          </p:cNvPr>
          <p:cNvSpPr>
            <a:spLocks noGrp="1"/>
          </p:cNvSpPr>
          <p:nvPr>
            <p:ph type="title"/>
          </p:nvPr>
        </p:nvSpPr>
        <p:spPr/>
        <p:txBody>
          <a:bodyPr/>
          <a:lstStyle/>
          <a:p>
            <a:r>
              <a:rPr lang="en-US" dirty="0"/>
              <a:t>Neuroimaging</a:t>
            </a:r>
          </a:p>
        </p:txBody>
      </p:sp>
      <p:sp>
        <p:nvSpPr>
          <p:cNvPr id="3" name="Content Placeholder 2">
            <a:extLst>
              <a:ext uri="{FF2B5EF4-FFF2-40B4-BE49-F238E27FC236}">
                <a16:creationId xmlns:a16="http://schemas.microsoft.com/office/drawing/2014/main" id="{14A6185A-5032-D4AE-DB7B-2E692585B3C6}"/>
              </a:ext>
            </a:extLst>
          </p:cNvPr>
          <p:cNvSpPr>
            <a:spLocks noGrp="1"/>
          </p:cNvSpPr>
          <p:nvPr>
            <p:ph idx="1"/>
          </p:nvPr>
        </p:nvSpPr>
        <p:spPr/>
        <p:txBody>
          <a:bodyPr/>
          <a:lstStyle/>
          <a:p>
            <a:r>
              <a:rPr lang="en-US" dirty="0"/>
              <a:t> In </a:t>
            </a:r>
            <a:r>
              <a:rPr lang="en-US" dirty="0" err="1"/>
              <a:t>axSpA</a:t>
            </a:r>
            <a:r>
              <a:rPr lang="en-US" dirty="0"/>
              <a:t> (AS) study (n=20 patients vs 20 controls): the connectivity between the DMN and salience network was altered. Correlated with pain and disease symptoms</a:t>
            </a:r>
          </a:p>
        </p:txBody>
      </p:sp>
      <p:pic>
        <p:nvPicPr>
          <p:cNvPr id="5" name="Picture 4">
            <a:extLst>
              <a:ext uri="{FF2B5EF4-FFF2-40B4-BE49-F238E27FC236}">
                <a16:creationId xmlns:a16="http://schemas.microsoft.com/office/drawing/2014/main" id="{E7B83B98-4A3C-BBAB-6044-5CDE3718738B}"/>
              </a:ext>
            </a:extLst>
          </p:cNvPr>
          <p:cNvPicPr>
            <a:picLocks noChangeAspect="1"/>
          </p:cNvPicPr>
          <p:nvPr/>
        </p:nvPicPr>
        <p:blipFill>
          <a:blip r:embed="rId3"/>
          <a:stretch>
            <a:fillRect/>
          </a:stretch>
        </p:blipFill>
        <p:spPr>
          <a:xfrm>
            <a:off x="5339255" y="3419281"/>
            <a:ext cx="5289161" cy="2456267"/>
          </a:xfrm>
          <a:prstGeom prst="rect">
            <a:avLst/>
          </a:prstGeom>
        </p:spPr>
      </p:pic>
      <p:pic>
        <p:nvPicPr>
          <p:cNvPr id="7" name="Picture 6">
            <a:extLst>
              <a:ext uri="{FF2B5EF4-FFF2-40B4-BE49-F238E27FC236}">
                <a16:creationId xmlns:a16="http://schemas.microsoft.com/office/drawing/2014/main" id="{B3096E18-C694-500B-0A14-7F44BD645875}"/>
              </a:ext>
            </a:extLst>
          </p:cNvPr>
          <p:cNvPicPr>
            <a:picLocks noChangeAspect="1"/>
          </p:cNvPicPr>
          <p:nvPr/>
        </p:nvPicPr>
        <p:blipFill>
          <a:blip r:embed="rId4"/>
          <a:stretch>
            <a:fillRect/>
          </a:stretch>
        </p:blipFill>
        <p:spPr>
          <a:xfrm>
            <a:off x="1805049" y="3018142"/>
            <a:ext cx="2621850" cy="2857406"/>
          </a:xfrm>
          <a:prstGeom prst="rect">
            <a:avLst/>
          </a:prstGeom>
        </p:spPr>
      </p:pic>
      <p:pic>
        <p:nvPicPr>
          <p:cNvPr id="9" name="Picture 8">
            <a:extLst>
              <a:ext uri="{FF2B5EF4-FFF2-40B4-BE49-F238E27FC236}">
                <a16:creationId xmlns:a16="http://schemas.microsoft.com/office/drawing/2014/main" id="{D809E4FC-D7B8-701D-C33A-5194BDEA3300}"/>
              </a:ext>
            </a:extLst>
          </p:cNvPr>
          <p:cNvPicPr>
            <a:picLocks noChangeAspect="1"/>
          </p:cNvPicPr>
          <p:nvPr/>
        </p:nvPicPr>
        <p:blipFill>
          <a:blip r:embed="rId5"/>
          <a:stretch>
            <a:fillRect/>
          </a:stretch>
        </p:blipFill>
        <p:spPr>
          <a:xfrm>
            <a:off x="6968764" y="517673"/>
            <a:ext cx="3552773" cy="1455650"/>
          </a:xfrm>
          <a:prstGeom prst="rect">
            <a:avLst/>
          </a:prstGeom>
        </p:spPr>
      </p:pic>
      <p:sp>
        <p:nvSpPr>
          <p:cNvPr id="10" name="TextBox 9">
            <a:extLst>
              <a:ext uri="{FF2B5EF4-FFF2-40B4-BE49-F238E27FC236}">
                <a16:creationId xmlns:a16="http://schemas.microsoft.com/office/drawing/2014/main" id="{362EF98C-962F-0B0F-0CAA-EE71C6A7B992}"/>
              </a:ext>
            </a:extLst>
          </p:cNvPr>
          <p:cNvSpPr txBox="1"/>
          <p:nvPr/>
        </p:nvSpPr>
        <p:spPr>
          <a:xfrm>
            <a:off x="6792686" y="6234545"/>
            <a:ext cx="4619501" cy="246221"/>
          </a:xfrm>
          <a:prstGeom prst="rect">
            <a:avLst/>
          </a:prstGeom>
          <a:noFill/>
        </p:spPr>
        <p:txBody>
          <a:bodyPr wrap="square" rtlCol="0">
            <a:spAutoFit/>
          </a:bodyPr>
          <a:lstStyle/>
          <a:p>
            <a:r>
              <a:rPr lang="fr-FR" sz="1000" dirty="0" err="1"/>
              <a:t>Hemington</a:t>
            </a:r>
            <a:r>
              <a:rPr lang="fr-FR" sz="1000" dirty="0"/>
              <a:t> KS et al., Brain Structure </a:t>
            </a:r>
            <a:r>
              <a:rPr lang="fr-FR" sz="1000" dirty="0" err="1"/>
              <a:t>Function</a:t>
            </a:r>
            <a:r>
              <a:rPr lang="fr-FR" sz="1000" dirty="0"/>
              <a:t>, 2016.</a:t>
            </a:r>
            <a:endParaRPr lang="en-US" sz="1000" dirty="0"/>
          </a:p>
        </p:txBody>
      </p:sp>
    </p:spTree>
    <p:extLst>
      <p:ext uri="{BB962C8B-B14F-4D97-AF65-F5344CB8AC3E}">
        <p14:creationId xmlns:p14="http://schemas.microsoft.com/office/powerpoint/2010/main" val="328532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3758-5B78-9DB1-AD00-7045AE9F32AF}"/>
              </a:ext>
            </a:extLst>
          </p:cNvPr>
          <p:cNvSpPr>
            <a:spLocks noGrp="1"/>
          </p:cNvSpPr>
          <p:nvPr>
            <p:ph type="title"/>
          </p:nvPr>
        </p:nvSpPr>
        <p:spPr/>
        <p:txBody>
          <a:bodyPr/>
          <a:lstStyle/>
          <a:p>
            <a:r>
              <a:rPr lang="en-US" dirty="0"/>
              <a:t>Task fMRI</a:t>
            </a:r>
          </a:p>
        </p:txBody>
      </p:sp>
      <p:sp>
        <p:nvSpPr>
          <p:cNvPr id="3" name="Content Placeholder 2">
            <a:extLst>
              <a:ext uri="{FF2B5EF4-FFF2-40B4-BE49-F238E27FC236}">
                <a16:creationId xmlns:a16="http://schemas.microsoft.com/office/drawing/2014/main" id="{42222DBC-1802-8423-06A9-8364C408A7D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8BB68A8-AB62-97CA-F63F-A1B92FC8ABF2}"/>
              </a:ext>
            </a:extLst>
          </p:cNvPr>
          <p:cNvPicPr>
            <a:picLocks noChangeAspect="1"/>
          </p:cNvPicPr>
          <p:nvPr/>
        </p:nvPicPr>
        <p:blipFill>
          <a:blip r:embed="rId2"/>
          <a:stretch>
            <a:fillRect/>
          </a:stretch>
        </p:blipFill>
        <p:spPr>
          <a:xfrm>
            <a:off x="1262334" y="2014194"/>
            <a:ext cx="10110516" cy="3602835"/>
          </a:xfrm>
          <a:prstGeom prst="rect">
            <a:avLst/>
          </a:prstGeom>
        </p:spPr>
      </p:pic>
      <p:sp>
        <p:nvSpPr>
          <p:cNvPr id="6" name="TextBox 5">
            <a:extLst>
              <a:ext uri="{FF2B5EF4-FFF2-40B4-BE49-F238E27FC236}">
                <a16:creationId xmlns:a16="http://schemas.microsoft.com/office/drawing/2014/main" id="{5F618532-FD4F-1B34-6152-855CFCFE9079}"/>
              </a:ext>
            </a:extLst>
          </p:cNvPr>
          <p:cNvSpPr txBox="1"/>
          <p:nvPr/>
        </p:nvSpPr>
        <p:spPr>
          <a:xfrm>
            <a:off x="7528956" y="6035040"/>
            <a:ext cx="3740727" cy="307777"/>
          </a:xfrm>
          <a:prstGeom prst="rect">
            <a:avLst/>
          </a:prstGeom>
          <a:noFill/>
        </p:spPr>
        <p:txBody>
          <a:bodyPr wrap="square" rtlCol="0">
            <a:spAutoFit/>
          </a:bodyPr>
          <a:lstStyle/>
          <a:p>
            <a:r>
              <a:rPr lang="en-US" sz="1400" dirty="0"/>
              <a:t>Unpublished data. Bittar et al. </a:t>
            </a:r>
          </a:p>
        </p:txBody>
      </p:sp>
    </p:spTree>
    <p:extLst>
      <p:ext uri="{BB962C8B-B14F-4D97-AF65-F5344CB8AC3E}">
        <p14:creationId xmlns:p14="http://schemas.microsoft.com/office/powerpoint/2010/main" val="3388843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1C04-705B-58EB-B9F3-3FC8F957FA70}"/>
              </a:ext>
            </a:extLst>
          </p:cNvPr>
          <p:cNvSpPr>
            <a:spLocks noGrp="1"/>
          </p:cNvSpPr>
          <p:nvPr>
            <p:ph type="title"/>
          </p:nvPr>
        </p:nvSpPr>
        <p:spPr/>
        <p:txBody>
          <a:bodyPr>
            <a:normAutofit/>
          </a:bodyPr>
          <a:lstStyle/>
          <a:p>
            <a:r>
              <a:rPr lang="en-US" dirty="0"/>
              <a:t>Neuroimaging</a:t>
            </a:r>
          </a:p>
        </p:txBody>
      </p:sp>
      <p:sp>
        <p:nvSpPr>
          <p:cNvPr id="3" name="Content Placeholder 2">
            <a:extLst>
              <a:ext uri="{FF2B5EF4-FFF2-40B4-BE49-F238E27FC236}">
                <a16:creationId xmlns:a16="http://schemas.microsoft.com/office/drawing/2014/main" id="{E7238A3B-2E0B-F038-B466-03442CB16A87}"/>
              </a:ext>
            </a:extLst>
          </p:cNvPr>
          <p:cNvSpPr>
            <a:spLocks noGrp="1"/>
          </p:cNvSpPr>
          <p:nvPr>
            <p:ph idx="1"/>
          </p:nvPr>
        </p:nvSpPr>
        <p:spPr/>
        <p:txBody>
          <a:bodyPr/>
          <a:lstStyle/>
          <a:p>
            <a:r>
              <a:rPr lang="en-US" dirty="0"/>
              <a:t>In patients with chronic low back pain (non-inflammatory), gray matter thickness was decreased in the prefrontal cortex and somatosensory cortex when compared to controls</a:t>
            </a:r>
          </a:p>
          <a:p>
            <a:r>
              <a:rPr lang="en-US" dirty="0"/>
              <a:t>Gray matter volume increased after effective treatment (spine surgery or facet joint block)</a:t>
            </a:r>
          </a:p>
          <a:p>
            <a:r>
              <a:rPr lang="en-US" dirty="0"/>
              <a:t>This was also seen in osteoarthritis studies</a:t>
            </a:r>
          </a:p>
          <a:p>
            <a:r>
              <a:rPr lang="en-US" dirty="0"/>
              <a:t>In </a:t>
            </a:r>
            <a:r>
              <a:rPr lang="en-US" dirty="0" err="1"/>
              <a:t>axSpA</a:t>
            </a:r>
            <a:r>
              <a:rPr lang="en-US" dirty="0"/>
              <a:t> (AS) study (n=17 patients): gray matter cortical thinning in the primary somatosensory cortex, insula, and anterior cingulate cortex. </a:t>
            </a:r>
          </a:p>
          <a:p>
            <a:r>
              <a:rPr lang="en-US" dirty="0"/>
              <a:t>This cortical thinning was correlated with higher </a:t>
            </a:r>
            <a:r>
              <a:rPr lang="en-US" dirty="0" err="1"/>
              <a:t>painDETECT</a:t>
            </a:r>
            <a:r>
              <a:rPr lang="en-US" dirty="0"/>
              <a:t> scores, which is a tool to identify neuropathic pains. </a:t>
            </a:r>
          </a:p>
          <a:p>
            <a:endParaRPr lang="en-US" dirty="0"/>
          </a:p>
        </p:txBody>
      </p:sp>
      <p:sp>
        <p:nvSpPr>
          <p:cNvPr id="4" name="TextBox 3">
            <a:extLst>
              <a:ext uri="{FF2B5EF4-FFF2-40B4-BE49-F238E27FC236}">
                <a16:creationId xmlns:a16="http://schemas.microsoft.com/office/drawing/2014/main" id="{E6A28212-6F8D-E0A5-19C5-2CF2A8F72141}"/>
              </a:ext>
            </a:extLst>
          </p:cNvPr>
          <p:cNvSpPr txBox="1"/>
          <p:nvPr/>
        </p:nvSpPr>
        <p:spPr>
          <a:xfrm>
            <a:off x="6012007" y="5961981"/>
            <a:ext cx="4714504" cy="400110"/>
          </a:xfrm>
          <a:prstGeom prst="rect">
            <a:avLst/>
          </a:prstGeom>
          <a:noFill/>
        </p:spPr>
        <p:txBody>
          <a:bodyPr wrap="square" rtlCol="0">
            <a:spAutoFit/>
          </a:bodyPr>
          <a:lstStyle/>
          <a:p>
            <a:r>
              <a:rPr lang="en-US" sz="1000" dirty="0" err="1"/>
              <a:t>Seminowicz</a:t>
            </a:r>
            <a:r>
              <a:rPr lang="en-US" sz="1000" dirty="0"/>
              <a:t> DA, et al. J </a:t>
            </a:r>
            <a:r>
              <a:rPr lang="en-US" sz="1000" dirty="0" err="1"/>
              <a:t>Neurosci</a:t>
            </a:r>
            <a:r>
              <a:rPr lang="en-US" sz="1000" dirty="0"/>
              <a:t>. 2011</a:t>
            </a:r>
          </a:p>
          <a:p>
            <a:r>
              <a:rPr lang="en-US" sz="1000" dirty="0"/>
              <a:t>Wu Q, et al. Arthritis Rheum. 2013</a:t>
            </a:r>
          </a:p>
        </p:txBody>
      </p:sp>
      <p:pic>
        <p:nvPicPr>
          <p:cNvPr id="5" name="Picture 4">
            <a:extLst>
              <a:ext uri="{FF2B5EF4-FFF2-40B4-BE49-F238E27FC236}">
                <a16:creationId xmlns:a16="http://schemas.microsoft.com/office/drawing/2014/main" id="{C455D321-45CE-A78E-5931-D00D44BA4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361773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B0D3-AFAD-418D-BB11-D827F78538B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F993EBB-EB25-4B92-AC6D-3A6C2718F127}"/>
              </a:ext>
            </a:extLst>
          </p:cNvPr>
          <p:cNvSpPr>
            <a:spLocks noGrp="1"/>
          </p:cNvSpPr>
          <p:nvPr>
            <p:ph idx="1"/>
          </p:nvPr>
        </p:nvSpPr>
        <p:spPr/>
        <p:txBody>
          <a:bodyPr>
            <a:normAutofit/>
          </a:bodyPr>
          <a:lstStyle/>
          <a:p>
            <a:r>
              <a:rPr lang="en-US" dirty="0"/>
              <a:t>Epidemiology</a:t>
            </a:r>
          </a:p>
          <a:p>
            <a:r>
              <a:rPr lang="en-US" dirty="0"/>
              <a:t>Pain phenotypes</a:t>
            </a:r>
          </a:p>
          <a:p>
            <a:r>
              <a:rPr lang="en-US" dirty="0"/>
              <a:t>Measuring pain</a:t>
            </a:r>
          </a:p>
          <a:p>
            <a:r>
              <a:rPr lang="en-US" dirty="0"/>
              <a:t>Associated factors</a:t>
            </a:r>
          </a:p>
          <a:p>
            <a:r>
              <a:rPr lang="en-US" dirty="0"/>
              <a:t>Treatment approach</a:t>
            </a:r>
          </a:p>
          <a:p>
            <a:pPr marL="0" indent="0">
              <a:buNone/>
            </a:pPr>
            <a:r>
              <a:rPr lang="en-US" dirty="0"/>
              <a:t> </a:t>
            </a:r>
          </a:p>
        </p:txBody>
      </p:sp>
      <p:pic>
        <p:nvPicPr>
          <p:cNvPr id="4" name="Picture 3">
            <a:extLst>
              <a:ext uri="{FF2B5EF4-FFF2-40B4-BE49-F238E27FC236}">
                <a16:creationId xmlns:a16="http://schemas.microsoft.com/office/drawing/2014/main" id="{E81FB5CE-5520-DDE5-B0A9-72A0BDB488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3252157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psules and pills inside a glass bowl">
            <a:extLst>
              <a:ext uri="{FF2B5EF4-FFF2-40B4-BE49-F238E27FC236}">
                <a16:creationId xmlns:a16="http://schemas.microsoft.com/office/drawing/2014/main" id="{BDB2A22C-11CC-55AC-2F91-AE22605758B6}"/>
              </a:ext>
            </a:extLst>
          </p:cNvPr>
          <p:cNvPicPr>
            <a:picLocks noChangeAspect="1"/>
          </p:cNvPicPr>
          <p:nvPr/>
        </p:nvPicPr>
        <p:blipFill>
          <a:blip r:embed="rId2">
            <a:alphaModFix amt="45000"/>
          </a:blip>
          <a:srcRect t="19000" b="6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1A8AD162-8BCB-0073-2051-9F5C58738016}"/>
              </a:ext>
            </a:extLst>
          </p:cNvPr>
          <p:cNvSpPr>
            <a:spLocks noGrp="1"/>
          </p:cNvSpPr>
          <p:nvPr>
            <p:ph type="title"/>
          </p:nvPr>
        </p:nvSpPr>
        <p:spPr>
          <a:xfrm>
            <a:off x="1561708" y="2091263"/>
            <a:ext cx="9068586" cy="2461504"/>
          </a:xfrm>
        </p:spPr>
        <p:txBody>
          <a:bodyPr vert="horz" lIns="91440" tIns="45720" rIns="91440" bIns="45720" rtlCol="0" anchor="ctr">
            <a:normAutofit/>
          </a:bodyPr>
          <a:lstStyle/>
          <a:p>
            <a:pPr algn="ctr">
              <a:lnSpc>
                <a:spcPct val="83000"/>
              </a:lnSpc>
            </a:pPr>
            <a:r>
              <a:rPr lang="en-US" sz="6100" cap="all" spc="-100" dirty="0">
                <a:solidFill>
                  <a:schemeClr val="tx1">
                    <a:lumMod val="75000"/>
                    <a:lumOff val="25000"/>
                  </a:schemeClr>
                </a:solidFill>
              </a:rPr>
              <a:t>Can we predict who will develop </a:t>
            </a:r>
            <a:r>
              <a:rPr lang="en-US" sz="6100" cap="all" spc="-100" dirty="0" err="1">
                <a:solidFill>
                  <a:schemeClr val="tx1">
                    <a:lumMod val="75000"/>
                    <a:lumOff val="25000"/>
                  </a:schemeClr>
                </a:solidFill>
              </a:rPr>
              <a:t>nociplasic</a:t>
            </a:r>
            <a:r>
              <a:rPr lang="en-US" sz="6100" cap="all" spc="-100" dirty="0">
                <a:solidFill>
                  <a:schemeClr val="tx1">
                    <a:lumMod val="75000"/>
                    <a:lumOff val="25000"/>
                  </a:schemeClr>
                </a:solidFill>
              </a:rPr>
              <a:t> pain?</a:t>
            </a:r>
          </a:p>
        </p:txBody>
      </p:sp>
      <p:sp>
        <p:nvSpPr>
          <p:cNvPr id="3" name="Content Placeholder 2">
            <a:extLst>
              <a:ext uri="{FF2B5EF4-FFF2-40B4-BE49-F238E27FC236}">
                <a16:creationId xmlns:a16="http://schemas.microsoft.com/office/drawing/2014/main" id="{1A88A423-6614-6C26-5269-7ECE47BF0729}"/>
              </a:ext>
            </a:extLst>
          </p:cNvPr>
          <p:cNvSpPr>
            <a:spLocks noGrp="1"/>
          </p:cNvSpPr>
          <p:nvPr>
            <p:ph idx="1"/>
          </p:nvPr>
        </p:nvSpPr>
        <p:spPr>
          <a:xfrm>
            <a:off x="1561708" y="4623127"/>
            <a:ext cx="9070848" cy="457201"/>
          </a:xfrm>
        </p:spPr>
        <p:txBody>
          <a:bodyPr vert="horz" lIns="91440" tIns="45720" rIns="91440" bIns="45720" rtlCol="0">
            <a:noAutofit/>
          </a:bodyPr>
          <a:lstStyle/>
          <a:p>
            <a:pPr marL="0" indent="0" algn="ctr">
              <a:spcBef>
                <a:spcPts val="0"/>
              </a:spcBef>
              <a:spcAft>
                <a:spcPts val="600"/>
              </a:spcAft>
              <a:buNone/>
            </a:pPr>
            <a:r>
              <a:rPr lang="en-US" sz="2800" spc="80" dirty="0"/>
              <a:t>A step towards precision medicine </a:t>
            </a:r>
          </a:p>
        </p:txBody>
      </p:sp>
      <p:pic>
        <p:nvPicPr>
          <p:cNvPr id="4" name="Picture 3">
            <a:extLst>
              <a:ext uri="{FF2B5EF4-FFF2-40B4-BE49-F238E27FC236}">
                <a16:creationId xmlns:a16="http://schemas.microsoft.com/office/drawing/2014/main" id="{B9C8A82C-D8D1-5E06-571B-4BD0F0144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1773041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C558-28B0-0E97-BA22-3392D6C30EB8}"/>
              </a:ext>
            </a:extLst>
          </p:cNvPr>
          <p:cNvSpPr>
            <a:spLocks noGrp="1"/>
          </p:cNvSpPr>
          <p:nvPr>
            <p:ph type="title"/>
          </p:nvPr>
        </p:nvSpPr>
        <p:spPr/>
        <p:txBody>
          <a:bodyPr>
            <a:normAutofit/>
          </a:bodyPr>
          <a:lstStyle/>
          <a:p>
            <a:r>
              <a:rPr lang="en-US" dirty="0"/>
              <a:t>Disease duration and Chronic pain</a:t>
            </a:r>
          </a:p>
        </p:txBody>
      </p:sp>
      <p:sp>
        <p:nvSpPr>
          <p:cNvPr id="3" name="Content Placeholder 2">
            <a:extLst>
              <a:ext uri="{FF2B5EF4-FFF2-40B4-BE49-F238E27FC236}">
                <a16:creationId xmlns:a16="http://schemas.microsoft.com/office/drawing/2014/main" id="{21F76E26-1F6A-D7E9-DF07-C0D7D72B9E4E}"/>
              </a:ext>
            </a:extLst>
          </p:cNvPr>
          <p:cNvSpPr>
            <a:spLocks noGrp="1"/>
          </p:cNvSpPr>
          <p:nvPr>
            <p:ph idx="1"/>
          </p:nvPr>
        </p:nvSpPr>
        <p:spPr>
          <a:xfrm>
            <a:off x="1066800" y="2103119"/>
            <a:ext cx="10058400" cy="4428309"/>
          </a:xfrm>
        </p:spPr>
        <p:txBody>
          <a:bodyPr>
            <a:normAutofit fontScale="92500" lnSpcReduction="10000"/>
          </a:bodyPr>
          <a:lstStyle/>
          <a:p>
            <a:r>
              <a:rPr lang="en-US" dirty="0"/>
              <a:t>After inflammatory arthritis diagnosis, </a:t>
            </a:r>
          </a:p>
          <a:p>
            <a:pPr marL="0" indent="0">
              <a:buNone/>
            </a:pPr>
            <a:r>
              <a:rPr lang="en-US" dirty="0"/>
              <a:t>Incidence of developing chronic pain is</a:t>
            </a:r>
          </a:p>
          <a:p>
            <a:pPr marL="0" indent="0">
              <a:buNone/>
            </a:pPr>
            <a:r>
              <a:rPr lang="en-US" dirty="0"/>
              <a:t>Highest within the first 2 years</a:t>
            </a:r>
          </a:p>
          <a:p>
            <a:pPr marL="0" indent="0">
              <a:buNone/>
            </a:pPr>
            <a:r>
              <a:rPr lang="en-US" dirty="0"/>
              <a:t>- Associated factors: pain severity and </a:t>
            </a:r>
          </a:p>
          <a:p>
            <a:pPr marL="0" indent="0">
              <a:buNone/>
            </a:pPr>
            <a:r>
              <a:rPr lang="en-US" dirty="0"/>
              <a:t>Poor mental health</a:t>
            </a:r>
          </a:p>
          <a:p>
            <a:pPr marL="0" indent="0">
              <a:buNone/>
            </a:pPr>
            <a:endParaRPr lang="en-US" dirty="0"/>
          </a:p>
          <a:p>
            <a:pPr marL="0" indent="0">
              <a:buNone/>
            </a:pPr>
            <a:endParaRPr lang="en-US" dirty="0"/>
          </a:p>
          <a:p>
            <a:r>
              <a:rPr lang="en-US" dirty="0"/>
              <a:t>Global delay in </a:t>
            </a:r>
            <a:r>
              <a:rPr lang="en-US" dirty="0" err="1"/>
              <a:t>axSpA</a:t>
            </a:r>
            <a:r>
              <a:rPr lang="en-US" dirty="0"/>
              <a:t> diagnosis ~6.7 years on average. </a:t>
            </a:r>
          </a:p>
          <a:p>
            <a:r>
              <a:rPr lang="en-US" dirty="0"/>
              <a:t>In </a:t>
            </a:r>
            <a:r>
              <a:rPr lang="en-US" dirty="0" err="1"/>
              <a:t>axSpA</a:t>
            </a:r>
            <a:r>
              <a:rPr lang="en-US" dirty="0"/>
              <a:t>, high levels of disease activity was associated with the development of chronic pain. Starting </a:t>
            </a:r>
            <a:r>
              <a:rPr lang="en-US" dirty="0" err="1"/>
              <a:t>TNFi</a:t>
            </a:r>
            <a:r>
              <a:rPr lang="en-US" dirty="0"/>
              <a:t> lowered the incidence of fibromyalgia. </a:t>
            </a:r>
          </a:p>
          <a:p>
            <a:r>
              <a:rPr lang="en-US" dirty="0"/>
              <a:t>Lower pain tolerance associated with longer symptom duration</a:t>
            </a:r>
          </a:p>
          <a:p>
            <a:r>
              <a:rPr lang="en-US" dirty="0"/>
              <a:t>Early diagnosis and treatment of </a:t>
            </a:r>
            <a:r>
              <a:rPr lang="en-US" dirty="0" err="1"/>
              <a:t>axSpA</a:t>
            </a:r>
            <a:r>
              <a:rPr lang="en-US" dirty="0"/>
              <a:t> might be protective?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B42DFCE7-91A2-F381-E483-5F59BADFC8E0}"/>
              </a:ext>
            </a:extLst>
          </p:cNvPr>
          <p:cNvPicPr>
            <a:picLocks noChangeAspect="1"/>
          </p:cNvPicPr>
          <p:nvPr/>
        </p:nvPicPr>
        <p:blipFill>
          <a:blip r:embed="rId2"/>
          <a:stretch>
            <a:fillRect/>
          </a:stretch>
        </p:blipFill>
        <p:spPr>
          <a:xfrm>
            <a:off x="6210432" y="1743288"/>
            <a:ext cx="4914768" cy="2789243"/>
          </a:xfrm>
          <a:prstGeom prst="rect">
            <a:avLst/>
          </a:prstGeom>
        </p:spPr>
      </p:pic>
      <p:sp>
        <p:nvSpPr>
          <p:cNvPr id="6" name="TextBox 5">
            <a:extLst>
              <a:ext uri="{FF2B5EF4-FFF2-40B4-BE49-F238E27FC236}">
                <a16:creationId xmlns:a16="http://schemas.microsoft.com/office/drawing/2014/main" id="{3D8543E0-3C18-BF23-00BD-D88CC83FEC33}"/>
              </a:ext>
            </a:extLst>
          </p:cNvPr>
          <p:cNvSpPr txBox="1"/>
          <p:nvPr/>
        </p:nvSpPr>
        <p:spPr>
          <a:xfrm>
            <a:off x="8811491" y="5783282"/>
            <a:ext cx="3170711" cy="553998"/>
          </a:xfrm>
          <a:prstGeom prst="rect">
            <a:avLst/>
          </a:prstGeom>
          <a:noFill/>
        </p:spPr>
        <p:txBody>
          <a:bodyPr wrap="square" rtlCol="0">
            <a:spAutoFit/>
          </a:bodyPr>
          <a:lstStyle/>
          <a:p>
            <a:r>
              <a:rPr lang="en-US" sz="1000" dirty="0"/>
              <a:t>Lee YC et al. Ann Rheum Dis, 2013</a:t>
            </a:r>
          </a:p>
          <a:p>
            <a:r>
              <a:rPr lang="en-US" sz="1000" dirty="0"/>
              <a:t>Provan SA et al., Rheumatology (Oxford), 2021</a:t>
            </a:r>
          </a:p>
          <a:p>
            <a:r>
              <a:rPr lang="en-US" sz="1000" dirty="0"/>
              <a:t>Zhao SS, et al. Rheumatology (Oxford). 2021</a:t>
            </a:r>
          </a:p>
        </p:txBody>
      </p:sp>
    </p:spTree>
    <p:extLst>
      <p:ext uri="{BB962C8B-B14F-4D97-AF65-F5344CB8AC3E}">
        <p14:creationId xmlns:p14="http://schemas.microsoft.com/office/powerpoint/2010/main" val="645889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EE34-9D70-8621-5C29-B11856DE7816}"/>
              </a:ext>
            </a:extLst>
          </p:cNvPr>
          <p:cNvSpPr>
            <a:spLocks noGrp="1"/>
          </p:cNvSpPr>
          <p:nvPr>
            <p:ph type="title"/>
          </p:nvPr>
        </p:nvSpPr>
        <p:spPr/>
        <p:txBody>
          <a:bodyPr/>
          <a:lstStyle/>
          <a:p>
            <a:r>
              <a:rPr lang="en-US" dirty="0"/>
              <a:t>Psychosocial factors</a:t>
            </a:r>
          </a:p>
        </p:txBody>
      </p:sp>
      <p:sp>
        <p:nvSpPr>
          <p:cNvPr id="3" name="Content Placeholder 2">
            <a:extLst>
              <a:ext uri="{FF2B5EF4-FFF2-40B4-BE49-F238E27FC236}">
                <a16:creationId xmlns:a16="http://schemas.microsoft.com/office/drawing/2014/main" id="{7ACC2B54-11F3-2B4D-41D9-E591DCB02567}"/>
              </a:ext>
            </a:extLst>
          </p:cNvPr>
          <p:cNvSpPr>
            <a:spLocks noGrp="1"/>
          </p:cNvSpPr>
          <p:nvPr>
            <p:ph idx="1"/>
          </p:nvPr>
        </p:nvSpPr>
        <p:spPr/>
        <p:txBody>
          <a:bodyPr>
            <a:normAutofit lnSpcReduction="10000"/>
          </a:bodyPr>
          <a:lstStyle/>
          <a:p>
            <a:r>
              <a:rPr lang="en-US" dirty="0"/>
              <a:t>“Vicious cycle”</a:t>
            </a:r>
          </a:p>
          <a:p>
            <a:endParaRPr lang="en-US" dirty="0"/>
          </a:p>
          <a:p>
            <a:r>
              <a:rPr lang="en-US" dirty="0"/>
              <a:t>Mental health, disease activity, and chronic pain are inter-related </a:t>
            </a:r>
          </a:p>
          <a:p>
            <a:r>
              <a:rPr lang="en-US" dirty="0"/>
              <a:t>Anxiety and depression associated with higher disease activity scores and worse pain scores</a:t>
            </a:r>
          </a:p>
          <a:p>
            <a:endParaRPr lang="en-US" dirty="0"/>
          </a:p>
          <a:p>
            <a:r>
              <a:rPr lang="en-US" dirty="0"/>
              <a:t>Sleep disturbances and chronic pain, bi-directional relationship</a:t>
            </a:r>
          </a:p>
          <a:p>
            <a:r>
              <a:rPr lang="fr-FR" dirty="0"/>
              <a:t>Qualitative concept </a:t>
            </a:r>
            <a:r>
              <a:rPr lang="fr-FR" dirty="0" err="1"/>
              <a:t>elicitation</a:t>
            </a:r>
            <a:r>
              <a:rPr lang="fr-FR" dirty="0"/>
              <a:t> interviews </a:t>
            </a:r>
            <a:r>
              <a:rPr lang="fr-FR" dirty="0" err="1"/>
              <a:t>with</a:t>
            </a:r>
            <a:r>
              <a:rPr lang="fr-FR" dirty="0"/>
              <a:t> 15 </a:t>
            </a:r>
            <a:r>
              <a:rPr lang="fr-FR" dirty="0" err="1"/>
              <a:t>axSpA</a:t>
            </a:r>
            <a:r>
              <a:rPr lang="fr-FR" dirty="0"/>
              <a:t> patients: 60% </a:t>
            </a:r>
            <a:r>
              <a:rPr lang="fr-FR" dirty="0" err="1"/>
              <a:t>had</a:t>
            </a:r>
            <a:r>
              <a:rPr lang="fr-FR" dirty="0"/>
              <a:t> </a:t>
            </a:r>
            <a:r>
              <a:rPr lang="en-US" dirty="0"/>
              <a:t>pain that worsened sleep disturbance and sleep disturbance that further aggravated pain</a:t>
            </a:r>
          </a:p>
          <a:p>
            <a:r>
              <a:rPr lang="en-US" dirty="0"/>
              <a:t>In RA, poor sleep was found to predict pain despite DMARD treatment</a:t>
            </a:r>
          </a:p>
          <a:p>
            <a:endParaRPr lang="en-US" dirty="0"/>
          </a:p>
        </p:txBody>
      </p:sp>
      <p:sp>
        <p:nvSpPr>
          <p:cNvPr id="4" name="TextBox 3">
            <a:extLst>
              <a:ext uri="{FF2B5EF4-FFF2-40B4-BE49-F238E27FC236}">
                <a16:creationId xmlns:a16="http://schemas.microsoft.com/office/drawing/2014/main" id="{D618B306-D0FE-5962-11F6-CEE85DBAF7FD}"/>
              </a:ext>
            </a:extLst>
          </p:cNvPr>
          <p:cNvSpPr txBox="1"/>
          <p:nvPr/>
        </p:nvSpPr>
        <p:spPr>
          <a:xfrm>
            <a:off x="6657975" y="6071496"/>
            <a:ext cx="4069278" cy="400110"/>
          </a:xfrm>
          <a:prstGeom prst="rect">
            <a:avLst/>
          </a:prstGeom>
          <a:noFill/>
        </p:spPr>
        <p:txBody>
          <a:bodyPr wrap="square" rtlCol="0">
            <a:spAutoFit/>
          </a:bodyPr>
          <a:lstStyle/>
          <a:p>
            <a:r>
              <a:rPr lang="en-US" sz="1000" dirty="0"/>
              <a:t>Raymond K, et al. Qual Life Res. 2024.</a:t>
            </a:r>
          </a:p>
          <a:p>
            <a:r>
              <a:rPr lang="en-US" sz="1000" dirty="0"/>
              <a:t>Lee YC et al. Arthritis </a:t>
            </a:r>
            <a:r>
              <a:rPr lang="en-US" sz="1000" dirty="0" err="1"/>
              <a:t>Rheumatol</a:t>
            </a:r>
            <a:r>
              <a:rPr lang="en-US" sz="1000" dirty="0"/>
              <a:t>, 2018. </a:t>
            </a:r>
          </a:p>
        </p:txBody>
      </p:sp>
      <p:pic>
        <p:nvPicPr>
          <p:cNvPr id="5" name="Picture 4">
            <a:extLst>
              <a:ext uri="{FF2B5EF4-FFF2-40B4-BE49-F238E27FC236}">
                <a16:creationId xmlns:a16="http://schemas.microsoft.com/office/drawing/2014/main" id="{C449D78F-438B-7FCC-FA82-4CD01B3A3E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3614853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71222-04E9-FA84-3AD3-C92BDCB79D7F}"/>
              </a:ext>
            </a:extLst>
          </p:cNvPr>
          <p:cNvSpPr>
            <a:spLocks noGrp="1"/>
          </p:cNvSpPr>
          <p:nvPr>
            <p:ph type="title"/>
          </p:nvPr>
        </p:nvSpPr>
        <p:spPr/>
        <p:txBody>
          <a:bodyPr/>
          <a:lstStyle/>
          <a:p>
            <a:r>
              <a:rPr lang="en-US" dirty="0"/>
              <a:t>Sex differences</a:t>
            </a:r>
          </a:p>
        </p:txBody>
      </p:sp>
      <p:sp>
        <p:nvSpPr>
          <p:cNvPr id="3" name="Content Placeholder 2">
            <a:extLst>
              <a:ext uri="{FF2B5EF4-FFF2-40B4-BE49-F238E27FC236}">
                <a16:creationId xmlns:a16="http://schemas.microsoft.com/office/drawing/2014/main" id="{BB9798EF-B51E-EC0C-41AF-5A15DAD3B7EB}"/>
              </a:ext>
            </a:extLst>
          </p:cNvPr>
          <p:cNvSpPr>
            <a:spLocks noGrp="1"/>
          </p:cNvSpPr>
          <p:nvPr>
            <p:ph idx="1"/>
          </p:nvPr>
        </p:nvSpPr>
        <p:spPr/>
        <p:txBody>
          <a:bodyPr>
            <a:normAutofit lnSpcReduction="10000"/>
          </a:bodyPr>
          <a:lstStyle/>
          <a:p>
            <a:r>
              <a:rPr lang="en-US" dirty="0"/>
              <a:t>Female </a:t>
            </a:r>
            <a:r>
              <a:rPr lang="en-US" dirty="0" err="1"/>
              <a:t>axSpA</a:t>
            </a:r>
            <a:r>
              <a:rPr lang="en-US" dirty="0"/>
              <a:t> patients have: higher disease activity scores, worse quality of life, higher prevalence of chronic pain/fibromyalgia, longer diagnostic delays </a:t>
            </a:r>
          </a:p>
          <a:p>
            <a:pPr marL="0" indent="0">
              <a:buNone/>
            </a:pPr>
            <a:endParaRPr lang="en-US" dirty="0"/>
          </a:p>
          <a:p>
            <a:r>
              <a:rPr lang="en-US" dirty="0"/>
              <a:t>Sex hormones can influence pain transmission. Testosterone can increase pain thresholds. Pain sensation fluctuates with hormonal changes, especially in women during the menstrual cycle</a:t>
            </a:r>
          </a:p>
          <a:p>
            <a:r>
              <a:rPr lang="en-US" dirty="0"/>
              <a:t>Estrogens increase cell-mediated and humoral immune response and production of IL-1, IL-6 and TNF-α</a:t>
            </a:r>
          </a:p>
          <a:p>
            <a:r>
              <a:rPr lang="en-US" dirty="0"/>
              <a:t>Women: greater number of pain receptors and a different expression of the opioid receptors</a:t>
            </a:r>
          </a:p>
          <a:p>
            <a:r>
              <a:rPr lang="en-US" dirty="0"/>
              <a:t>Body composition (subcutaneous fat) and immune modulation</a:t>
            </a:r>
          </a:p>
          <a:p>
            <a:r>
              <a:rPr lang="en-US" dirty="0"/>
              <a:t>Pain coping strategies</a:t>
            </a:r>
          </a:p>
        </p:txBody>
      </p:sp>
      <p:sp>
        <p:nvSpPr>
          <p:cNvPr id="4" name="TextBox 3">
            <a:extLst>
              <a:ext uri="{FF2B5EF4-FFF2-40B4-BE49-F238E27FC236}">
                <a16:creationId xmlns:a16="http://schemas.microsoft.com/office/drawing/2014/main" id="{964B21C5-221B-AC75-4EAE-C72911307AD3}"/>
              </a:ext>
            </a:extLst>
          </p:cNvPr>
          <p:cNvSpPr txBox="1"/>
          <p:nvPr/>
        </p:nvSpPr>
        <p:spPr>
          <a:xfrm>
            <a:off x="5403644" y="6157482"/>
            <a:ext cx="4702629" cy="553998"/>
          </a:xfrm>
          <a:prstGeom prst="rect">
            <a:avLst/>
          </a:prstGeom>
          <a:noFill/>
        </p:spPr>
        <p:txBody>
          <a:bodyPr wrap="square" rtlCol="0">
            <a:spAutoFit/>
          </a:bodyPr>
          <a:lstStyle/>
          <a:p>
            <a:r>
              <a:rPr lang="en-US" sz="1000" dirty="0" err="1"/>
              <a:t>Rusman</a:t>
            </a:r>
            <a:r>
              <a:rPr lang="en-US" sz="1000" dirty="0"/>
              <a:t> T, et al. Rheumatology (Oxford). 2020.</a:t>
            </a:r>
          </a:p>
          <a:p>
            <a:r>
              <a:rPr lang="de-DE" sz="1000" dirty="0"/>
              <a:t>Neuenschwander R, et al. Arthritis Res Ther. 2020. </a:t>
            </a:r>
          </a:p>
          <a:p>
            <a:endParaRPr lang="en-US" sz="1000" dirty="0"/>
          </a:p>
        </p:txBody>
      </p:sp>
      <p:pic>
        <p:nvPicPr>
          <p:cNvPr id="5" name="Picture 4">
            <a:extLst>
              <a:ext uri="{FF2B5EF4-FFF2-40B4-BE49-F238E27FC236}">
                <a16:creationId xmlns:a16="http://schemas.microsoft.com/office/drawing/2014/main" id="{BF87AC47-F933-9BCE-BF85-94E2849FDE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1213626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974E-674F-D589-8099-B0CC68565F84}"/>
              </a:ext>
            </a:extLst>
          </p:cNvPr>
          <p:cNvSpPr>
            <a:spLocks noGrp="1"/>
          </p:cNvSpPr>
          <p:nvPr>
            <p:ph type="title"/>
          </p:nvPr>
        </p:nvSpPr>
        <p:spPr/>
        <p:txBody>
          <a:bodyPr>
            <a:normAutofit/>
          </a:bodyPr>
          <a:lstStyle/>
          <a:p>
            <a:r>
              <a:rPr lang="en-US" dirty="0"/>
              <a:t>How do rheumatologists approach pain in rheumatic diseases?</a:t>
            </a:r>
          </a:p>
        </p:txBody>
      </p:sp>
      <p:sp>
        <p:nvSpPr>
          <p:cNvPr id="3" name="Content Placeholder 2">
            <a:extLst>
              <a:ext uri="{FF2B5EF4-FFF2-40B4-BE49-F238E27FC236}">
                <a16:creationId xmlns:a16="http://schemas.microsoft.com/office/drawing/2014/main" id="{0FFA7E1B-9ABD-3C7B-946C-136A09244ECB}"/>
              </a:ext>
            </a:extLst>
          </p:cNvPr>
          <p:cNvSpPr>
            <a:spLocks noGrp="1"/>
          </p:cNvSpPr>
          <p:nvPr>
            <p:ph idx="1"/>
          </p:nvPr>
        </p:nvSpPr>
        <p:spPr/>
        <p:txBody>
          <a:bodyPr/>
          <a:lstStyle/>
          <a:p>
            <a:endParaRPr lang="en-US" dirty="0"/>
          </a:p>
          <a:p>
            <a:r>
              <a:rPr lang="en-US" dirty="0"/>
              <a:t>A survey by the American College of Rheumatology Pain Management Task force </a:t>
            </a:r>
          </a:p>
          <a:p>
            <a:r>
              <a:rPr lang="en-US" dirty="0"/>
              <a:t>Most do not characterize themselves as “pain physicians” and are uncomfortable treating pain</a:t>
            </a:r>
          </a:p>
          <a:p>
            <a:r>
              <a:rPr lang="en-US" dirty="0"/>
              <a:t>Many did not receive training in pain evaluation and management </a:t>
            </a:r>
          </a:p>
          <a:p>
            <a:r>
              <a:rPr lang="en-US" dirty="0"/>
              <a:t>Main focus is to treat and control inflammation</a:t>
            </a:r>
          </a:p>
        </p:txBody>
      </p:sp>
      <p:pic>
        <p:nvPicPr>
          <p:cNvPr id="5" name="Picture 4">
            <a:extLst>
              <a:ext uri="{FF2B5EF4-FFF2-40B4-BE49-F238E27FC236}">
                <a16:creationId xmlns:a16="http://schemas.microsoft.com/office/drawing/2014/main" id="{38CA2322-96D8-DEB7-9953-713F803D8017}"/>
              </a:ext>
            </a:extLst>
          </p:cNvPr>
          <p:cNvPicPr>
            <a:picLocks noChangeAspect="1"/>
          </p:cNvPicPr>
          <p:nvPr/>
        </p:nvPicPr>
        <p:blipFill>
          <a:blip r:embed="rId2"/>
          <a:stretch>
            <a:fillRect/>
          </a:stretch>
        </p:blipFill>
        <p:spPr>
          <a:xfrm>
            <a:off x="2917998" y="4936437"/>
            <a:ext cx="6274122" cy="1530429"/>
          </a:xfrm>
          <a:prstGeom prst="rect">
            <a:avLst/>
          </a:prstGeom>
        </p:spPr>
      </p:pic>
      <p:pic>
        <p:nvPicPr>
          <p:cNvPr id="4" name="Picture 3">
            <a:extLst>
              <a:ext uri="{FF2B5EF4-FFF2-40B4-BE49-F238E27FC236}">
                <a16:creationId xmlns:a16="http://schemas.microsoft.com/office/drawing/2014/main" id="{C402C18D-9966-40E8-C002-DA15C9813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1793474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9F3F-4178-171D-B5AC-0D3529518555}"/>
              </a:ext>
            </a:extLst>
          </p:cNvPr>
          <p:cNvSpPr>
            <a:spLocks noGrp="1"/>
          </p:cNvSpPr>
          <p:nvPr>
            <p:ph type="title"/>
          </p:nvPr>
        </p:nvSpPr>
        <p:spPr/>
        <p:txBody>
          <a:bodyPr/>
          <a:lstStyle/>
          <a:p>
            <a:r>
              <a:rPr lang="en-US" dirty="0" err="1"/>
              <a:t>AxSpA</a:t>
            </a:r>
            <a:r>
              <a:rPr lang="en-US" dirty="0"/>
              <a:t> treatment algorithms</a:t>
            </a:r>
          </a:p>
        </p:txBody>
      </p:sp>
      <p:sp>
        <p:nvSpPr>
          <p:cNvPr id="3" name="Content Placeholder 2">
            <a:extLst>
              <a:ext uri="{FF2B5EF4-FFF2-40B4-BE49-F238E27FC236}">
                <a16:creationId xmlns:a16="http://schemas.microsoft.com/office/drawing/2014/main" id="{7F483FD1-A457-50CC-DC7E-D71D59244A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4694999-EE40-603F-65D3-6A61E95FAE6C}"/>
              </a:ext>
            </a:extLst>
          </p:cNvPr>
          <p:cNvPicPr>
            <a:picLocks noChangeAspect="1"/>
          </p:cNvPicPr>
          <p:nvPr/>
        </p:nvPicPr>
        <p:blipFill>
          <a:blip r:embed="rId2"/>
          <a:stretch>
            <a:fillRect/>
          </a:stretch>
        </p:blipFill>
        <p:spPr>
          <a:xfrm>
            <a:off x="519613" y="1620452"/>
            <a:ext cx="7010760" cy="2362321"/>
          </a:xfrm>
          <a:prstGeom prst="rect">
            <a:avLst/>
          </a:prstGeom>
        </p:spPr>
      </p:pic>
      <p:pic>
        <p:nvPicPr>
          <p:cNvPr id="7" name="Picture 6">
            <a:extLst>
              <a:ext uri="{FF2B5EF4-FFF2-40B4-BE49-F238E27FC236}">
                <a16:creationId xmlns:a16="http://schemas.microsoft.com/office/drawing/2014/main" id="{D18910E3-048F-9DF2-36E3-234DCB094396}"/>
              </a:ext>
            </a:extLst>
          </p:cNvPr>
          <p:cNvPicPr>
            <a:picLocks noChangeAspect="1"/>
          </p:cNvPicPr>
          <p:nvPr/>
        </p:nvPicPr>
        <p:blipFill>
          <a:blip r:embed="rId3"/>
          <a:stretch>
            <a:fillRect/>
          </a:stretch>
        </p:blipFill>
        <p:spPr>
          <a:xfrm>
            <a:off x="2799094" y="4680261"/>
            <a:ext cx="7131417" cy="1276416"/>
          </a:xfrm>
          <a:prstGeom prst="rect">
            <a:avLst/>
          </a:prstGeom>
        </p:spPr>
      </p:pic>
      <p:pic>
        <p:nvPicPr>
          <p:cNvPr id="4" name="Picture 3">
            <a:extLst>
              <a:ext uri="{FF2B5EF4-FFF2-40B4-BE49-F238E27FC236}">
                <a16:creationId xmlns:a16="http://schemas.microsoft.com/office/drawing/2014/main" id="{1528B2CF-9EC0-C051-034B-C742CDD219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2552673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EB67-2D9E-BA99-2BF4-4EFC841048B6}"/>
              </a:ext>
            </a:extLst>
          </p:cNvPr>
          <p:cNvSpPr>
            <a:spLocks noGrp="1"/>
          </p:cNvSpPr>
          <p:nvPr>
            <p:ph type="title"/>
          </p:nvPr>
        </p:nvSpPr>
        <p:spPr/>
        <p:txBody>
          <a:bodyPr/>
          <a:lstStyle/>
          <a:p>
            <a:r>
              <a:rPr lang="en-US" dirty="0"/>
              <a:t>Management approach</a:t>
            </a:r>
          </a:p>
        </p:txBody>
      </p:sp>
      <p:sp>
        <p:nvSpPr>
          <p:cNvPr id="3" name="Content Placeholder 2">
            <a:extLst>
              <a:ext uri="{FF2B5EF4-FFF2-40B4-BE49-F238E27FC236}">
                <a16:creationId xmlns:a16="http://schemas.microsoft.com/office/drawing/2014/main" id="{D1F5ED09-D218-C103-CCEE-6E15271BF75D}"/>
              </a:ext>
            </a:extLst>
          </p:cNvPr>
          <p:cNvSpPr>
            <a:spLocks noGrp="1"/>
          </p:cNvSpPr>
          <p:nvPr>
            <p:ph idx="1"/>
          </p:nvPr>
        </p:nvSpPr>
        <p:spPr/>
        <p:txBody>
          <a:bodyPr/>
          <a:lstStyle/>
          <a:p>
            <a:r>
              <a:rPr lang="en-US" dirty="0"/>
              <a:t>Bottom up pathways</a:t>
            </a:r>
          </a:p>
          <a:p>
            <a:r>
              <a:rPr lang="en-US" dirty="0"/>
              <a:t>Anti-inflammatory medications to target nociceptive component</a:t>
            </a:r>
          </a:p>
          <a:p>
            <a:pPr marL="0" indent="0">
              <a:buNone/>
            </a:pPr>
            <a:r>
              <a:rPr lang="en-US" dirty="0"/>
              <a:t>(NSAIDs, biologics, targeted synthetic DMARDs)</a:t>
            </a:r>
          </a:p>
          <a:p>
            <a:r>
              <a:rPr lang="en-US" dirty="0" err="1"/>
              <a:t>Gabapentinoids</a:t>
            </a:r>
            <a:r>
              <a:rPr lang="en-US" dirty="0"/>
              <a:t>* </a:t>
            </a:r>
          </a:p>
          <a:p>
            <a:pPr>
              <a:buFontTx/>
              <a:buChar char="-"/>
            </a:pPr>
            <a:r>
              <a:rPr lang="en-US" dirty="0"/>
              <a:t>Pregabalin efficacious in painful chronic pancreatitis</a:t>
            </a:r>
          </a:p>
          <a:p>
            <a:pPr>
              <a:buFontTx/>
              <a:buChar char="-"/>
            </a:pPr>
            <a:r>
              <a:rPr lang="en-US" dirty="0"/>
              <a:t>Responders hypersensitive to electric tetanic stimulation </a:t>
            </a:r>
          </a:p>
          <a:p>
            <a:pPr marL="0" indent="0">
              <a:buNone/>
            </a:pPr>
            <a:r>
              <a:rPr lang="en-US" dirty="0"/>
              <a:t>of the pancreatic area</a:t>
            </a:r>
          </a:p>
          <a:p>
            <a:pPr>
              <a:buFontTx/>
              <a:buChar char="-"/>
            </a:pPr>
            <a:r>
              <a:rPr lang="en-US" dirty="0"/>
              <a:t>QST (electrical pain detection ratio) was predictive of response</a:t>
            </a:r>
          </a:p>
          <a:p>
            <a:pPr marL="0" indent="0">
              <a:buNone/>
            </a:pPr>
            <a:r>
              <a:rPr lang="en-US" dirty="0"/>
              <a:t>Sensitivity 87.5%, specificity 80.0%</a:t>
            </a:r>
          </a:p>
        </p:txBody>
      </p:sp>
      <p:pic>
        <p:nvPicPr>
          <p:cNvPr id="4" name="Picture 3">
            <a:extLst>
              <a:ext uri="{FF2B5EF4-FFF2-40B4-BE49-F238E27FC236}">
                <a16:creationId xmlns:a16="http://schemas.microsoft.com/office/drawing/2014/main" id="{E26F37E2-9349-E9C8-C769-A2284B665134}"/>
              </a:ext>
            </a:extLst>
          </p:cNvPr>
          <p:cNvPicPr>
            <a:picLocks noChangeAspect="1"/>
          </p:cNvPicPr>
          <p:nvPr/>
        </p:nvPicPr>
        <p:blipFill>
          <a:blip r:embed="rId2"/>
          <a:stretch>
            <a:fillRect/>
          </a:stretch>
        </p:blipFill>
        <p:spPr>
          <a:xfrm>
            <a:off x="8633361" y="1683074"/>
            <a:ext cx="3201667" cy="4351966"/>
          </a:xfrm>
          <a:prstGeom prst="rect">
            <a:avLst/>
          </a:prstGeom>
        </p:spPr>
      </p:pic>
      <p:sp>
        <p:nvSpPr>
          <p:cNvPr id="5" name="TextBox 4">
            <a:extLst>
              <a:ext uri="{FF2B5EF4-FFF2-40B4-BE49-F238E27FC236}">
                <a16:creationId xmlns:a16="http://schemas.microsoft.com/office/drawing/2014/main" id="{EB410996-F576-DE78-C149-11123D4A2017}"/>
              </a:ext>
            </a:extLst>
          </p:cNvPr>
          <p:cNvSpPr txBox="1"/>
          <p:nvPr/>
        </p:nvSpPr>
        <p:spPr>
          <a:xfrm>
            <a:off x="9381506" y="3429000"/>
            <a:ext cx="2541320" cy="646331"/>
          </a:xfrm>
          <a:prstGeom prst="rect">
            <a:avLst/>
          </a:prstGeom>
          <a:noFill/>
        </p:spPr>
        <p:txBody>
          <a:bodyPr wrap="square" rtlCol="0">
            <a:spAutoFit/>
          </a:bodyPr>
          <a:lstStyle/>
          <a:p>
            <a:r>
              <a:rPr lang="en-US" dirty="0"/>
              <a:t>-Anti-inflammatory</a:t>
            </a:r>
          </a:p>
          <a:p>
            <a:r>
              <a:rPr lang="en-US" dirty="0"/>
              <a:t>-</a:t>
            </a:r>
            <a:r>
              <a:rPr lang="en-US" dirty="0" err="1"/>
              <a:t>Gabapentinoids</a:t>
            </a:r>
            <a:r>
              <a:rPr lang="en-US" dirty="0"/>
              <a:t>*</a:t>
            </a:r>
          </a:p>
        </p:txBody>
      </p:sp>
      <p:sp>
        <p:nvSpPr>
          <p:cNvPr id="6" name="TextBox 5">
            <a:extLst>
              <a:ext uri="{FF2B5EF4-FFF2-40B4-BE49-F238E27FC236}">
                <a16:creationId xmlns:a16="http://schemas.microsoft.com/office/drawing/2014/main" id="{16075DE4-D742-0A82-DF47-9DE13D5908AE}"/>
              </a:ext>
            </a:extLst>
          </p:cNvPr>
          <p:cNvSpPr txBox="1"/>
          <p:nvPr/>
        </p:nvSpPr>
        <p:spPr>
          <a:xfrm>
            <a:off x="9043415" y="6090715"/>
            <a:ext cx="4163569" cy="276999"/>
          </a:xfrm>
          <a:prstGeom prst="rect">
            <a:avLst/>
          </a:prstGeom>
          <a:noFill/>
        </p:spPr>
        <p:txBody>
          <a:bodyPr wrap="square" rtlCol="0">
            <a:spAutoFit/>
          </a:bodyPr>
          <a:lstStyle/>
          <a:p>
            <a:r>
              <a:rPr lang="en-US" sz="1200" dirty="0"/>
              <a:t>*studies on non-rheumatic diseases</a:t>
            </a:r>
          </a:p>
        </p:txBody>
      </p:sp>
      <p:sp>
        <p:nvSpPr>
          <p:cNvPr id="7" name="TextBox 6">
            <a:extLst>
              <a:ext uri="{FF2B5EF4-FFF2-40B4-BE49-F238E27FC236}">
                <a16:creationId xmlns:a16="http://schemas.microsoft.com/office/drawing/2014/main" id="{F5E6F06C-D136-AEF0-9B17-9CE81879F340}"/>
              </a:ext>
            </a:extLst>
          </p:cNvPr>
          <p:cNvSpPr txBox="1"/>
          <p:nvPr/>
        </p:nvSpPr>
        <p:spPr>
          <a:xfrm>
            <a:off x="1888177" y="6090715"/>
            <a:ext cx="3835729" cy="246221"/>
          </a:xfrm>
          <a:prstGeom prst="rect">
            <a:avLst/>
          </a:prstGeom>
          <a:noFill/>
        </p:spPr>
        <p:txBody>
          <a:bodyPr wrap="square" rtlCol="0">
            <a:spAutoFit/>
          </a:bodyPr>
          <a:lstStyle/>
          <a:p>
            <a:r>
              <a:rPr lang="en-US" sz="1000" dirty="0"/>
              <a:t>Olesen SS, et al. </a:t>
            </a:r>
            <a:r>
              <a:rPr lang="en-US" sz="1000" dirty="0" err="1"/>
              <a:t>PLoS</a:t>
            </a:r>
            <a:r>
              <a:rPr lang="en-US" sz="1000" dirty="0"/>
              <a:t> One. 2013. </a:t>
            </a:r>
          </a:p>
        </p:txBody>
      </p:sp>
    </p:spTree>
    <p:extLst>
      <p:ext uri="{BB962C8B-B14F-4D97-AF65-F5344CB8AC3E}">
        <p14:creationId xmlns:p14="http://schemas.microsoft.com/office/powerpoint/2010/main" val="3870811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EB67-2D9E-BA99-2BF4-4EFC841048B6}"/>
              </a:ext>
            </a:extLst>
          </p:cNvPr>
          <p:cNvSpPr>
            <a:spLocks noGrp="1"/>
          </p:cNvSpPr>
          <p:nvPr>
            <p:ph type="title"/>
          </p:nvPr>
        </p:nvSpPr>
        <p:spPr/>
        <p:txBody>
          <a:bodyPr/>
          <a:lstStyle/>
          <a:p>
            <a:r>
              <a:rPr lang="en-US" dirty="0"/>
              <a:t>Management approach</a:t>
            </a:r>
          </a:p>
        </p:txBody>
      </p:sp>
      <p:sp>
        <p:nvSpPr>
          <p:cNvPr id="3" name="Content Placeholder 2">
            <a:extLst>
              <a:ext uri="{FF2B5EF4-FFF2-40B4-BE49-F238E27FC236}">
                <a16:creationId xmlns:a16="http://schemas.microsoft.com/office/drawing/2014/main" id="{D1F5ED09-D218-C103-CCEE-6E15271BF75D}"/>
              </a:ext>
            </a:extLst>
          </p:cNvPr>
          <p:cNvSpPr>
            <a:spLocks noGrp="1"/>
          </p:cNvSpPr>
          <p:nvPr>
            <p:ph idx="1"/>
          </p:nvPr>
        </p:nvSpPr>
        <p:spPr/>
        <p:txBody>
          <a:bodyPr/>
          <a:lstStyle/>
          <a:p>
            <a:r>
              <a:rPr lang="en-US" dirty="0"/>
              <a:t>Top Down pathways</a:t>
            </a:r>
          </a:p>
          <a:p>
            <a:r>
              <a:rPr lang="en-US" dirty="0"/>
              <a:t>Tricyclic Antidepressants (TCAs)*</a:t>
            </a:r>
          </a:p>
          <a:p>
            <a:r>
              <a:rPr lang="en-US" dirty="0"/>
              <a:t>Serotonin Norepinephrine Reuptake Inhibitors (SNRIs)*</a:t>
            </a:r>
          </a:p>
          <a:p>
            <a:r>
              <a:rPr lang="en-US" dirty="0"/>
              <a:t>Cognitive behavioral therapy (CBT)*</a:t>
            </a:r>
          </a:p>
          <a:p>
            <a:endParaRPr lang="en-US" dirty="0"/>
          </a:p>
          <a:p>
            <a:pPr marL="0" indent="0">
              <a:buNone/>
            </a:pPr>
            <a:r>
              <a:rPr lang="en-US" dirty="0"/>
              <a:t>- Duloxetine efficacious in painful diabetic neuropathy</a:t>
            </a:r>
          </a:p>
          <a:p>
            <a:pPr>
              <a:buFontTx/>
              <a:buChar char="-"/>
            </a:pPr>
            <a:r>
              <a:rPr lang="en-US" dirty="0"/>
              <a:t>Baseline CPM was found to be correlated with duloxetine </a:t>
            </a:r>
          </a:p>
          <a:p>
            <a:pPr marL="0" indent="0">
              <a:buNone/>
            </a:pPr>
            <a:r>
              <a:rPr lang="en-US" dirty="0"/>
              <a:t>efficacy (r=0.628, P&lt;.001)</a:t>
            </a:r>
          </a:p>
          <a:p>
            <a:pPr marL="0" indent="0">
              <a:buNone/>
            </a:pPr>
            <a:endParaRPr lang="en-US" dirty="0"/>
          </a:p>
        </p:txBody>
      </p:sp>
      <p:pic>
        <p:nvPicPr>
          <p:cNvPr id="5" name="Picture 4">
            <a:extLst>
              <a:ext uri="{FF2B5EF4-FFF2-40B4-BE49-F238E27FC236}">
                <a16:creationId xmlns:a16="http://schemas.microsoft.com/office/drawing/2014/main" id="{605C8F35-8D5F-BFF6-A8DA-A7B4D0AB30A4}"/>
              </a:ext>
            </a:extLst>
          </p:cNvPr>
          <p:cNvPicPr>
            <a:picLocks noChangeAspect="1"/>
          </p:cNvPicPr>
          <p:nvPr/>
        </p:nvPicPr>
        <p:blipFill>
          <a:blip r:embed="rId2"/>
          <a:stretch>
            <a:fillRect/>
          </a:stretch>
        </p:blipFill>
        <p:spPr>
          <a:xfrm>
            <a:off x="8330199" y="2103120"/>
            <a:ext cx="3264237" cy="3931920"/>
          </a:xfrm>
          <a:prstGeom prst="rect">
            <a:avLst/>
          </a:prstGeom>
        </p:spPr>
      </p:pic>
      <p:sp>
        <p:nvSpPr>
          <p:cNvPr id="6" name="TextBox 5">
            <a:extLst>
              <a:ext uri="{FF2B5EF4-FFF2-40B4-BE49-F238E27FC236}">
                <a16:creationId xmlns:a16="http://schemas.microsoft.com/office/drawing/2014/main" id="{826C51CE-B0EE-33BC-0D21-3B36D068C347}"/>
              </a:ext>
            </a:extLst>
          </p:cNvPr>
          <p:cNvSpPr txBox="1"/>
          <p:nvPr/>
        </p:nvSpPr>
        <p:spPr>
          <a:xfrm>
            <a:off x="8996629" y="3710901"/>
            <a:ext cx="2363189" cy="923330"/>
          </a:xfrm>
          <a:prstGeom prst="rect">
            <a:avLst/>
          </a:prstGeom>
          <a:noFill/>
        </p:spPr>
        <p:txBody>
          <a:bodyPr wrap="square" rtlCol="0">
            <a:spAutoFit/>
          </a:bodyPr>
          <a:lstStyle/>
          <a:p>
            <a:r>
              <a:rPr lang="en-US" dirty="0"/>
              <a:t>-TCA*</a:t>
            </a:r>
          </a:p>
          <a:p>
            <a:r>
              <a:rPr lang="en-US" dirty="0"/>
              <a:t>-SNRI*</a:t>
            </a:r>
          </a:p>
          <a:p>
            <a:r>
              <a:rPr lang="en-US" dirty="0"/>
              <a:t>-CBT*</a:t>
            </a:r>
          </a:p>
        </p:txBody>
      </p:sp>
      <p:sp>
        <p:nvSpPr>
          <p:cNvPr id="7" name="TextBox 6">
            <a:extLst>
              <a:ext uri="{FF2B5EF4-FFF2-40B4-BE49-F238E27FC236}">
                <a16:creationId xmlns:a16="http://schemas.microsoft.com/office/drawing/2014/main" id="{22BB4561-7ED0-1455-770B-0BBAA9FA0D51}"/>
              </a:ext>
            </a:extLst>
          </p:cNvPr>
          <p:cNvSpPr txBox="1"/>
          <p:nvPr/>
        </p:nvSpPr>
        <p:spPr>
          <a:xfrm>
            <a:off x="9043415" y="6090715"/>
            <a:ext cx="4163569" cy="276999"/>
          </a:xfrm>
          <a:prstGeom prst="rect">
            <a:avLst/>
          </a:prstGeom>
          <a:noFill/>
        </p:spPr>
        <p:txBody>
          <a:bodyPr wrap="square" rtlCol="0">
            <a:spAutoFit/>
          </a:bodyPr>
          <a:lstStyle/>
          <a:p>
            <a:r>
              <a:rPr lang="en-US" sz="1200" dirty="0"/>
              <a:t>*studies on non-rheumatic diseases</a:t>
            </a:r>
          </a:p>
        </p:txBody>
      </p:sp>
      <p:sp>
        <p:nvSpPr>
          <p:cNvPr id="8" name="TextBox 7">
            <a:extLst>
              <a:ext uri="{FF2B5EF4-FFF2-40B4-BE49-F238E27FC236}">
                <a16:creationId xmlns:a16="http://schemas.microsoft.com/office/drawing/2014/main" id="{11EBECFC-484E-68C7-683A-D8510E24A279}"/>
              </a:ext>
            </a:extLst>
          </p:cNvPr>
          <p:cNvSpPr txBox="1"/>
          <p:nvPr/>
        </p:nvSpPr>
        <p:spPr>
          <a:xfrm>
            <a:off x="1755568" y="6000855"/>
            <a:ext cx="3956462" cy="246221"/>
          </a:xfrm>
          <a:prstGeom prst="rect">
            <a:avLst/>
          </a:prstGeom>
          <a:noFill/>
        </p:spPr>
        <p:txBody>
          <a:bodyPr wrap="square" rtlCol="0">
            <a:spAutoFit/>
          </a:bodyPr>
          <a:lstStyle/>
          <a:p>
            <a:r>
              <a:rPr lang="fr-FR" sz="1000" dirty="0" err="1"/>
              <a:t>Yarnitsky</a:t>
            </a:r>
            <a:r>
              <a:rPr lang="fr-FR" sz="1000" dirty="0"/>
              <a:t> D et al. Pain, 2012</a:t>
            </a:r>
            <a:endParaRPr lang="en-US" sz="1000" dirty="0"/>
          </a:p>
        </p:txBody>
      </p:sp>
    </p:spTree>
    <p:extLst>
      <p:ext uri="{BB962C8B-B14F-4D97-AF65-F5344CB8AC3E}">
        <p14:creationId xmlns:p14="http://schemas.microsoft.com/office/powerpoint/2010/main" val="303151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9E51-040D-859D-1A08-2E44DA4C9BC6}"/>
              </a:ext>
            </a:extLst>
          </p:cNvPr>
          <p:cNvSpPr>
            <a:spLocks noGrp="1"/>
          </p:cNvSpPr>
          <p:nvPr>
            <p:ph type="title"/>
          </p:nvPr>
        </p:nvSpPr>
        <p:spPr/>
        <p:txBody>
          <a:bodyPr/>
          <a:lstStyle/>
          <a:p>
            <a:r>
              <a:rPr lang="en-US" dirty="0"/>
              <a:t>Management approach</a:t>
            </a:r>
          </a:p>
        </p:txBody>
      </p:sp>
      <p:sp>
        <p:nvSpPr>
          <p:cNvPr id="3" name="Content Placeholder 2">
            <a:extLst>
              <a:ext uri="{FF2B5EF4-FFF2-40B4-BE49-F238E27FC236}">
                <a16:creationId xmlns:a16="http://schemas.microsoft.com/office/drawing/2014/main" id="{FA752C9F-23EC-4C98-4842-D3437DE67302}"/>
              </a:ext>
            </a:extLst>
          </p:cNvPr>
          <p:cNvSpPr>
            <a:spLocks noGrp="1"/>
          </p:cNvSpPr>
          <p:nvPr>
            <p:ph idx="1"/>
          </p:nvPr>
        </p:nvSpPr>
        <p:spPr/>
        <p:txBody>
          <a:bodyPr/>
          <a:lstStyle/>
          <a:p>
            <a:r>
              <a:rPr lang="en-US" dirty="0"/>
              <a:t>Body-based therapies (such as exercise and physical therapy)</a:t>
            </a:r>
          </a:p>
          <a:p>
            <a:r>
              <a:rPr lang="en-US" dirty="0"/>
              <a:t>Localized procedures such as nerve blocks (for example: in radiculopathy cases)</a:t>
            </a:r>
          </a:p>
          <a:p>
            <a:pPr marL="0" indent="0">
              <a:buNone/>
            </a:pPr>
            <a:endParaRPr lang="en-US" dirty="0"/>
          </a:p>
          <a:p>
            <a:pPr marL="0" indent="0">
              <a:buNone/>
            </a:pPr>
            <a:endParaRPr lang="en-US" dirty="0"/>
          </a:p>
          <a:p>
            <a:pPr marL="0" indent="0">
              <a:buNone/>
            </a:pPr>
            <a:endParaRPr lang="en-US" dirty="0"/>
          </a:p>
          <a:p>
            <a:r>
              <a:rPr lang="en-US" dirty="0"/>
              <a:t>No data on low dose naltrexone, cannabinoids</a:t>
            </a:r>
          </a:p>
          <a:p>
            <a:r>
              <a:rPr lang="en-US" dirty="0"/>
              <a:t>Avoid opioids </a:t>
            </a:r>
          </a:p>
        </p:txBody>
      </p:sp>
      <p:pic>
        <p:nvPicPr>
          <p:cNvPr id="4" name="Picture 3">
            <a:extLst>
              <a:ext uri="{FF2B5EF4-FFF2-40B4-BE49-F238E27FC236}">
                <a16:creationId xmlns:a16="http://schemas.microsoft.com/office/drawing/2014/main" id="{E717838D-DF95-38F9-2E54-B6546BF4B7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379396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FAB7-7C05-AF6D-72B2-8235C8E5C283}"/>
              </a:ext>
            </a:extLst>
          </p:cNvPr>
          <p:cNvSpPr>
            <a:spLocks noGrp="1"/>
          </p:cNvSpPr>
          <p:nvPr>
            <p:ph type="title"/>
          </p:nvPr>
        </p:nvSpPr>
        <p:spPr/>
        <p:txBody>
          <a:bodyPr/>
          <a:lstStyle/>
          <a:p>
            <a:r>
              <a:rPr lang="en-US" dirty="0"/>
              <a:t>Traditional </a:t>
            </a:r>
            <a:r>
              <a:rPr lang="en-US" dirty="0" err="1"/>
              <a:t>AxSpA</a:t>
            </a:r>
            <a:r>
              <a:rPr lang="en-US" dirty="0"/>
              <a:t> model </a:t>
            </a:r>
          </a:p>
        </p:txBody>
      </p:sp>
      <p:sp>
        <p:nvSpPr>
          <p:cNvPr id="3" name="Content Placeholder 2">
            <a:extLst>
              <a:ext uri="{FF2B5EF4-FFF2-40B4-BE49-F238E27FC236}">
                <a16:creationId xmlns:a16="http://schemas.microsoft.com/office/drawing/2014/main" id="{246CED90-4CB4-D91D-3BD2-25FE7D3AECAB}"/>
              </a:ext>
            </a:extLst>
          </p:cNvPr>
          <p:cNvSpPr>
            <a:spLocks noGrp="1"/>
          </p:cNvSpPr>
          <p:nvPr>
            <p:ph idx="1"/>
          </p:nvPr>
        </p:nvSpPr>
        <p:spPr/>
        <p:txBody>
          <a:bodyPr/>
          <a:lstStyle/>
          <a:p>
            <a:endParaRPr lang="en-US" dirty="0"/>
          </a:p>
        </p:txBody>
      </p:sp>
      <p:pic>
        <p:nvPicPr>
          <p:cNvPr id="4" name="Picture 3" descr="A diagram of a problem&#10;&#10;Description automatically generated">
            <a:extLst>
              <a:ext uri="{FF2B5EF4-FFF2-40B4-BE49-F238E27FC236}">
                <a16:creationId xmlns:a16="http://schemas.microsoft.com/office/drawing/2014/main" id="{E3439846-C981-DE47-24BD-8E084E39F4FD}"/>
              </a:ext>
            </a:extLst>
          </p:cNvPr>
          <p:cNvPicPr>
            <a:picLocks noChangeAspect="1"/>
          </p:cNvPicPr>
          <p:nvPr/>
        </p:nvPicPr>
        <p:blipFill rotWithShape="1">
          <a:blip r:embed="rId2">
            <a:extLst>
              <a:ext uri="{28A0092B-C50C-407E-A947-70E740481C1C}">
                <a14:useLocalDpi xmlns:a14="http://schemas.microsoft.com/office/drawing/2010/main" val="0"/>
              </a:ext>
            </a:extLst>
          </a:blip>
          <a:srcRect l="2323" t="11822" r="53132" b="10563"/>
          <a:stretch/>
        </p:blipFill>
        <p:spPr>
          <a:xfrm>
            <a:off x="1816924" y="2303813"/>
            <a:ext cx="3645725" cy="3170712"/>
          </a:xfrm>
          <a:prstGeom prst="rect">
            <a:avLst/>
          </a:prstGeom>
        </p:spPr>
      </p:pic>
      <p:sp>
        <p:nvSpPr>
          <p:cNvPr id="5" name="TextBox 4">
            <a:extLst>
              <a:ext uri="{FF2B5EF4-FFF2-40B4-BE49-F238E27FC236}">
                <a16:creationId xmlns:a16="http://schemas.microsoft.com/office/drawing/2014/main" id="{0C4B5E10-A05D-B981-367F-B9AB34C5FBEE}"/>
              </a:ext>
            </a:extLst>
          </p:cNvPr>
          <p:cNvSpPr txBox="1"/>
          <p:nvPr/>
        </p:nvSpPr>
        <p:spPr>
          <a:xfrm>
            <a:off x="1816924" y="5759532"/>
            <a:ext cx="3645725" cy="369332"/>
          </a:xfrm>
          <a:prstGeom prst="rect">
            <a:avLst/>
          </a:prstGeom>
          <a:noFill/>
        </p:spPr>
        <p:txBody>
          <a:bodyPr wrap="square" rtlCol="0">
            <a:spAutoFit/>
          </a:bodyPr>
          <a:lstStyle/>
          <a:p>
            <a:r>
              <a:rPr lang="en-US" dirty="0"/>
              <a:t>Traditional </a:t>
            </a:r>
            <a:r>
              <a:rPr lang="en-US" dirty="0" err="1"/>
              <a:t>axSpA</a:t>
            </a:r>
            <a:r>
              <a:rPr lang="en-US" dirty="0"/>
              <a:t> model</a:t>
            </a:r>
          </a:p>
        </p:txBody>
      </p:sp>
      <p:sp>
        <p:nvSpPr>
          <p:cNvPr id="6" name="TextBox 5">
            <a:extLst>
              <a:ext uri="{FF2B5EF4-FFF2-40B4-BE49-F238E27FC236}">
                <a16:creationId xmlns:a16="http://schemas.microsoft.com/office/drawing/2014/main" id="{673C8C86-E6D5-2264-C6D8-BFC76BD3CE41}"/>
              </a:ext>
            </a:extLst>
          </p:cNvPr>
          <p:cNvSpPr txBox="1"/>
          <p:nvPr/>
        </p:nvSpPr>
        <p:spPr>
          <a:xfrm>
            <a:off x="2018805" y="6235733"/>
            <a:ext cx="4370119" cy="246221"/>
          </a:xfrm>
          <a:prstGeom prst="rect">
            <a:avLst/>
          </a:prstGeom>
          <a:noFill/>
        </p:spPr>
        <p:txBody>
          <a:bodyPr wrap="square" rtlCol="0">
            <a:spAutoFit/>
          </a:bodyPr>
          <a:lstStyle/>
          <a:p>
            <a:r>
              <a:rPr lang="en-US" sz="1000" dirty="0"/>
              <a:t>Smolen JS, et al. Ann Rheum Dis. 2018</a:t>
            </a:r>
          </a:p>
        </p:txBody>
      </p:sp>
      <p:pic>
        <p:nvPicPr>
          <p:cNvPr id="7" name="Picture 6">
            <a:extLst>
              <a:ext uri="{FF2B5EF4-FFF2-40B4-BE49-F238E27FC236}">
                <a16:creationId xmlns:a16="http://schemas.microsoft.com/office/drawing/2014/main" id="{A5B3021F-8080-6BFF-F6FE-2916817105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418304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075F38A7-7A9B-48D2-851A-BF3BDA0D51BB}"/>
              </a:ext>
            </a:extLst>
          </p:cNvPr>
          <p:cNvSpPr>
            <a:spLocks noChangeArrowheads="1"/>
          </p:cNvSpPr>
          <p:nvPr/>
        </p:nvSpPr>
        <p:spPr bwMode="auto">
          <a:xfrm>
            <a:off x="6382139" y="2197594"/>
            <a:ext cx="28447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Ankylosing Spondylitis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Non-radiographic axSpA</a:t>
            </a:r>
          </a:p>
        </p:txBody>
      </p:sp>
      <p:graphicFrame>
        <p:nvGraphicFramePr>
          <p:cNvPr id="18" name="Chart 17">
            <a:extLst>
              <a:ext uri="{FF2B5EF4-FFF2-40B4-BE49-F238E27FC236}">
                <a16:creationId xmlns:a16="http://schemas.microsoft.com/office/drawing/2014/main" id="{A703F67E-2096-4243-95CB-570418F381AC}"/>
              </a:ext>
            </a:extLst>
          </p:cNvPr>
          <p:cNvGraphicFramePr/>
          <p:nvPr/>
        </p:nvGraphicFramePr>
        <p:xfrm>
          <a:off x="916849" y="1682718"/>
          <a:ext cx="5375884" cy="343828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226843" y="2197594"/>
            <a:ext cx="2615036" cy="20928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Psoriatic arthritis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Enteropathic arthritis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Reactive arthritis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Undifferentiated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Bell MT"/>
              <a:ea typeface="+mn-ea"/>
              <a:cs typeface="+mn-cs"/>
            </a:endParaRPr>
          </a:p>
        </p:txBody>
      </p:sp>
      <p:sp>
        <p:nvSpPr>
          <p:cNvPr id="7" name="Freeform 8">
            <a:extLst>
              <a:ext uri="{FF2B5EF4-FFF2-40B4-BE49-F238E27FC236}">
                <a16:creationId xmlns:a16="http://schemas.microsoft.com/office/drawing/2014/main" id="{6561F85D-15C7-44D9-9869-A2ABA162675E}"/>
              </a:ext>
            </a:extLst>
          </p:cNvPr>
          <p:cNvSpPr/>
          <p:nvPr/>
        </p:nvSpPr>
        <p:spPr>
          <a:xfrm>
            <a:off x="3284231" y="2053406"/>
            <a:ext cx="2828617" cy="3306684"/>
          </a:xfrm>
          <a:custGeom>
            <a:avLst/>
            <a:gdLst>
              <a:gd name="connsiteX0" fmla="*/ 997527 w 2430102"/>
              <a:gd name="connsiteY0" fmla="*/ 0 h 2731326"/>
              <a:gd name="connsiteX1" fmla="*/ 2430102 w 2430102"/>
              <a:gd name="connsiteY1" fmla="*/ 1365663 h 2731326"/>
              <a:gd name="connsiteX2" fmla="*/ 997527 w 2430102"/>
              <a:gd name="connsiteY2" fmla="*/ 2731326 h 2731326"/>
              <a:gd name="connsiteX3" fmla="*/ 86276 w 2430102"/>
              <a:gd name="connsiteY3" fmla="*/ 2419475 h 2731326"/>
              <a:gd name="connsiteX4" fmla="*/ 0 w 2430102"/>
              <a:gd name="connsiteY4" fmla="*/ 2344724 h 2731326"/>
              <a:gd name="connsiteX5" fmla="*/ 15455 w 2430102"/>
              <a:gd name="connsiteY5" fmla="*/ 2331333 h 2731326"/>
              <a:gd name="connsiteX6" fmla="*/ 435047 w 2430102"/>
              <a:gd name="connsiteY6" fmla="*/ 1365663 h 2731326"/>
              <a:gd name="connsiteX7" fmla="*/ 15455 w 2430102"/>
              <a:gd name="connsiteY7" fmla="*/ 399993 h 2731326"/>
              <a:gd name="connsiteX8" fmla="*/ 0 w 2430102"/>
              <a:gd name="connsiteY8" fmla="*/ 386602 h 2731326"/>
              <a:gd name="connsiteX9" fmla="*/ 86276 w 2430102"/>
              <a:gd name="connsiteY9" fmla="*/ 311851 h 2731326"/>
              <a:gd name="connsiteX10" fmla="*/ 997527 w 2430102"/>
              <a:gd name="connsiteY10" fmla="*/ 0 h 273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0102" h="2731326">
                <a:moveTo>
                  <a:pt x="997527" y="0"/>
                </a:moveTo>
                <a:cubicBezTo>
                  <a:pt x="1788716" y="0"/>
                  <a:pt x="2430102" y="611428"/>
                  <a:pt x="2430102" y="1365663"/>
                </a:cubicBezTo>
                <a:cubicBezTo>
                  <a:pt x="2430102" y="2119898"/>
                  <a:pt x="1788716" y="2731326"/>
                  <a:pt x="997527" y="2731326"/>
                </a:cubicBezTo>
                <a:cubicBezTo>
                  <a:pt x="651382" y="2731326"/>
                  <a:pt x="333910" y="2614295"/>
                  <a:pt x="86276" y="2419475"/>
                </a:cubicBezTo>
                <a:lnTo>
                  <a:pt x="0" y="2344724"/>
                </a:lnTo>
                <a:lnTo>
                  <a:pt x="15455" y="2331333"/>
                </a:lnTo>
                <a:cubicBezTo>
                  <a:pt x="274701" y="2084196"/>
                  <a:pt x="435047" y="1742781"/>
                  <a:pt x="435047" y="1365663"/>
                </a:cubicBezTo>
                <a:cubicBezTo>
                  <a:pt x="435047" y="988546"/>
                  <a:pt x="274701" y="647130"/>
                  <a:pt x="15455" y="399993"/>
                </a:cubicBezTo>
                <a:lnTo>
                  <a:pt x="0" y="386602"/>
                </a:lnTo>
                <a:lnTo>
                  <a:pt x="86276" y="311851"/>
                </a:lnTo>
                <a:cubicBezTo>
                  <a:pt x="333910" y="117031"/>
                  <a:pt x="651382" y="0"/>
                  <a:pt x="997527" y="0"/>
                </a:cubicBezTo>
                <a:close/>
              </a:path>
            </a:pathLst>
          </a:cu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Peripheral</a:t>
            </a:r>
          </a:p>
        </p:txBody>
      </p:sp>
      <p:sp>
        <p:nvSpPr>
          <p:cNvPr id="8" name="Freeform 9">
            <a:extLst>
              <a:ext uri="{FF2B5EF4-FFF2-40B4-BE49-F238E27FC236}">
                <a16:creationId xmlns:a16="http://schemas.microsoft.com/office/drawing/2014/main" id="{98E3C163-6268-4FAC-A4ED-5D3126B97DB5}"/>
              </a:ext>
            </a:extLst>
          </p:cNvPr>
          <p:cNvSpPr/>
          <p:nvPr/>
        </p:nvSpPr>
        <p:spPr>
          <a:xfrm>
            <a:off x="350121" y="2063337"/>
            <a:ext cx="2966258" cy="3306684"/>
          </a:xfrm>
          <a:custGeom>
            <a:avLst/>
            <a:gdLst>
              <a:gd name="connsiteX0" fmla="*/ 1432575 w 2430103"/>
              <a:gd name="connsiteY0" fmla="*/ 0 h 2731326"/>
              <a:gd name="connsiteX1" fmla="*/ 2343826 w 2430103"/>
              <a:gd name="connsiteY1" fmla="*/ 311851 h 2731326"/>
              <a:gd name="connsiteX2" fmla="*/ 2430103 w 2430103"/>
              <a:gd name="connsiteY2" fmla="*/ 386602 h 2731326"/>
              <a:gd name="connsiteX3" fmla="*/ 2414647 w 2430103"/>
              <a:gd name="connsiteY3" fmla="*/ 399993 h 2731326"/>
              <a:gd name="connsiteX4" fmla="*/ 1995055 w 2430103"/>
              <a:gd name="connsiteY4" fmla="*/ 1365663 h 2731326"/>
              <a:gd name="connsiteX5" fmla="*/ 2414647 w 2430103"/>
              <a:gd name="connsiteY5" fmla="*/ 2331333 h 2731326"/>
              <a:gd name="connsiteX6" fmla="*/ 2430103 w 2430103"/>
              <a:gd name="connsiteY6" fmla="*/ 2344724 h 2731326"/>
              <a:gd name="connsiteX7" fmla="*/ 2343826 w 2430103"/>
              <a:gd name="connsiteY7" fmla="*/ 2419475 h 2731326"/>
              <a:gd name="connsiteX8" fmla="*/ 1432575 w 2430103"/>
              <a:gd name="connsiteY8" fmla="*/ 2731326 h 2731326"/>
              <a:gd name="connsiteX9" fmla="*/ 0 w 2430103"/>
              <a:gd name="connsiteY9" fmla="*/ 1365663 h 2731326"/>
              <a:gd name="connsiteX10" fmla="*/ 1432575 w 2430103"/>
              <a:gd name="connsiteY10" fmla="*/ 0 h 273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0103" h="2731326">
                <a:moveTo>
                  <a:pt x="1432575" y="0"/>
                </a:moveTo>
                <a:cubicBezTo>
                  <a:pt x="1778720" y="0"/>
                  <a:pt x="2096192" y="117031"/>
                  <a:pt x="2343826" y="311851"/>
                </a:cubicBezTo>
                <a:lnTo>
                  <a:pt x="2430103" y="386602"/>
                </a:lnTo>
                <a:lnTo>
                  <a:pt x="2414647" y="399993"/>
                </a:lnTo>
                <a:cubicBezTo>
                  <a:pt x="2155402" y="647130"/>
                  <a:pt x="1995055" y="988546"/>
                  <a:pt x="1995055" y="1365663"/>
                </a:cubicBezTo>
                <a:cubicBezTo>
                  <a:pt x="1995055" y="1742781"/>
                  <a:pt x="2155402" y="2084196"/>
                  <a:pt x="2414647" y="2331333"/>
                </a:cubicBezTo>
                <a:lnTo>
                  <a:pt x="2430103" y="2344724"/>
                </a:lnTo>
                <a:lnTo>
                  <a:pt x="2343826" y="2419475"/>
                </a:lnTo>
                <a:cubicBezTo>
                  <a:pt x="2096192" y="2614295"/>
                  <a:pt x="1778720" y="2731326"/>
                  <a:pt x="1432575" y="2731326"/>
                </a:cubicBezTo>
                <a:cubicBezTo>
                  <a:pt x="641386" y="2731326"/>
                  <a:pt x="0" y="2119898"/>
                  <a:pt x="0" y="1365663"/>
                </a:cubicBezTo>
                <a:cubicBezTo>
                  <a:pt x="0" y="611428"/>
                  <a:pt x="641386" y="0"/>
                  <a:pt x="1432575" y="0"/>
                </a:cubicBezTo>
                <a:close/>
              </a:path>
            </a:pathLst>
          </a:cu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Axial</a:t>
            </a:r>
          </a:p>
        </p:txBody>
      </p:sp>
      <p:sp>
        <p:nvSpPr>
          <p:cNvPr id="10" name="Title 1">
            <a:extLst>
              <a:ext uri="{FF2B5EF4-FFF2-40B4-BE49-F238E27FC236}">
                <a16:creationId xmlns:a16="http://schemas.microsoft.com/office/drawing/2014/main" id="{9B6E8BC6-82AE-432C-BB1F-B44F92C85F50}"/>
              </a:ext>
            </a:extLst>
          </p:cNvPr>
          <p:cNvSpPr>
            <a:spLocks noGrp="1"/>
          </p:cNvSpPr>
          <p:nvPr>
            <p:ph type="title"/>
          </p:nvPr>
        </p:nvSpPr>
        <p:spPr>
          <a:xfrm>
            <a:off x="1066800" y="642594"/>
            <a:ext cx="10058400" cy="1371600"/>
          </a:xfrm>
        </p:spPr>
        <p:txBody>
          <a:bodyPr/>
          <a:lstStyle/>
          <a:p>
            <a:r>
              <a:rPr lang="en-US" dirty="0" err="1"/>
              <a:t>Spondyloarthritis</a:t>
            </a:r>
            <a:endParaRPr lang="en-US" dirty="0"/>
          </a:p>
        </p:txBody>
      </p:sp>
      <p:pic>
        <p:nvPicPr>
          <p:cNvPr id="3" name="Picture 2">
            <a:extLst>
              <a:ext uri="{FF2B5EF4-FFF2-40B4-BE49-F238E27FC236}">
                <a16:creationId xmlns:a16="http://schemas.microsoft.com/office/drawing/2014/main" id="{9A282377-6C9C-FB34-2C80-ECD968429E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1564784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FAB7-7C05-AF6D-72B2-8235C8E5C283}"/>
              </a:ext>
            </a:extLst>
          </p:cNvPr>
          <p:cNvSpPr>
            <a:spLocks noGrp="1"/>
          </p:cNvSpPr>
          <p:nvPr>
            <p:ph type="title"/>
          </p:nvPr>
        </p:nvSpPr>
        <p:spPr/>
        <p:txBody>
          <a:bodyPr/>
          <a:lstStyle/>
          <a:p>
            <a:r>
              <a:rPr lang="en-US" dirty="0"/>
              <a:t>Our proposed </a:t>
            </a:r>
            <a:r>
              <a:rPr lang="en-US" dirty="0" err="1"/>
              <a:t>AxSpA</a:t>
            </a:r>
            <a:r>
              <a:rPr lang="en-US" dirty="0"/>
              <a:t> model </a:t>
            </a:r>
          </a:p>
        </p:txBody>
      </p:sp>
      <p:sp>
        <p:nvSpPr>
          <p:cNvPr id="3" name="Content Placeholder 2">
            <a:extLst>
              <a:ext uri="{FF2B5EF4-FFF2-40B4-BE49-F238E27FC236}">
                <a16:creationId xmlns:a16="http://schemas.microsoft.com/office/drawing/2014/main" id="{246CED90-4CB4-D91D-3BD2-25FE7D3AECAB}"/>
              </a:ext>
            </a:extLst>
          </p:cNvPr>
          <p:cNvSpPr>
            <a:spLocks noGrp="1"/>
          </p:cNvSpPr>
          <p:nvPr>
            <p:ph idx="1"/>
          </p:nvPr>
        </p:nvSpPr>
        <p:spPr/>
        <p:txBody>
          <a:bodyPr/>
          <a:lstStyle/>
          <a:p>
            <a:endParaRPr lang="en-US" dirty="0"/>
          </a:p>
        </p:txBody>
      </p:sp>
      <p:pic>
        <p:nvPicPr>
          <p:cNvPr id="4" name="Picture 3" descr="A diagram of a problem&#10;&#10;Description automatically generated">
            <a:extLst>
              <a:ext uri="{FF2B5EF4-FFF2-40B4-BE49-F238E27FC236}">
                <a16:creationId xmlns:a16="http://schemas.microsoft.com/office/drawing/2014/main" id="{E3439846-C981-DE47-24BD-8E084E39F4FD}"/>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l="2323" t="11822" r="53132" b="10563"/>
          <a:stretch/>
        </p:blipFill>
        <p:spPr>
          <a:xfrm>
            <a:off x="1816924" y="2303813"/>
            <a:ext cx="3645725" cy="3170712"/>
          </a:xfrm>
          <a:prstGeom prst="rect">
            <a:avLst/>
          </a:prstGeom>
        </p:spPr>
      </p:pic>
      <p:pic>
        <p:nvPicPr>
          <p:cNvPr id="6" name="Picture 5" descr="A diagram of a problem&#10;&#10;Description automatically generated">
            <a:extLst>
              <a:ext uri="{FF2B5EF4-FFF2-40B4-BE49-F238E27FC236}">
                <a16:creationId xmlns:a16="http://schemas.microsoft.com/office/drawing/2014/main" id="{01F0E0A3-9632-724B-32DA-8FA8DBE32A24}"/>
              </a:ext>
            </a:extLst>
          </p:cNvPr>
          <p:cNvPicPr>
            <a:picLocks noChangeAspect="1"/>
          </p:cNvPicPr>
          <p:nvPr/>
        </p:nvPicPr>
        <p:blipFill rotWithShape="1">
          <a:blip r:embed="rId4">
            <a:extLst>
              <a:ext uri="{28A0092B-C50C-407E-A947-70E740481C1C}">
                <a14:useLocalDpi xmlns:a14="http://schemas.microsoft.com/office/drawing/2010/main" val="0"/>
              </a:ext>
            </a:extLst>
          </a:blip>
          <a:srcRect l="46869" t="2229" r="4234" b="15504"/>
          <a:stretch/>
        </p:blipFill>
        <p:spPr>
          <a:xfrm>
            <a:off x="6292932" y="2208810"/>
            <a:ext cx="4001985" cy="3360717"/>
          </a:xfrm>
          <a:prstGeom prst="rect">
            <a:avLst/>
          </a:prstGeom>
        </p:spPr>
      </p:pic>
      <p:sp>
        <p:nvSpPr>
          <p:cNvPr id="7" name="TextBox 6">
            <a:extLst>
              <a:ext uri="{FF2B5EF4-FFF2-40B4-BE49-F238E27FC236}">
                <a16:creationId xmlns:a16="http://schemas.microsoft.com/office/drawing/2014/main" id="{E1878CDC-7360-5230-B0B8-9E1886844929}"/>
              </a:ext>
            </a:extLst>
          </p:cNvPr>
          <p:cNvSpPr txBox="1"/>
          <p:nvPr/>
        </p:nvSpPr>
        <p:spPr>
          <a:xfrm>
            <a:off x="6292932" y="5713798"/>
            <a:ext cx="3645725" cy="369332"/>
          </a:xfrm>
          <a:prstGeom prst="rect">
            <a:avLst/>
          </a:prstGeom>
          <a:noFill/>
        </p:spPr>
        <p:txBody>
          <a:bodyPr wrap="square" rtlCol="0">
            <a:spAutoFit/>
          </a:bodyPr>
          <a:lstStyle/>
          <a:p>
            <a:r>
              <a:rPr lang="en-US" dirty="0"/>
              <a:t>New </a:t>
            </a:r>
            <a:r>
              <a:rPr lang="en-US" dirty="0" err="1"/>
              <a:t>axSpA</a:t>
            </a:r>
            <a:r>
              <a:rPr lang="en-US" dirty="0"/>
              <a:t> model</a:t>
            </a:r>
          </a:p>
        </p:txBody>
      </p:sp>
      <p:sp>
        <p:nvSpPr>
          <p:cNvPr id="8" name="TextBox 7">
            <a:extLst>
              <a:ext uri="{FF2B5EF4-FFF2-40B4-BE49-F238E27FC236}">
                <a16:creationId xmlns:a16="http://schemas.microsoft.com/office/drawing/2014/main" id="{0DDD215A-267F-EB76-166C-DC46F0E3FEC4}"/>
              </a:ext>
            </a:extLst>
          </p:cNvPr>
          <p:cNvSpPr txBox="1"/>
          <p:nvPr/>
        </p:nvSpPr>
        <p:spPr>
          <a:xfrm>
            <a:off x="7878783" y="6227401"/>
            <a:ext cx="4832268" cy="307777"/>
          </a:xfrm>
          <a:prstGeom prst="rect">
            <a:avLst/>
          </a:prstGeom>
          <a:noFill/>
        </p:spPr>
        <p:txBody>
          <a:bodyPr wrap="square" rtlCol="0">
            <a:spAutoFit/>
          </a:bodyPr>
          <a:lstStyle/>
          <a:p>
            <a:r>
              <a:rPr lang="en-US" sz="1400" dirty="0"/>
              <a:t>Bittar, M., and </a:t>
            </a:r>
            <a:r>
              <a:rPr lang="en-US" sz="1400" dirty="0" err="1"/>
              <a:t>Deodhar</a:t>
            </a:r>
            <a:r>
              <a:rPr lang="en-US" sz="1400" dirty="0"/>
              <a:t>, A. </a:t>
            </a:r>
          </a:p>
        </p:txBody>
      </p:sp>
      <p:pic>
        <p:nvPicPr>
          <p:cNvPr id="5" name="Picture 4">
            <a:extLst>
              <a:ext uri="{FF2B5EF4-FFF2-40B4-BE49-F238E27FC236}">
                <a16:creationId xmlns:a16="http://schemas.microsoft.com/office/drawing/2014/main" id="{B353FC2D-DE78-25D4-A9FF-7805DE358E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2692645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9CD8-5F0C-993F-446E-58EEB404CCE9}"/>
              </a:ext>
            </a:extLst>
          </p:cNvPr>
          <p:cNvSpPr>
            <a:spLocks noGrp="1"/>
          </p:cNvSpPr>
          <p:nvPr>
            <p:ph type="title"/>
          </p:nvPr>
        </p:nvSpPr>
        <p:spPr/>
        <p:txBody>
          <a:bodyPr/>
          <a:lstStyle/>
          <a:p>
            <a:r>
              <a:rPr lang="en-US" dirty="0"/>
              <a:t>Acknowledgements</a:t>
            </a:r>
          </a:p>
        </p:txBody>
      </p:sp>
      <p:pic>
        <p:nvPicPr>
          <p:cNvPr id="5" name="Picture 4">
            <a:extLst>
              <a:ext uri="{FF2B5EF4-FFF2-40B4-BE49-F238E27FC236}">
                <a16:creationId xmlns:a16="http://schemas.microsoft.com/office/drawing/2014/main" id="{D39448F9-4CEC-8653-DD02-D45A4AC49F0F}"/>
              </a:ext>
            </a:extLst>
          </p:cNvPr>
          <p:cNvPicPr>
            <a:picLocks noChangeAspect="1"/>
          </p:cNvPicPr>
          <p:nvPr/>
        </p:nvPicPr>
        <p:blipFill>
          <a:blip r:embed="rId2"/>
          <a:stretch>
            <a:fillRect/>
          </a:stretch>
        </p:blipFill>
        <p:spPr>
          <a:xfrm>
            <a:off x="8699498" y="2014567"/>
            <a:ext cx="2956955" cy="1200211"/>
          </a:xfrm>
          <a:prstGeom prst="rect">
            <a:avLst/>
          </a:prstGeom>
        </p:spPr>
      </p:pic>
      <p:pic>
        <p:nvPicPr>
          <p:cNvPr id="7" name="Picture 6">
            <a:extLst>
              <a:ext uri="{FF2B5EF4-FFF2-40B4-BE49-F238E27FC236}">
                <a16:creationId xmlns:a16="http://schemas.microsoft.com/office/drawing/2014/main" id="{94752B5E-2BF2-0F06-292D-E7E70D337EC7}"/>
              </a:ext>
            </a:extLst>
          </p:cNvPr>
          <p:cNvPicPr>
            <a:picLocks noChangeAspect="1"/>
          </p:cNvPicPr>
          <p:nvPr/>
        </p:nvPicPr>
        <p:blipFill>
          <a:blip r:embed="rId3"/>
          <a:stretch>
            <a:fillRect/>
          </a:stretch>
        </p:blipFill>
        <p:spPr>
          <a:xfrm>
            <a:off x="8155404" y="4162424"/>
            <a:ext cx="3778444" cy="1200212"/>
          </a:xfrm>
          <a:prstGeom prst="rect">
            <a:avLst/>
          </a:prstGeom>
        </p:spPr>
      </p:pic>
      <p:pic>
        <p:nvPicPr>
          <p:cNvPr id="9" name="Picture 8">
            <a:extLst>
              <a:ext uri="{FF2B5EF4-FFF2-40B4-BE49-F238E27FC236}">
                <a16:creationId xmlns:a16="http://schemas.microsoft.com/office/drawing/2014/main" id="{F73E3D86-A0B0-01F7-F003-1967EF08C61D}"/>
              </a:ext>
            </a:extLst>
          </p:cNvPr>
          <p:cNvPicPr>
            <a:picLocks noChangeAspect="1"/>
          </p:cNvPicPr>
          <p:nvPr/>
        </p:nvPicPr>
        <p:blipFill>
          <a:blip r:embed="rId4"/>
          <a:stretch>
            <a:fillRect/>
          </a:stretch>
        </p:blipFill>
        <p:spPr>
          <a:xfrm>
            <a:off x="2019289" y="5063831"/>
            <a:ext cx="5083013" cy="911783"/>
          </a:xfrm>
          <a:prstGeom prst="rect">
            <a:avLst/>
          </a:prstGeom>
        </p:spPr>
      </p:pic>
      <p:graphicFrame>
        <p:nvGraphicFramePr>
          <p:cNvPr id="8" name="Content Placeholder 7">
            <a:extLst>
              <a:ext uri="{FF2B5EF4-FFF2-40B4-BE49-F238E27FC236}">
                <a16:creationId xmlns:a16="http://schemas.microsoft.com/office/drawing/2014/main" id="{C6B6358E-7C03-6D9E-9F19-FFE495599A91}"/>
              </a:ext>
            </a:extLst>
          </p:cNvPr>
          <p:cNvGraphicFramePr>
            <a:graphicFrameLocks noGrp="1"/>
          </p:cNvGraphicFramePr>
          <p:nvPr>
            <p:ph idx="1"/>
            <p:extLst>
              <p:ext uri="{D42A27DB-BD31-4B8C-83A1-F6EECF244321}">
                <p14:modId xmlns:p14="http://schemas.microsoft.com/office/powerpoint/2010/main" val="1721800253"/>
              </p:ext>
            </p:extLst>
          </p:nvPr>
        </p:nvGraphicFramePr>
        <p:xfrm>
          <a:off x="460578" y="2035651"/>
          <a:ext cx="7411244" cy="2358255"/>
        </p:xfrm>
        <a:graphic>
          <a:graphicData uri="http://schemas.openxmlformats.org/drawingml/2006/table">
            <a:tbl>
              <a:tblPr firstRow="1" firstCol="1" bandRow="1">
                <a:tableStyleId>{5C22544A-7EE6-4342-B048-85BDC9FD1C3A}</a:tableStyleId>
              </a:tblPr>
              <a:tblGrid>
                <a:gridCol w="3705622">
                  <a:extLst>
                    <a:ext uri="{9D8B030D-6E8A-4147-A177-3AD203B41FA5}">
                      <a16:colId xmlns:a16="http://schemas.microsoft.com/office/drawing/2014/main" val="1723166530"/>
                    </a:ext>
                  </a:extLst>
                </a:gridCol>
                <a:gridCol w="3705622">
                  <a:extLst>
                    <a:ext uri="{9D8B030D-6E8A-4147-A177-3AD203B41FA5}">
                      <a16:colId xmlns:a16="http://schemas.microsoft.com/office/drawing/2014/main" val="178626711"/>
                    </a:ext>
                  </a:extLst>
                </a:gridCol>
              </a:tblGrid>
              <a:tr h="471651">
                <a:tc>
                  <a:txBody>
                    <a:bodyPr/>
                    <a:lstStyle/>
                    <a:p>
                      <a:pPr marL="0" marR="0">
                        <a:lnSpc>
                          <a:spcPct val="107000"/>
                        </a:lnSpc>
                        <a:spcBef>
                          <a:spcPts val="0"/>
                        </a:spcBef>
                        <a:spcAft>
                          <a:spcPts val="0"/>
                        </a:spcAft>
                      </a:pPr>
                      <a:r>
                        <a:rPr lang="en-US" sz="2400" dirty="0">
                          <a:solidFill>
                            <a:sysClr val="windowText" lastClr="000000"/>
                          </a:solidFill>
                          <a:effectLst/>
                        </a:rPr>
                        <a:t>Yvonne Lee</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Atul Deodhar</a:t>
                      </a:r>
                      <a:endParaRPr lang="en-US" sz="2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6427140"/>
                  </a:ext>
                </a:extLst>
              </a:tr>
              <a:tr h="471651">
                <a:tc>
                  <a:txBody>
                    <a:bodyPr/>
                    <a:lstStyle/>
                    <a:p>
                      <a:pPr marL="0" marR="0">
                        <a:lnSpc>
                          <a:spcPct val="107000"/>
                        </a:lnSpc>
                        <a:spcBef>
                          <a:spcPts val="0"/>
                        </a:spcBef>
                        <a:spcAft>
                          <a:spcPts val="0"/>
                        </a:spcAft>
                      </a:pPr>
                      <a:r>
                        <a:rPr lang="en-US" sz="2400" dirty="0">
                          <a:solidFill>
                            <a:sysClr val="windowText" lastClr="000000"/>
                          </a:solidFill>
                          <a:effectLst/>
                        </a:rPr>
                        <a:t>Jennifer Barton</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b="1" dirty="0">
                          <a:solidFill>
                            <a:sysClr val="windowText" lastClr="000000"/>
                          </a:solidFill>
                          <a:effectLst/>
                        </a:rPr>
                        <a:t>Mary </a:t>
                      </a:r>
                      <a:r>
                        <a:rPr lang="en-US" sz="2400" b="1" dirty="0" err="1">
                          <a:solidFill>
                            <a:sysClr val="windowText" lastClr="000000"/>
                          </a:solidFill>
                          <a:effectLst/>
                        </a:rPr>
                        <a:t>Heinricher</a:t>
                      </a:r>
                      <a:endParaRPr lang="en-US" sz="2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9027598"/>
                  </a:ext>
                </a:extLst>
              </a:tr>
              <a:tr h="471651">
                <a:tc>
                  <a:txBody>
                    <a:bodyPr/>
                    <a:lstStyle/>
                    <a:p>
                      <a:pPr marL="0" marR="0">
                        <a:lnSpc>
                          <a:spcPct val="107000"/>
                        </a:lnSpc>
                        <a:spcBef>
                          <a:spcPts val="0"/>
                        </a:spcBef>
                        <a:spcAft>
                          <a:spcPts val="0"/>
                        </a:spcAft>
                      </a:pPr>
                      <a:r>
                        <a:rPr lang="en-US" sz="2400" dirty="0">
                          <a:solidFill>
                            <a:sysClr val="windowText" lastClr="000000"/>
                          </a:solidFill>
                          <a:effectLst/>
                        </a:rPr>
                        <a:t>Alexander Stevens</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b="1" dirty="0">
                          <a:solidFill>
                            <a:sysClr val="windowText" lastClr="000000"/>
                          </a:solidFill>
                          <a:effectLst/>
                        </a:rPr>
                        <a:t>Kim Phung </a:t>
                      </a:r>
                      <a:r>
                        <a:rPr lang="en-US" sz="2400" b="1" dirty="0" err="1">
                          <a:solidFill>
                            <a:sysClr val="windowText" lastClr="000000"/>
                          </a:solidFill>
                          <a:effectLst/>
                        </a:rPr>
                        <a:t>Karimzadeh</a:t>
                      </a:r>
                      <a:endParaRPr lang="en-US" sz="2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178478"/>
                  </a:ext>
                </a:extLst>
              </a:tr>
              <a:tr h="471651">
                <a:tc>
                  <a:txBody>
                    <a:bodyPr/>
                    <a:lstStyle/>
                    <a:p>
                      <a:pPr marL="0" marR="0">
                        <a:lnSpc>
                          <a:spcPct val="107000"/>
                        </a:lnSpc>
                        <a:spcBef>
                          <a:spcPts val="0"/>
                        </a:spcBef>
                        <a:spcAft>
                          <a:spcPts val="0"/>
                        </a:spcAft>
                      </a:pPr>
                      <a:r>
                        <a:rPr lang="en-US" sz="2400">
                          <a:solidFill>
                            <a:sysClr val="windowText" lastClr="000000"/>
                          </a:solidFill>
                          <a:effectLst/>
                        </a:rPr>
                        <a:t>Issabell Melz</a:t>
                      </a:r>
                      <a:endParaRPr lang="en-US" sz="2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b="1" dirty="0">
                          <a:solidFill>
                            <a:sysClr val="windowText" lastClr="000000"/>
                          </a:solidFill>
                          <a:effectLst/>
                        </a:rPr>
                        <a:t>Yuki Harry</a:t>
                      </a:r>
                      <a:endParaRPr lang="en-US" sz="2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9671469"/>
                  </a:ext>
                </a:extLst>
              </a:tr>
              <a:tr h="471651">
                <a:tc>
                  <a:txBody>
                    <a:bodyPr/>
                    <a:lstStyle/>
                    <a:p>
                      <a:pPr marL="0" marR="0">
                        <a:lnSpc>
                          <a:spcPct val="107000"/>
                        </a:lnSpc>
                        <a:spcBef>
                          <a:spcPts val="0"/>
                        </a:spcBef>
                        <a:spcAft>
                          <a:spcPts val="0"/>
                        </a:spcAft>
                      </a:pPr>
                      <a:r>
                        <a:rPr lang="en-US" sz="2400">
                          <a:solidFill>
                            <a:sysClr val="windowText" lastClr="000000"/>
                          </a:solidFill>
                          <a:effectLst/>
                        </a:rPr>
                        <a:t>Rosy Quinn</a:t>
                      </a:r>
                      <a:endParaRPr lang="en-US" sz="2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b="1" dirty="0">
                          <a:solidFill>
                            <a:sysClr val="windowText" lastClr="000000"/>
                          </a:solidFill>
                          <a:effectLst/>
                        </a:rPr>
                        <a:t>Madison </a:t>
                      </a:r>
                      <a:r>
                        <a:rPr lang="en-US" sz="2400" b="1" dirty="0" err="1">
                          <a:solidFill>
                            <a:sysClr val="windowText" lastClr="000000"/>
                          </a:solidFill>
                          <a:effectLst/>
                        </a:rPr>
                        <a:t>Stanaway</a:t>
                      </a:r>
                      <a:endParaRPr lang="en-US" sz="2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8852029"/>
                  </a:ext>
                </a:extLst>
              </a:tr>
            </a:tbl>
          </a:graphicData>
        </a:graphic>
      </p:graphicFrame>
    </p:spTree>
    <p:extLst>
      <p:ext uri="{BB962C8B-B14F-4D97-AF65-F5344CB8AC3E}">
        <p14:creationId xmlns:p14="http://schemas.microsoft.com/office/powerpoint/2010/main" val="3969163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382C-D20F-4DB3-97AE-3EA33FB859B5}"/>
              </a:ext>
            </a:extLst>
          </p:cNvPr>
          <p:cNvSpPr>
            <a:spLocks noGrp="1"/>
          </p:cNvSpPr>
          <p:nvPr>
            <p:ph type="title"/>
          </p:nvPr>
        </p:nvSpPr>
        <p:spPr/>
        <p:txBody>
          <a:bodyPr/>
          <a:lstStyle/>
          <a:p>
            <a:pPr algn="ctr"/>
            <a:r>
              <a:rPr lang="en-US" dirty="0"/>
              <a:t>Thank you!</a:t>
            </a:r>
          </a:p>
        </p:txBody>
      </p:sp>
      <p:sp>
        <p:nvSpPr>
          <p:cNvPr id="4" name="Content Placeholder 3">
            <a:extLst>
              <a:ext uri="{FF2B5EF4-FFF2-40B4-BE49-F238E27FC236}">
                <a16:creationId xmlns:a16="http://schemas.microsoft.com/office/drawing/2014/main" id="{76EF83EF-1CEA-4016-8F5B-FE0C17D68FB0}"/>
              </a:ext>
            </a:extLst>
          </p:cNvPr>
          <p:cNvSpPr>
            <a:spLocks noGrp="1"/>
          </p:cNvSpPr>
          <p:nvPr>
            <p:ph sz="half" idx="2"/>
          </p:nvPr>
        </p:nvSpPr>
        <p:spPr>
          <a:xfrm>
            <a:off x="2012075" y="2147652"/>
            <a:ext cx="7785068" cy="3749040"/>
          </a:xfrm>
        </p:spPr>
        <p:txBody>
          <a:bodyPr/>
          <a:lstStyle/>
          <a:p>
            <a:endParaRPr lang="en-US" dirty="0"/>
          </a:p>
        </p:txBody>
      </p:sp>
      <p:pic>
        <p:nvPicPr>
          <p:cNvPr id="1028" name="Picture 4" descr="Multnomah Falls - ShareOregon">
            <a:extLst>
              <a:ext uri="{FF2B5EF4-FFF2-40B4-BE49-F238E27FC236}">
                <a16:creationId xmlns:a16="http://schemas.microsoft.com/office/drawing/2014/main" id="{1BD5C742-1643-4310-A716-789C1759B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1785594"/>
            <a:ext cx="62865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CBFA001-4401-8A27-6504-CBD98F41B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296159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B38B8A-7C32-41BA-9F49-48AC708A7176}"/>
              </a:ext>
            </a:extLst>
          </p:cNvPr>
          <p:cNvSpPr txBox="1">
            <a:spLocks/>
          </p:cNvSpPr>
          <p:nvPr/>
        </p:nvSpPr>
        <p:spPr>
          <a:xfrm>
            <a:off x="677334" y="609600"/>
            <a:ext cx="9843774" cy="1320800"/>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Clinical manifestations of axial </a:t>
            </a:r>
            <a:r>
              <a:rPr lang="en-US" dirty="0" err="1">
                <a:solidFill>
                  <a:schemeClr val="tx1"/>
                </a:solidFill>
              </a:rPr>
              <a:t>spondyloarthritis</a:t>
            </a:r>
            <a:r>
              <a:rPr lang="en-US" dirty="0">
                <a:solidFill>
                  <a:schemeClr val="tx1"/>
                </a:solidFill>
              </a:rPr>
              <a:t> </a:t>
            </a:r>
            <a:br>
              <a:rPr lang="en-US" dirty="0">
                <a:solidFill>
                  <a:schemeClr val="tx1"/>
                </a:solidFill>
              </a:rPr>
            </a:br>
            <a:endParaRPr lang="en-US" dirty="0">
              <a:solidFill>
                <a:schemeClr val="tx1"/>
              </a:solidFill>
            </a:endParaRPr>
          </a:p>
        </p:txBody>
      </p:sp>
      <p:sp>
        <p:nvSpPr>
          <p:cNvPr id="5" name="Content Placeholder 2">
            <a:extLst>
              <a:ext uri="{FF2B5EF4-FFF2-40B4-BE49-F238E27FC236}">
                <a16:creationId xmlns:a16="http://schemas.microsoft.com/office/drawing/2014/main" id="{D4B1BED0-13D8-47CE-9338-429FE060B93B}"/>
              </a:ext>
            </a:extLst>
          </p:cNvPr>
          <p:cNvSpPr txBox="1">
            <a:spLocks/>
          </p:cNvSpPr>
          <p:nvPr/>
        </p:nvSpPr>
        <p:spPr>
          <a:xfrm>
            <a:off x="677334" y="1710418"/>
            <a:ext cx="4184035" cy="388077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IBP/Sacroiliitis/spondylitis (hallmark of </a:t>
            </a:r>
            <a:r>
              <a:rPr lang="en-US" dirty="0" err="1"/>
              <a:t>axSpA</a:t>
            </a:r>
            <a:r>
              <a:rPr lang="en-US" dirty="0"/>
              <a:t> – most patients)</a:t>
            </a:r>
          </a:p>
          <a:p>
            <a:endParaRPr lang="en-US" dirty="0"/>
          </a:p>
          <a:p>
            <a:r>
              <a:rPr lang="en-US" dirty="0"/>
              <a:t>Peripheral arthritis (30% of </a:t>
            </a:r>
            <a:r>
              <a:rPr lang="en-US" dirty="0" err="1"/>
              <a:t>axSpA</a:t>
            </a:r>
            <a:r>
              <a:rPr lang="en-US" dirty="0"/>
              <a:t>)</a:t>
            </a:r>
          </a:p>
          <a:p>
            <a:endParaRPr lang="en-US" dirty="0"/>
          </a:p>
          <a:p>
            <a:r>
              <a:rPr lang="en-US" dirty="0"/>
              <a:t>Enthesitis (up to 35% of </a:t>
            </a:r>
            <a:r>
              <a:rPr lang="en-US" dirty="0" err="1"/>
              <a:t>axSpA</a:t>
            </a:r>
            <a:r>
              <a:rPr lang="en-US" dirty="0"/>
              <a:t>)</a:t>
            </a:r>
          </a:p>
          <a:p>
            <a:endParaRPr lang="en-US" dirty="0"/>
          </a:p>
          <a:p>
            <a:r>
              <a:rPr lang="en-US" dirty="0"/>
              <a:t>Dactylitis (6% of </a:t>
            </a:r>
            <a:r>
              <a:rPr lang="en-US" dirty="0" err="1"/>
              <a:t>axSpA</a:t>
            </a:r>
            <a:r>
              <a:rPr lang="en-US" dirty="0"/>
              <a:t>)</a:t>
            </a:r>
          </a:p>
        </p:txBody>
      </p:sp>
      <p:sp>
        <p:nvSpPr>
          <p:cNvPr id="8" name="TextBox 7">
            <a:extLst>
              <a:ext uri="{FF2B5EF4-FFF2-40B4-BE49-F238E27FC236}">
                <a16:creationId xmlns:a16="http://schemas.microsoft.com/office/drawing/2014/main" id="{CE8EF65C-8079-4BB6-B933-D69E9CDB7A1E}"/>
              </a:ext>
            </a:extLst>
          </p:cNvPr>
          <p:cNvSpPr txBox="1"/>
          <p:nvPr/>
        </p:nvSpPr>
        <p:spPr>
          <a:xfrm>
            <a:off x="1123720" y="6389783"/>
            <a:ext cx="472623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rebuchet MS" panose="020B0603020202020204"/>
                <a:ea typeface="+mn-ea"/>
                <a:cs typeface="+mn-cs"/>
              </a:rPr>
              <a:t>de Winter JJ, et al. Arthritis Res </a:t>
            </a:r>
            <a:r>
              <a:rPr kumimoji="0" lang="en-US" sz="1000" b="0" i="0" u="none" strike="noStrike" kern="1200" cap="none" spc="0" normalizeH="0" baseline="0" noProof="0" dirty="0" err="1">
                <a:ln>
                  <a:noFill/>
                </a:ln>
                <a:solidFill>
                  <a:srgbClr val="000000"/>
                </a:solidFill>
                <a:effectLst/>
                <a:uLnTx/>
                <a:uFillTx/>
                <a:latin typeface="Trebuchet MS" panose="020B0603020202020204"/>
                <a:ea typeface="+mn-ea"/>
                <a:cs typeface="+mn-cs"/>
              </a:rPr>
              <a:t>Ther</a:t>
            </a:r>
            <a:r>
              <a:rPr kumimoji="0" lang="en-US" sz="1000" b="0" i="0" u="none" strike="noStrike" kern="1200" cap="none" spc="0" normalizeH="0" baseline="0" noProof="0" dirty="0">
                <a:ln>
                  <a:noFill/>
                </a:ln>
                <a:solidFill>
                  <a:srgbClr val="000000"/>
                </a:solidFill>
                <a:effectLst/>
                <a:uLnTx/>
                <a:uFillTx/>
                <a:latin typeface="Trebuchet MS" panose="020B0603020202020204"/>
                <a:ea typeface="+mn-ea"/>
                <a:cs typeface="+mn-cs"/>
              </a:rPr>
              <a:t>. 2016 Sep 1;18(1):196.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2" name="TextBox 1">
            <a:extLst>
              <a:ext uri="{FF2B5EF4-FFF2-40B4-BE49-F238E27FC236}">
                <a16:creationId xmlns:a16="http://schemas.microsoft.com/office/drawing/2014/main" id="{FA2FF358-FD27-675A-DD07-F32B856C2B5D}"/>
              </a:ext>
            </a:extLst>
          </p:cNvPr>
          <p:cNvSpPr txBox="1"/>
          <p:nvPr/>
        </p:nvSpPr>
        <p:spPr>
          <a:xfrm>
            <a:off x="6329548" y="2890391"/>
            <a:ext cx="3823855" cy="1077218"/>
          </a:xfrm>
          <a:prstGeom prst="rect">
            <a:avLst/>
          </a:prstGeom>
          <a:noFill/>
        </p:spPr>
        <p:txBody>
          <a:bodyPr wrap="square" rtlCol="0">
            <a:spAutoFit/>
          </a:bodyPr>
          <a:lstStyle/>
          <a:p>
            <a:r>
              <a:rPr lang="en-US" sz="3200" b="1" dirty="0"/>
              <a:t>Pain</a:t>
            </a:r>
            <a:r>
              <a:rPr lang="en-US" sz="3200" dirty="0"/>
              <a:t> is present in &gt;95% of the cases</a:t>
            </a:r>
          </a:p>
        </p:txBody>
      </p:sp>
      <p:pic>
        <p:nvPicPr>
          <p:cNvPr id="3" name="Picture 2">
            <a:extLst>
              <a:ext uri="{FF2B5EF4-FFF2-40B4-BE49-F238E27FC236}">
                <a16:creationId xmlns:a16="http://schemas.microsoft.com/office/drawing/2014/main" id="{26466107-83E7-1B4F-CD52-A320D3A423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202252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4FC8CC-D67B-430C-87F2-D7F96D208DF2}"/>
              </a:ext>
            </a:extLst>
          </p:cNvPr>
          <p:cNvSpPr txBox="1">
            <a:spLocks/>
          </p:cNvSpPr>
          <p:nvPr/>
        </p:nvSpPr>
        <p:spPr>
          <a:xfrm>
            <a:off x="677334" y="609600"/>
            <a:ext cx="8596668"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Inflammatory back pain</a:t>
            </a:r>
          </a:p>
        </p:txBody>
      </p:sp>
      <p:pic>
        <p:nvPicPr>
          <p:cNvPr id="5" name="Content Placeholder 8">
            <a:extLst>
              <a:ext uri="{FF2B5EF4-FFF2-40B4-BE49-F238E27FC236}">
                <a16:creationId xmlns:a16="http://schemas.microsoft.com/office/drawing/2014/main" id="{C038A153-4441-4720-8F85-1E69F0DA9C71}"/>
              </a:ext>
            </a:extLst>
          </p:cNvPr>
          <p:cNvPicPr>
            <a:picLocks noChangeAspect="1"/>
          </p:cNvPicPr>
          <p:nvPr/>
        </p:nvPicPr>
        <p:blipFill>
          <a:blip r:embed="rId2"/>
          <a:stretch>
            <a:fillRect/>
          </a:stretch>
        </p:blipFill>
        <p:spPr>
          <a:xfrm>
            <a:off x="2281572" y="1930400"/>
            <a:ext cx="7628856" cy="3708244"/>
          </a:xfrm>
          <a:prstGeom prst="rect">
            <a:avLst/>
          </a:prstGeom>
        </p:spPr>
      </p:pic>
      <p:sp>
        <p:nvSpPr>
          <p:cNvPr id="6" name="TextBox 5">
            <a:extLst>
              <a:ext uri="{FF2B5EF4-FFF2-40B4-BE49-F238E27FC236}">
                <a16:creationId xmlns:a16="http://schemas.microsoft.com/office/drawing/2014/main" id="{99C9353D-357A-46CF-88E7-5DF34DC478E3}"/>
              </a:ext>
            </a:extLst>
          </p:cNvPr>
          <p:cNvSpPr txBox="1"/>
          <p:nvPr/>
        </p:nvSpPr>
        <p:spPr>
          <a:xfrm>
            <a:off x="2683824" y="5986790"/>
            <a:ext cx="10105901" cy="523220"/>
          </a:xfrm>
          <a:prstGeom prst="rect">
            <a:avLst/>
          </a:prstGeom>
          <a:noFill/>
        </p:spPr>
        <p:txBody>
          <a:bodyPr wrap="square" rtlCol="0">
            <a:spAutoFit/>
          </a:bodyPr>
          <a:lstStyle/>
          <a:p>
            <a:r>
              <a:rPr lang="en-US" sz="2800" b="1" dirty="0"/>
              <a:t>ONLY 15% of IBP patients have </a:t>
            </a:r>
            <a:r>
              <a:rPr lang="en-US" sz="2800" b="1" dirty="0" err="1"/>
              <a:t>axSpA</a:t>
            </a:r>
            <a:endParaRPr lang="en-US" sz="2800" b="1" dirty="0"/>
          </a:p>
        </p:txBody>
      </p:sp>
      <p:pic>
        <p:nvPicPr>
          <p:cNvPr id="2" name="Picture 1">
            <a:extLst>
              <a:ext uri="{FF2B5EF4-FFF2-40B4-BE49-F238E27FC236}">
                <a16:creationId xmlns:a16="http://schemas.microsoft.com/office/drawing/2014/main" id="{8CA23E0B-4510-EA46-21F8-448EB3DBD3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220856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66C1-8562-4579-8ABC-D153525C7991}"/>
              </a:ext>
            </a:extLst>
          </p:cNvPr>
          <p:cNvSpPr>
            <a:spLocks noGrp="1"/>
          </p:cNvSpPr>
          <p:nvPr>
            <p:ph type="title"/>
          </p:nvPr>
        </p:nvSpPr>
        <p:spPr/>
        <p:txBody>
          <a:bodyPr/>
          <a:lstStyle/>
          <a:p>
            <a:r>
              <a:rPr lang="en-US" dirty="0"/>
              <a:t>Inflammatory back pain</a:t>
            </a:r>
          </a:p>
        </p:txBody>
      </p:sp>
      <p:sp>
        <p:nvSpPr>
          <p:cNvPr id="3" name="Content Placeholder 2">
            <a:extLst>
              <a:ext uri="{FF2B5EF4-FFF2-40B4-BE49-F238E27FC236}">
                <a16:creationId xmlns:a16="http://schemas.microsoft.com/office/drawing/2014/main" id="{B08190BC-1C3E-4EC3-BAA8-F88467B95BE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2D895BC-3BC1-4CEF-86E3-1982DEBA5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2207177"/>
            <a:ext cx="9606502" cy="3529292"/>
          </a:xfrm>
          <a:prstGeom prst="rect">
            <a:avLst/>
          </a:prstGeom>
        </p:spPr>
      </p:pic>
      <p:sp>
        <p:nvSpPr>
          <p:cNvPr id="5" name="Rectangle 4">
            <a:extLst>
              <a:ext uri="{FF2B5EF4-FFF2-40B4-BE49-F238E27FC236}">
                <a16:creationId xmlns:a16="http://schemas.microsoft.com/office/drawing/2014/main" id="{37233372-6A2C-4D07-A950-CBECE175005F}"/>
              </a:ext>
            </a:extLst>
          </p:cNvPr>
          <p:cNvSpPr/>
          <p:nvPr/>
        </p:nvSpPr>
        <p:spPr>
          <a:xfrm>
            <a:off x="1406085" y="6261186"/>
            <a:ext cx="3483646" cy="246221"/>
          </a:xfrm>
          <a:prstGeom prst="rect">
            <a:avLst/>
          </a:prstGeom>
        </p:spPr>
        <p:txBody>
          <a:bodyPr wrap="none">
            <a:spAutoFit/>
          </a:bodyPr>
          <a:lstStyle/>
          <a:p>
            <a:r>
              <a:rPr lang="en-US" sz="1000" dirty="0" err="1">
                <a:latin typeface="Arial" panose="020B0604020202020204" pitchFamily="34" charset="0"/>
                <a:cs typeface="Arial" panose="020B0604020202020204" pitchFamily="34" charset="0"/>
              </a:rPr>
              <a:t>Poddubnyy</a:t>
            </a:r>
            <a:r>
              <a:rPr lang="en-US" sz="1000" dirty="0">
                <a:latin typeface="Arial" panose="020B0604020202020204" pitchFamily="34" charset="0"/>
                <a:cs typeface="Arial" panose="020B0604020202020204" pitchFamily="34" charset="0"/>
              </a:rPr>
              <a:t> D, et al. RMD Open. 2018 Dec 5;4(2):e000825</a:t>
            </a:r>
          </a:p>
        </p:txBody>
      </p:sp>
      <p:pic>
        <p:nvPicPr>
          <p:cNvPr id="6" name="Picture 5">
            <a:extLst>
              <a:ext uri="{FF2B5EF4-FFF2-40B4-BE49-F238E27FC236}">
                <a16:creationId xmlns:a16="http://schemas.microsoft.com/office/drawing/2014/main" id="{9E2DDFCD-1637-52ED-1535-9A1C7A72D6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170066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C3AB-A25C-F591-471A-40DD9481668A}"/>
              </a:ext>
            </a:extLst>
          </p:cNvPr>
          <p:cNvSpPr>
            <a:spLocks noGrp="1"/>
          </p:cNvSpPr>
          <p:nvPr>
            <p:ph type="title"/>
          </p:nvPr>
        </p:nvSpPr>
        <p:spPr/>
        <p:txBody>
          <a:bodyPr/>
          <a:lstStyle/>
          <a:p>
            <a:r>
              <a:rPr lang="en-US" dirty="0"/>
              <a:t>Remission in </a:t>
            </a:r>
            <a:r>
              <a:rPr lang="en-US" dirty="0" err="1"/>
              <a:t>axSpA</a:t>
            </a:r>
            <a:r>
              <a:rPr lang="en-US" dirty="0"/>
              <a:t>?</a:t>
            </a:r>
          </a:p>
        </p:txBody>
      </p:sp>
      <p:sp>
        <p:nvSpPr>
          <p:cNvPr id="3" name="Content Placeholder 2">
            <a:extLst>
              <a:ext uri="{FF2B5EF4-FFF2-40B4-BE49-F238E27FC236}">
                <a16:creationId xmlns:a16="http://schemas.microsoft.com/office/drawing/2014/main" id="{78D25DEF-CB66-C96F-A983-9250FDEE2C03}"/>
              </a:ext>
            </a:extLst>
          </p:cNvPr>
          <p:cNvSpPr>
            <a:spLocks noGrp="1"/>
          </p:cNvSpPr>
          <p:nvPr>
            <p:ph idx="1"/>
          </p:nvPr>
        </p:nvSpPr>
        <p:spPr/>
        <p:txBody>
          <a:bodyPr>
            <a:normAutofit/>
          </a:bodyPr>
          <a:lstStyle/>
          <a:p>
            <a:r>
              <a:rPr lang="en-US" dirty="0"/>
              <a:t>ASAS-PR:  a value of 2 (on a 0 to 10 scale) or less should be present in each of the following domains: patient global, pain, function (BASFI), and inflammation (mean of BASDAI questions 5 and 6).</a:t>
            </a:r>
          </a:p>
          <a:p>
            <a:endParaRPr lang="en-US" dirty="0"/>
          </a:p>
          <a:p>
            <a:endParaRPr lang="en-US" dirty="0"/>
          </a:p>
          <a:p>
            <a:r>
              <a:rPr lang="en-US" dirty="0"/>
              <a:t>ASDAS-ID: ASDAS score &lt;1.3 </a:t>
            </a:r>
          </a:p>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D318BC27-21C6-1734-F641-D256C11AEBD1}"/>
              </a:ext>
            </a:extLst>
          </p:cNvPr>
          <p:cNvPicPr>
            <a:picLocks noChangeAspect="1"/>
          </p:cNvPicPr>
          <p:nvPr/>
        </p:nvPicPr>
        <p:blipFill>
          <a:blip r:embed="rId2"/>
          <a:stretch>
            <a:fillRect/>
          </a:stretch>
        </p:blipFill>
        <p:spPr>
          <a:xfrm>
            <a:off x="4796086" y="3944375"/>
            <a:ext cx="4093301" cy="2090665"/>
          </a:xfrm>
          <a:prstGeom prst="rect">
            <a:avLst/>
          </a:prstGeom>
        </p:spPr>
      </p:pic>
      <p:pic>
        <p:nvPicPr>
          <p:cNvPr id="7" name="Picture 6">
            <a:extLst>
              <a:ext uri="{FF2B5EF4-FFF2-40B4-BE49-F238E27FC236}">
                <a16:creationId xmlns:a16="http://schemas.microsoft.com/office/drawing/2014/main" id="{FC18BFBC-09D1-C57F-C39E-D8214FE991F5}"/>
              </a:ext>
            </a:extLst>
          </p:cNvPr>
          <p:cNvPicPr>
            <a:picLocks noChangeAspect="1"/>
          </p:cNvPicPr>
          <p:nvPr/>
        </p:nvPicPr>
        <p:blipFill>
          <a:blip r:embed="rId3"/>
          <a:stretch>
            <a:fillRect/>
          </a:stretch>
        </p:blipFill>
        <p:spPr>
          <a:xfrm>
            <a:off x="225989" y="5441284"/>
            <a:ext cx="2121009" cy="1187511"/>
          </a:xfrm>
          <a:prstGeom prst="rect">
            <a:avLst/>
          </a:prstGeom>
        </p:spPr>
      </p:pic>
      <p:pic>
        <p:nvPicPr>
          <p:cNvPr id="4" name="Picture 3">
            <a:extLst>
              <a:ext uri="{FF2B5EF4-FFF2-40B4-BE49-F238E27FC236}">
                <a16:creationId xmlns:a16="http://schemas.microsoft.com/office/drawing/2014/main" id="{E64A5C53-55BE-7BA6-1324-44FCBDC82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312265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B2CE-51A0-08C5-F971-E7AC04E69AB1}"/>
              </a:ext>
            </a:extLst>
          </p:cNvPr>
          <p:cNvSpPr>
            <a:spLocks noGrp="1"/>
          </p:cNvSpPr>
          <p:nvPr>
            <p:ph type="title"/>
          </p:nvPr>
        </p:nvSpPr>
        <p:spPr/>
        <p:txBody>
          <a:bodyPr/>
          <a:lstStyle/>
          <a:p>
            <a:r>
              <a:rPr lang="en-US" dirty="0"/>
              <a:t>Remission in </a:t>
            </a:r>
            <a:r>
              <a:rPr lang="en-US" dirty="0" err="1"/>
              <a:t>axSpA</a:t>
            </a:r>
            <a:r>
              <a:rPr lang="en-US" dirty="0"/>
              <a:t>?</a:t>
            </a:r>
          </a:p>
        </p:txBody>
      </p:sp>
      <p:sp>
        <p:nvSpPr>
          <p:cNvPr id="3" name="Content Placeholder 2">
            <a:extLst>
              <a:ext uri="{FF2B5EF4-FFF2-40B4-BE49-F238E27FC236}">
                <a16:creationId xmlns:a16="http://schemas.microsoft.com/office/drawing/2014/main" id="{A9F24BF6-C9D5-76C4-64C1-77600E65BDB0}"/>
              </a:ext>
            </a:extLst>
          </p:cNvPr>
          <p:cNvSpPr>
            <a:spLocks noGrp="1"/>
          </p:cNvSpPr>
          <p:nvPr>
            <p:ph idx="1"/>
          </p:nvPr>
        </p:nvSpPr>
        <p:spPr>
          <a:xfrm>
            <a:off x="568037" y="2299973"/>
            <a:ext cx="10058400" cy="3931920"/>
          </a:xfrm>
        </p:spPr>
        <p:txBody>
          <a:bodyPr>
            <a:normAutofit fontScale="85000" lnSpcReduction="20000"/>
          </a:bodyPr>
          <a:lstStyle/>
          <a:p>
            <a:r>
              <a:rPr lang="en-US" dirty="0"/>
              <a:t>Certolizumab pegol trials: </a:t>
            </a:r>
          </a:p>
          <a:p>
            <a:pPr marL="0" indent="0">
              <a:buNone/>
            </a:pPr>
            <a:r>
              <a:rPr lang="en-US" dirty="0"/>
              <a:t>24% achieved partial remission (ASAS-PR) at 24 weeks</a:t>
            </a:r>
          </a:p>
          <a:p>
            <a:pPr marL="0" indent="0">
              <a:buNone/>
            </a:pPr>
            <a:r>
              <a:rPr lang="en-US" dirty="0"/>
              <a:t>32.1% achieved inactive disease (ASDAS-ID) at 4 years</a:t>
            </a:r>
          </a:p>
          <a:p>
            <a:r>
              <a:rPr lang="en-US" dirty="0"/>
              <a:t>Golimumab trials:</a:t>
            </a:r>
          </a:p>
          <a:p>
            <a:pPr marL="0" indent="0">
              <a:buNone/>
            </a:pPr>
            <a:r>
              <a:rPr lang="en-US" dirty="0"/>
              <a:t>23% achieved ASAS-PR at 24 weeks</a:t>
            </a:r>
          </a:p>
          <a:p>
            <a:pPr marL="0" indent="0">
              <a:buNone/>
            </a:pPr>
            <a:r>
              <a:rPr lang="en-US" dirty="0"/>
              <a:t>34% achieved ASAS-PR at 5 years</a:t>
            </a:r>
          </a:p>
          <a:p>
            <a:r>
              <a:rPr lang="en-US" dirty="0" err="1"/>
              <a:t>Ixekizumab</a:t>
            </a:r>
            <a:r>
              <a:rPr lang="en-US" dirty="0"/>
              <a:t> trials:</a:t>
            </a:r>
          </a:p>
          <a:p>
            <a:pPr marL="0" indent="0">
              <a:buNone/>
            </a:pPr>
            <a:r>
              <a:rPr lang="en-US" dirty="0"/>
              <a:t>27% achieved ASAS-PR at 52 weeks</a:t>
            </a:r>
          </a:p>
          <a:p>
            <a:pPr marL="0" indent="0">
              <a:buNone/>
            </a:pPr>
            <a:r>
              <a:rPr lang="en-US" dirty="0"/>
              <a:t>22% achieved ASDAS-ID at 52 weeks</a:t>
            </a:r>
          </a:p>
          <a:p>
            <a:r>
              <a:rPr lang="en-US" dirty="0"/>
              <a:t>Upadacitinib trials:</a:t>
            </a:r>
          </a:p>
          <a:p>
            <a:pPr marL="0" indent="0">
              <a:buNone/>
            </a:pPr>
            <a:r>
              <a:rPr lang="en-US" dirty="0"/>
              <a:t>39% achieved ASAS-PR at 1 year</a:t>
            </a:r>
          </a:p>
          <a:p>
            <a:pPr marL="0" indent="0">
              <a:buNone/>
            </a:pPr>
            <a:r>
              <a:rPr lang="en-US" dirty="0"/>
              <a:t>34% achieved ASDAS-ID at 1 year</a:t>
            </a:r>
          </a:p>
        </p:txBody>
      </p:sp>
      <p:sp>
        <p:nvSpPr>
          <p:cNvPr id="4" name="TextBox 3">
            <a:extLst>
              <a:ext uri="{FF2B5EF4-FFF2-40B4-BE49-F238E27FC236}">
                <a16:creationId xmlns:a16="http://schemas.microsoft.com/office/drawing/2014/main" id="{2DFA5CB3-122A-9209-B15D-C81D34947528}"/>
              </a:ext>
            </a:extLst>
          </p:cNvPr>
          <p:cNvSpPr txBox="1"/>
          <p:nvPr/>
        </p:nvSpPr>
        <p:spPr>
          <a:xfrm>
            <a:off x="6887688" y="3087584"/>
            <a:ext cx="4560125" cy="1384995"/>
          </a:xfrm>
          <a:prstGeom prst="rect">
            <a:avLst/>
          </a:prstGeom>
          <a:noFill/>
        </p:spPr>
        <p:txBody>
          <a:bodyPr wrap="square" rtlCol="0">
            <a:spAutoFit/>
          </a:bodyPr>
          <a:lstStyle/>
          <a:p>
            <a:r>
              <a:rPr lang="en-US" sz="2800" b="1" dirty="0"/>
              <a:t>&gt; 60% </a:t>
            </a:r>
            <a:r>
              <a:rPr lang="en-US" sz="2800" dirty="0"/>
              <a:t>of patients do not achieve partial remission or inactive disease</a:t>
            </a:r>
          </a:p>
        </p:txBody>
      </p:sp>
      <p:sp>
        <p:nvSpPr>
          <p:cNvPr id="5" name="TextBox 4">
            <a:extLst>
              <a:ext uri="{FF2B5EF4-FFF2-40B4-BE49-F238E27FC236}">
                <a16:creationId xmlns:a16="http://schemas.microsoft.com/office/drawing/2014/main" id="{254CEA31-7F41-B0BC-3B1B-097C462E543F}"/>
              </a:ext>
            </a:extLst>
          </p:cNvPr>
          <p:cNvSpPr txBox="1"/>
          <p:nvPr/>
        </p:nvSpPr>
        <p:spPr>
          <a:xfrm>
            <a:off x="5129612" y="5818889"/>
            <a:ext cx="4975761" cy="861774"/>
          </a:xfrm>
          <a:prstGeom prst="rect">
            <a:avLst/>
          </a:prstGeom>
          <a:noFill/>
        </p:spPr>
        <p:txBody>
          <a:bodyPr wrap="square" rtlCol="0">
            <a:spAutoFit/>
          </a:bodyPr>
          <a:lstStyle/>
          <a:p>
            <a:r>
              <a:rPr lang="en-US" sz="1000" dirty="0" err="1"/>
              <a:t>Landewe</a:t>
            </a:r>
            <a:r>
              <a:rPr lang="en-US" sz="1000" dirty="0"/>
              <a:t> R et al, Ann Rheum Dis. 2014</a:t>
            </a:r>
          </a:p>
          <a:p>
            <a:r>
              <a:rPr lang="en-US" sz="1000" dirty="0"/>
              <a:t>van der </a:t>
            </a:r>
            <a:r>
              <a:rPr lang="en-US" sz="1000" dirty="0" err="1"/>
              <a:t>Heijde</a:t>
            </a:r>
            <a:r>
              <a:rPr lang="en-US" sz="1000" dirty="0"/>
              <a:t> D et al, Rheumatology. 2017</a:t>
            </a:r>
          </a:p>
          <a:p>
            <a:r>
              <a:rPr lang="en-US" sz="1000" dirty="0"/>
              <a:t>Inman RD et al, Arthritis Rheum. 2008</a:t>
            </a:r>
          </a:p>
          <a:p>
            <a:r>
              <a:rPr lang="en-US" sz="1000" dirty="0" err="1"/>
              <a:t>Deodhar</a:t>
            </a:r>
            <a:r>
              <a:rPr lang="en-US" sz="1000" dirty="0"/>
              <a:t> A et al, Arthritis </a:t>
            </a:r>
            <a:r>
              <a:rPr lang="en-US" sz="1000" dirty="0" err="1"/>
              <a:t>Rheumatol</a:t>
            </a:r>
            <a:r>
              <a:rPr lang="en-US" sz="1000" dirty="0"/>
              <a:t>. 2022</a:t>
            </a:r>
          </a:p>
          <a:p>
            <a:r>
              <a:rPr lang="en-US" sz="1000" dirty="0" err="1"/>
              <a:t>Dougados</a:t>
            </a:r>
            <a:r>
              <a:rPr lang="en-US" sz="1000" dirty="0"/>
              <a:t> M et al, Ann Rheum Dis. 2020</a:t>
            </a:r>
          </a:p>
        </p:txBody>
      </p:sp>
      <p:pic>
        <p:nvPicPr>
          <p:cNvPr id="6" name="Picture 5">
            <a:extLst>
              <a:ext uri="{FF2B5EF4-FFF2-40B4-BE49-F238E27FC236}">
                <a16:creationId xmlns:a16="http://schemas.microsoft.com/office/drawing/2014/main" id="{F1493529-33D2-F926-CE7A-9CC94C252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732" y="4576212"/>
            <a:ext cx="1213664" cy="2079487"/>
          </a:xfrm>
          <a:prstGeom prst="rect">
            <a:avLst/>
          </a:prstGeom>
        </p:spPr>
      </p:pic>
    </p:spTree>
    <p:extLst>
      <p:ext uri="{BB962C8B-B14F-4D97-AF65-F5344CB8AC3E}">
        <p14:creationId xmlns:p14="http://schemas.microsoft.com/office/powerpoint/2010/main" val="1990501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02C391E36C24DAE2A39D54A587C23" ma:contentTypeVersion="21" ma:contentTypeDescription="Create a new document." ma:contentTypeScope="" ma:versionID="7e8620e17feed4ef5507d07ec8b805cd">
  <xsd:schema xmlns:xsd="http://www.w3.org/2001/XMLSchema" xmlns:xs="http://www.w3.org/2001/XMLSchema" xmlns:p="http://schemas.microsoft.com/office/2006/metadata/properties" xmlns:ns1="http://schemas.microsoft.com/sharepoint/v3" xmlns:ns2="0c5b29f2-1e3e-42f4-94d3-2e2613db106a" xmlns:ns3="b7d311f6-afb5-42a5-a235-fe29e1b09f19" targetNamespace="http://schemas.microsoft.com/office/2006/metadata/properties" ma:root="true" ma:fieldsID="56ddcc0ce97e738dcbb95a5e310d84ee" ns1:_="" ns2:_="" ns3:_="">
    <xsd:import namespace="http://schemas.microsoft.com/sharepoint/v3"/>
    <xsd:import namespace="0c5b29f2-1e3e-42f4-94d3-2e2613db106a"/>
    <xsd:import namespace="b7d311f6-afb5-42a5-a235-fe29e1b09f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5b29f2-1e3e-42f4-94d3-2e2613db1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1d162cf-4e98-4cac-9fee-6eefa432c3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d311f6-afb5-42a5-a235-fe29e1b09f1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14da77c-d23b-4d56-bdd5-474029ef0aed}" ma:internalName="TaxCatchAll" ma:showField="CatchAllData" ma:web="b7d311f6-afb5-42a5-a235-fe29e1b09f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7d311f6-afb5-42a5-a235-fe29e1b09f19" xsi:nil="true"/>
    <_ip_UnifiedCompliancePolicyProperties xmlns="http://schemas.microsoft.com/sharepoint/v3" xsi:nil="true"/>
    <lcf76f155ced4ddcb4097134ff3c332f xmlns="0c5b29f2-1e3e-42f4-94d3-2e2613db10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079487-DE98-46D0-AA45-FF5E2CEDA087}"/>
</file>

<file path=customXml/itemProps2.xml><?xml version="1.0" encoding="utf-8"?>
<ds:datastoreItem xmlns:ds="http://schemas.openxmlformats.org/officeDocument/2006/customXml" ds:itemID="{CD07A158-D0DB-4C84-BAAC-0377AF88A61B}"/>
</file>

<file path=customXml/itemProps3.xml><?xml version="1.0" encoding="utf-8"?>
<ds:datastoreItem xmlns:ds="http://schemas.openxmlformats.org/officeDocument/2006/customXml" ds:itemID="{2500DAB7-FB87-42A9-9360-20106F128654}"/>
</file>

<file path=docProps/app.xml><?xml version="1.0" encoding="utf-8"?>
<Properties xmlns="http://schemas.openxmlformats.org/officeDocument/2006/extended-properties" xmlns:vt="http://schemas.openxmlformats.org/officeDocument/2006/docPropsVTypes">
  <Template>Facet</Template>
  <TotalTime>807</TotalTime>
  <Words>2356</Words>
  <Application>Microsoft Office PowerPoint</Application>
  <PresentationFormat>Widescreen</PresentationFormat>
  <Paragraphs>308</Paragraphs>
  <Slides>42</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Aptos</vt:lpstr>
      <vt:lpstr>Arial</vt:lpstr>
      <vt:lpstr>Arial Black</vt:lpstr>
      <vt:lpstr>Bell MT</vt:lpstr>
      <vt:lpstr>Calibri</vt:lpstr>
      <vt:lpstr>Calibri Light</vt:lpstr>
      <vt:lpstr>Courier New</vt:lpstr>
      <vt:lpstr>Trebuchet MS</vt:lpstr>
      <vt:lpstr>Wingdings</vt:lpstr>
      <vt:lpstr>Wingdings 3</vt:lpstr>
      <vt:lpstr>Office Theme</vt:lpstr>
      <vt:lpstr>Facet</vt:lpstr>
      <vt:lpstr>Pain in Axial Spondyloarthritis</vt:lpstr>
      <vt:lpstr>Disclosures</vt:lpstr>
      <vt:lpstr>Outline</vt:lpstr>
      <vt:lpstr>Spondyloarthritis</vt:lpstr>
      <vt:lpstr>PowerPoint Presentation</vt:lpstr>
      <vt:lpstr>PowerPoint Presentation</vt:lpstr>
      <vt:lpstr>Inflammatory back pain</vt:lpstr>
      <vt:lpstr>Remission in axSpA?</vt:lpstr>
      <vt:lpstr>Remission in axSpA?</vt:lpstr>
      <vt:lpstr>Disease activity scores</vt:lpstr>
      <vt:lpstr>Central sensitization in axSpA</vt:lpstr>
      <vt:lpstr>What is Pain?</vt:lpstr>
      <vt:lpstr>Pain phenotypes</vt:lpstr>
      <vt:lpstr>Nociceptive pain</vt:lpstr>
      <vt:lpstr>Neuropathic pain</vt:lpstr>
      <vt:lpstr>Nociplastic pain</vt:lpstr>
      <vt:lpstr>Central mechanisms</vt:lpstr>
      <vt:lpstr>Central mechanisms</vt:lpstr>
      <vt:lpstr>Central mechanisms</vt:lpstr>
      <vt:lpstr>Measuring pain</vt:lpstr>
      <vt:lpstr>Quantitative sensory testing</vt:lpstr>
      <vt:lpstr>Quantitative sensory testing</vt:lpstr>
      <vt:lpstr>QSTs in Rheumatic Diseases</vt:lpstr>
      <vt:lpstr>QSTs in axSpA</vt:lpstr>
      <vt:lpstr>Neuroimaging</vt:lpstr>
      <vt:lpstr>Neuroimaging </vt:lpstr>
      <vt:lpstr>Neuroimaging</vt:lpstr>
      <vt:lpstr>Task fMRI</vt:lpstr>
      <vt:lpstr>Neuroimaging</vt:lpstr>
      <vt:lpstr>Can we predict who will develop nociplasic pain?</vt:lpstr>
      <vt:lpstr>Disease duration and Chronic pain</vt:lpstr>
      <vt:lpstr>Psychosocial factors</vt:lpstr>
      <vt:lpstr>Sex differences</vt:lpstr>
      <vt:lpstr>How do rheumatologists approach pain in rheumatic diseases?</vt:lpstr>
      <vt:lpstr>AxSpA treatment algorithms</vt:lpstr>
      <vt:lpstr>Management approach</vt:lpstr>
      <vt:lpstr>Management approach</vt:lpstr>
      <vt:lpstr>Management approach</vt:lpstr>
      <vt:lpstr>Traditional AxSpA model </vt:lpstr>
      <vt:lpstr>Our proposed AxSpA model </vt:lpstr>
      <vt:lpstr>Acknowledgements</vt:lpstr>
      <vt:lpstr>Thank you!</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Rithy Tamba</dc:creator>
  <cp:lastModifiedBy>Mohamad Bittar</cp:lastModifiedBy>
  <cp:revision>8</cp:revision>
  <dcterms:created xsi:type="dcterms:W3CDTF">2018-10-03T19:36:42Z</dcterms:created>
  <dcterms:modified xsi:type="dcterms:W3CDTF">2025-04-26T17:55:58Z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0x01010076602C391E36C24DAE2A39D54A587C23</vt:lpwstr>
  </property>
</Properties>
</file>