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271" r:id="rId3"/>
    <p:sldId id="258" r:id="rId4"/>
    <p:sldId id="269" r:id="rId5"/>
    <p:sldId id="283" r:id="rId6"/>
    <p:sldId id="268" r:id="rId7"/>
    <p:sldId id="270" r:id="rId8"/>
    <p:sldId id="262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76"/>
  </p:normalViewPr>
  <p:slideViewPr>
    <p:cSldViewPr snapToGrid="0">
      <p:cViewPr varScale="1">
        <p:scale>
          <a:sx n="106" d="100"/>
          <a:sy n="106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3D1D-52F0-DE41-A5F9-5E368ADDE89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088B-99AC-184C-AEB0-536670EB1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2088B-99AC-184C-AEB0-536670EB1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21B8-4F25-6D49-F1FD-F4EA31826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F70A4-4A65-22F0-1943-D8A4F4EC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2978-4E7E-0167-7179-8557BFDC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36F-326F-CCBF-33F8-387C0F83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7B112-14B0-639F-495C-71C53E06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A5A5-2237-FB7B-E0B4-9466D78D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17D30-B124-97D0-420E-AF2963037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1CA2-1D51-2211-7C4F-8A8C8E8E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D88EE-4206-5423-D0A2-09B1E00D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78947-629E-5847-02F8-316AE7B0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D667D-5D16-31D4-3135-D292C0835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CD1DD-D598-1D92-CD70-F20B41494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590F2-574D-B6B8-8768-F63864C4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22167-10B7-3483-5F8B-E2D07FFD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890CD-EA7C-CF92-C901-243E2AE3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6E6B-C929-2E08-0CFD-5FD9FA83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A2A12-8345-4D79-4FBA-4166E936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FDF2-0990-DF0E-7DF1-F170F0CF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A456-B5B3-23D3-C12F-0A21B63B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5360E-078E-B824-9D90-52B4491B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7742-B69A-16EE-1802-2A7BD300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7A823-D143-600B-68E8-0514F851E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5847-1A3E-ECB5-578F-37A67A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D25C4-996E-1814-8A66-FBE88D0A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6DCFB-C038-DBC3-3042-8E699EA7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7539-D71F-4022-7414-A217AF47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D445-4D31-1EB6-A1C8-916DF32EA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02873-E6E0-1A6E-5D42-4E85DA6B6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1921A-7BFF-C32F-D58C-4ED644DB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FC970-3EAC-9BBE-74E5-374B2C0D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315DA-ADE7-07BE-560E-C77DF1DF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7CF7-D1A9-E57D-6F84-F0BBAF60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E9F9-020E-D0DD-DA98-7584590A2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3165A-A64D-11E9-E7B7-AF1069B02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7D28C-715D-5C06-2C2A-30BA0AB63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6E326-DA0B-F3AD-17AF-05EBD4E7A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59074-1DB1-694D-AD53-4D62C0FC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2489B5-08EC-66E3-3D3E-4C388F86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0A69D-D30D-CE89-6310-60AE2122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55B1-DD5E-2358-5230-30045AB3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0AB25-1959-A98D-F309-6248AF83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25A4F-9A1C-A77E-EDD0-19506130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1B1B-7C89-E848-3319-F0947A03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2D483-5559-4400-AC16-ED9C79BA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D91D2-1DEF-70D4-E3D2-D36CC75D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6A71C-1B54-587F-E33A-B678C4E1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422C-580A-03B3-6E28-3F3F8761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99D03-8673-FCA8-1AE2-018B10B7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3BA38-EFC4-13F9-BC5E-5A9D1A1F5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FF8E5-E2BB-A652-5DA0-67238AFC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D9DA-ADD4-457B-A564-4AE94C02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6C652-A8DB-60DD-93EB-4A61C1DF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593B-C3B5-4028-7C5B-01175E0C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B648C-49C4-3F0D-3A35-24703A7E0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C4689-D1F9-CB80-B477-2603C48ED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1D8C9-57AD-8469-4980-6F37BE9F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09BCE-D66A-332A-360A-A1296362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BA99C-7ADA-FE33-F6D8-07C2E059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6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75D0D-D4B7-1BAE-74FC-B410FE41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A3F96-1E48-7549-A933-ADAB4483C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D939-8C14-B7A6-5397-4FDF07E26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4CB9-E6F0-6341-BBF1-F6E54293E74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773A-6E89-6E13-529D-AAE800355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3AC6-5E82-93D8-87FE-D6D426932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5EE8-670D-B64E-B5DF-E51CA6A3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B614A-81C4-C2D0-7714-D9ED90FA1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br>
              <a:rPr lang="en-US" sz="5400" b="1" dirty="0"/>
            </a:br>
            <a:br>
              <a:rPr lang="en-US" sz="4800" b="1" dirty="0"/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 Conundrum in Coexistence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8C96D-036C-FF60-8288-CE622C11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0511"/>
            <a:ext cx="9144000" cy="1262185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Manush Sondhi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University of Washington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89DB-ED8F-F9C1-1D3F-545F1468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8814-05D0-8D64-EB5A-9BB8BB51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4928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b="1" dirty="0"/>
              <a:t>3. Hematologic / Neoplastic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Hematologic Malignancies (Leukemia, Lymphoma): </a:t>
            </a:r>
            <a:r>
              <a:rPr lang="en-US" sz="2600" dirty="0"/>
              <a:t>Flow cytometry, bone marrow, and molecular studies negative.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err="1"/>
              <a:t>Hypereosinophilic</a:t>
            </a:r>
            <a:r>
              <a:rPr lang="en-US" sz="2600" b="1" dirty="0"/>
              <a:t> Syndrome: </a:t>
            </a:r>
            <a:r>
              <a:rPr lang="en-US" sz="2600" dirty="0"/>
              <a:t>No clonal markers or systemic involvement beyond sinuses.</a:t>
            </a:r>
          </a:p>
          <a:p>
            <a:pPr>
              <a:buNone/>
            </a:pPr>
            <a:r>
              <a:rPr lang="en-US" sz="3300" b="1" dirty="0"/>
              <a:t>4. Mast Cell 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err="1"/>
              <a:t>Mastocytosis</a:t>
            </a:r>
            <a:r>
              <a:rPr lang="en-US" sz="2600" b="1" dirty="0"/>
              <a:t>: </a:t>
            </a:r>
            <a:r>
              <a:rPr lang="en-US" sz="2600" dirty="0"/>
              <a:t>Elevated tryptase, but no skin lesions/systemic symptoms; BM biopsy negative.</a:t>
            </a:r>
          </a:p>
          <a:p>
            <a:pPr>
              <a:buNone/>
            </a:pPr>
            <a:r>
              <a:rPr lang="en-US" sz="3300" b="1" dirty="0"/>
              <a:t>5. Respiratory / Sinopulmonary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err="1"/>
              <a:t>Hypereosinophilic</a:t>
            </a:r>
            <a:r>
              <a:rPr lang="en-US" sz="2600" b="1" dirty="0"/>
              <a:t> Pneumonia: </a:t>
            </a:r>
            <a:r>
              <a:rPr lang="en-US" sz="2600" dirty="0"/>
              <a:t>No pulmonary infiltrates or classic respiratory symptoms.</a:t>
            </a:r>
          </a:p>
          <a:p>
            <a:pPr>
              <a:buNone/>
            </a:pPr>
            <a:r>
              <a:rPr lang="en-US" sz="3300" b="1" dirty="0"/>
              <a:t>6. Medication-Induced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Ticagrelor-induced </a:t>
            </a:r>
            <a:r>
              <a:rPr lang="en-US" sz="2600" b="1" dirty="0" err="1"/>
              <a:t>hypereosinophilia</a:t>
            </a:r>
            <a:r>
              <a:rPr lang="en-US" sz="2600" b="1" dirty="0"/>
              <a:t>: </a:t>
            </a:r>
            <a:r>
              <a:rPr lang="en-US" sz="2600" dirty="0"/>
              <a:t>No established link, but considered due to evolving symptoms and AERD history.</a:t>
            </a:r>
          </a:p>
          <a:p>
            <a:pPr>
              <a:buNone/>
            </a:pPr>
            <a:r>
              <a:rPr lang="en-US" sz="3300" b="1" dirty="0"/>
              <a:t>7. Rare/Genetic 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DOCK8 Deficiency / Hyper-</a:t>
            </a:r>
            <a:r>
              <a:rPr lang="en-US" sz="2600" b="1" dirty="0" err="1"/>
              <a:t>IgE</a:t>
            </a:r>
            <a:r>
              <a:rPr lang="en-US" sz="2600" b="1" dirty="0"/>
              <a:t> Syndrome: </a:t>
            </a:r>
            <a:r>
              <a:rPr lang="en-US" sz="2600" dirty="0"/>
              <a:t>No recurrent infections or syndromic features.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3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0F6B-2D51-0651-A45C-CB48031A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A22D-9451-2CA3-A546-C38686CB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IgG4-RD + AERD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Coexistence is rare but documented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one prior reported case: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61-year-old male with NSAID sensitivity, eye proptosis, nasal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Diagnosed with both </a:t>
            </a:r>
            <a:r>
              <a:rPr lang="en-US" b="1" dirty="0"/>
              <a:t>AERD</a:t>
            </a:r>
            <a:r>
              <a:rPr lang="en-US" dirty="0"/>
              <a:t> and </a:t>
            </a:r>
            <a:r>
              <a:rPr lang="en-US" b="1" dirty="0"/>
              <a:t>IgG4-related sinusitis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Nasal polyps are </a:t>
            </a:r>
            <a:r>
              <a:rPr lang="en-US" b="1" dirty="0"/>
              <a:t>not a typical primary feature</a:t>
            </a:r>
            <a:r>
              <a:rPr lang="en-US" dirty="0"/>
              <a:t> of IgG4-RD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Sinonasal involvement in IgG4-RD: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present like allergic rhinitis or chronic sinusitis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Histology shows </a:t>
            </a:r>
            <a:r>
              <a:rPr lang="en-US" b="1" dirty="0"/>
              <a:t>IgG4+ plasma cell infiltration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Literature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Ueno et al.</a:t>
            </a:r>
            <a:r>
              <a:rPr lang="en-US" dirty="0"/>
              <a:t> – 5 IgG4-RD cases with sinus involvement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Suzuki et al.</a:t>
            </a:r>
            <a:r>
              <a:rPr lang="en-US" dirty="0"/>
              <a:t> – 56.5% of IgG4-RD patients had nasal mucosa infiltration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0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20C1-37A3-03E4-5999-A0DC1D0B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249D6-9715-198A-C12B-CA38FF8D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8"/>
            <a:ext cx="10515600" cy="55104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Shared Immunopathogenesis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Both AERD and IgG4-RD are </a:t>
            </a:r>
            <a:r>
              <a:rPr lang="en-US" sz="2600" b="1" dirty="0"/>
              <a:t>Type 2 inflammation-driven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 cytokine-driven immune response involving </a:t>
            </a:r>
            <a:r>
              <a:rPr lang="en-US" sz="2600" b="1" dirty="0"/>
              <a:t>IL-4, IL-5, and IL-13</a:t>
            </a:r>
            <a:r>
              <a:rPr lang="en-US" sz="2600" dirty="0"/>
              <a:t>, characterized by Th2 cells, eosinophils, </a:t>
            </a:r>
            <a:r>
              <a:rPr lang="en-US" sz="2600" dirty="0" err="1"/>
              <a:t>IgE</a:t>
            </a:r>
            <a:r>
              <a:rPr lang="en-US" sz="2600" dirty="0"/>
              <a:t> production, and mucosal barrier dysfunction. Central to diseases like asthma, atopic dermatitis, chronic rhinosinusitis with nasal polyps, and eosinophilic esophagitis.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IL-4</a:t>
            </a:r>
            <a:r>
              <a:rPr lang="en-US" sz="2600" dirty="0"/>
              <a:t> – Promotes B cell class switching to </a:t>
            </a:r>
            <a:r>
              <a:rPr lang="en-US" sz="2600" dirty="0" err="1"/>
              <a:t>IgE</a:t>
            </a:r>
            <a:r>
              <a:rPr lang="en-US" sz="2600" dirty="0"/>
              <a:t>, </a:t>
            </a:r>
            <a:r>
              <a:rPr lang="en-US" sz="2600" b="1" dirty="0"/>
              <a:t>IL-5</a:t>
            </a:r>
            <a:r>
              <a:rPr lang="en-US" sz="2600" dirty="0"/>
              <a:t> – Drives eosinophil activation and survival, </a:t>
            </a:r>
            <a:r>
              <a:rPr lang="en-US" sz="2600" b="1" dirty="0"/>
              <a:t>IL-13</a:t>
            </a:r>
            <a:r>
              <a:rPr lang="en-US" sz="2600" dirty="0"/>
              <a:t> – Induces mucus secretion, fibrosis, and airway hyperreactivity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AERD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↑ IL-5, IL-13 → eosinophilic infiltration, severe nasal polyposis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IL-33</a:t>
            </a:r>
            <a:r>
              <a:rPr lang="en-US" dirty="0"/>
              <a:t> amplifies response, activates mast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IgG4-RD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Th2-driven: ↑ IL-4, IL-10, IL-13 →</a:t>
            </a:r>
            <a:r>
              <a:rPr lang="en-US" sz="1800" dirty="0">
                <a:solidFill>
                  <a:srgbClr val="0E101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E101A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tissue infiltration by IgG4-positive plasma cells</a:t>
            </a:r>
            <a:r>
              <a:rPr lang="en-US" dirty="0">
                <a:effectLst/>
              </a:rPr>
              <a:t> </a:t>
            </a:r>
            <a:r>
              <a:rPr lang="en-US" dirty="0"/>
              <a:t>&amp; fibrosis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IL-33 promotes </a:t>
            </a:r>
            <a:r>
              <a:rPr lang="en-US" b="1" dirty="0"/>
              <a:t>M2 macrophage activation</a:t>
            </a:r>
            <a:r>
              <a:rPr lang="en-US" dirty="0"/>
              <a:t>, enhances Th2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5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54E0-FF1C-2BA1-E500-63A3BCE1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17B9-2185-ABB9-7F2A-EE20E2C8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Clinical Evidence of 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Buchheit et al.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Found </a:t>
            </a:r>
            <a:r>
              <a:rPr lang="en-US" b="1" dirty="0"/>
              <a:t>elevated IgG4</a:t>
            </a:r>
            <a:r>
              <a:rPr lang="en-US" dirty="0"/>
              <a:t> in nasal polyp tissue of AERD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Engelhart et al.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Showed </a:t>
            </a:r>
            <a:r>
              <a:rPr lang="en-US" b="1" dirty="0"/>
              <a:t>increased serum IgG4</a:t>
            </a:r>
            <a:r>
              <a:rPr lang="en-US" dirty="0"/>
              <a:t> in AERD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Findings suggest a </a:t>
            </a:r>
            <a:r>
              <a:rPr lang="en-US" b="1" dirty="0"/>
              <a:t>biological connection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current evidence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AERD is an early sign of IgG4-RD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AERD evolves into IgG4-RD</a:t>
            </a:r>
          </a:p>
          <a:p>
            <a:r>
              <a:rPr lang="en-US" dirty="0"/>
              <a:t>Important to recognize overlap in persistent AERD with eosinophilia as early intervention can prevent organ damage, halt disease progression and improve long-term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9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15AA-96DD-14D6-F6F6-D031B554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59488"/>
            <a:ext cx="10515600" cy="637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1FFF-2F2E-B780-79A6-DB05AA84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652"/>
            <a:ext cx="10515600" cy="579271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 Complaint</a:t>
            </a:r>
          </a:p>
          <a:p>
            <a:pPr>
              <a:spcBef>
                <a:spcPts val="0"/>
              </a:spcBef>
            </a:pPr>
            <a:r>
              <a:rPr lang="en-US" sz="2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52-year-old male presented to PCP with complaints of n</a:t>
            </a: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asal congestion</a:t>
            </a:r>
            <a:r>
              <a:rPr lang="en-US" sz="2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rhinorrhea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Presenting Illness</a:t>
            </a:r>
          </a:p>
          <a:p>
            <a:pPr>
              <a:spcBef>
                <a:spcPts val="0"/>
              </a:spcBef>
            </a:pP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Nasal congestion, cough, thick yellow-green nasal discharge, post-nasal drip, and headache since past few months worsened for a week</a:t>
            </a:r>
          </a:p>
          <a:p>
            <a:pPr>
              <a:spcBef>
                <a:spcPts val="0"/>
              </a:spcBef>
            </a:pPr>
            <a:r>
              <a:rPr lang="en-US" sz="2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Worsening intermittent episodes of shortness of breath, wheezing, coughing, chest tightness</a:t>
            </a:r>
            <a:endParaRPr lang="en-US" sz="2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for fever, dental problem, drooling, ear discharge, ear pain, mouth sores, nosebleeds, and sore throat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 Medical History </a:t>
            </a:r>
            <a:endParaRPr lang="en-US" sz="28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Hypertension, </a:t>
            </a:r>
            <a:r>
              <a:rPr lang="en-US" sz="26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well-controlled asthma</a:t>
            </a: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Albuterol</a:t>
            </a: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Advair</a:t>
            </a: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6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Trelegy</a:t>
            </a:r>
            <a:r>
              <a:rPr lang="en-US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CAD s/p CABG currently on </a:t>
            </a:r>
            <a:r>
              <a:rPr lang="en-US" sz="2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ticagrelor, past </a:t>
            </a: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stroke with multiple ischemic infarcts (recovered)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Allergy 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spirin (developed chest tightness and dyspnea- 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confirmed by </a:t>
            </a:r>
            <a:r>
              <a:rPr lang="en-US" sz="2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formal aspirin challenge</a:t>
            </a:r>
            <a:r>
              <a:rPr lang="en-US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2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 History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Non-significant</a:t>
            </a:r>
          </a:p>
          <a:p>
            <a:pPr>
              <a:spcBef>
                <a:spcPts val="0"/>
              </a:spcBef>
            </a:pP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History</a:t>
            </a:r>
          </a:p>
          <a:p>
            <a:pPr>
              <a:spcBef>
                <a:spcPts val="0"/>
              </a:spcBef>
            </a:pPr>
            <a:r>
              <a:rPr lang="en-US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Never smoked cigarettes, drinks alcohol occasionally, never consumed any recreational drugs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1200-38B7-B79B-68A4-A1C2F587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949" y="914400"/>
            <a:ext cx="116958" cy="77617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1E17-1339-BDCB-CB37-461C99DA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44379"/>
            <a:ext cx="8205536" cy="7085761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Hemoglobin </a:t>
            </a:r>
            <a:r>
              <a:rPr lang="en-US" sz="6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15.7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(12.5-16.3 gm/dl), Hematocrit </a:t>
            </a:r>
            <a:r>
              <a:rPr lang="en-US" sz="6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48.1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(36.7-47.1%), MCV 91 (82-98 </a:t>
            </a:r>
            <a:r>
              <a:rPr lang="en-US" sz="6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MCH </a:t>
            </a:r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29.7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(27-31 </a:t>
            </a:r>
            <a:r>
              <a:rPr lang="en-US" sz="6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pg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MCHC 32.6 (29.6-33.8 g/dl), </a:t>
            </a:r>
            <a:endParaRPr lang="en-US" sz="6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WBC 9.50 (3.9-12.7 K/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Differential: Gran% 64.4 (38-73%), Lymph% 15.4 (18-48%), Mono% 11.3 (4-15%), 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Eosinophil count 1300/</a:t>
            </a:r>
            <a:r>
              <a:rPr lang="en-US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MicroL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(30-350/</a:t>
            </a:r>
            <a:r>
              <a:rPr lang="en-US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MicroL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), AEC 12.4 (0-0.5 k/</a:t>
            </a:r>
            <a:r>
              <a:rPr lang="en-US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Basophil 0.6 (0-1.9%)</a:t>
            </a:r>
          </a:p>
          <a:p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Platelets </a:t>
            </a:r>
            <a:r>
              <a:rPr lang="en-US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210k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(150-450 K/</a:t>
            </a:r>
            <a:r>
              <a:rPr lang="en-US" sz="6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CMP- normal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 sinus</a:t>
            </a:r>
            <a:endParaRPr lang="en-US" sz="64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Severe pansinusitis with dense material in the right maxillary sinus and sphenoidal sinuses. </a:t>
            </a:r>
            <a:r>
              <a:rPr lang="en-US" sz="6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Severe mucosal disease with opacification of maxillary sinuses ethmoid cells, sphenoid sinus, and frontal sinus.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 chest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6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Diffuse patchy small airway disease with atelectatic changes</a:t>
            </a:r>
            <a:endParaRPr lang="en-US" sz="6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6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Referral to ENT</a:t>
            </a:r>
          </a:p>
          <a:p>
            <a:pPr>
              <a:lnSpc>
                <a:spcPct val="120000"/>
              </a:lnSpc>
            </a:pPr>
            <a:r>
              <a:rPr lang="en-US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 performed nasal endoscopy that showed bilateral nasal polyposis, </a:t>
            </a:r>
            <a:r>
              <a:rPr lang="en-US" sz="6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confined to the middle meatus</a:t>
            </a:r>
            <a:r>
              <a:rPr lang="en-US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grade 4</a:t>
            </a:r>
            <a:r>
              <a:rPr lang="en-US" sz="6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Given the invasive nature of the FESS, the patient decided not to go ahead with it. </a:t>
            </a:r>
            <a:endParaRPr lang="en-US" sz="6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close-up of a skull&#10;&#10;Description automatically generated">
            <a:extLst>
              <a:ext uri="{FF2B5EF4-FFF2-40B4-BE49-F238E27FC236}">
                <a16:creationId xmlns:a16="http://schemas.microsoft.com/office/drawing/2014/main" id="{541289D2-B4F3-CFF8-9F0D-8B5CB5BE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89" y="565484"/>
            <a:ext cx="3793958" cy="57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0CAC-FC4E-12AD-6458-F09BC8E6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0B1E-628F-C9DA-A1D5-6CE5A1F0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2744"/>
            <a:ext cx="11038367" cy="54545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Referral to Allergy and Immunology</a:t>
            </a:r>
          </a:p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Tryptase 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33.4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(&lt;11.5 ng/ml)</a:t>
            </a:r>
            <a:endParaRPr lang="en-US" sz="22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Toxocara,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serologies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well as stool ova and parasites - Negative</a:t>
            </a:r>
          </a:p>
          <a:p>
            <a:pPr>
              <a:spcBef>
                <a:spcPts val="300"/>
              </a:spcBef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Allergic bronchopulmonary aspergillosis (ABPA) panel - Negative</a:t>
            </a:r>
          </a:p>
          <a:p>
            <a:pPr>
              <a:spcBef>
                <a:spcPts val="300"/>
              </a:spcBef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IgE </a:t>
            </a:r>
            <a:r>
              <a:rPr lang="en-US" sz="2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1470 IU/ml 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(Normal &lt; 100)</a:t>
            </a:r>
          </a:p>
          <a:p>
            <a:pPr marL="0">
              <a:spcBef>
                <a:spcPts val="300"/>
              </a:spcBef>
            </a:pPr>
            <a:r>
              <a:rPr lang="en-US" sz="22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Spirometry in the office demonstrated mild airway obstruction.</a:t>
            </a:r>
          </a:p>
          <a:p>
            <a:pPr marL="0">
              <a:spcBef>
                <a:spcPts val="300"/>
              </a:spcBef>
            </a:pPr>
            <a:r>
              <a:rPr lang="en-US" sz="2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Recommended </a:t>
            </a:r>
            <a:r>
              <a:rPr lang="en-US" sz="22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allergen immunotherapy (AIT) however, the patient refused.</a:t>
            </a:r>
            <a:endParaRPr lang="en-US" sz="22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 on</a:t>
            </a:r>
            <a:r>
              <a:rPr lang="en-US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anti-histamines, topical decongestants, and nasal saline rinses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Referral to HemOnc</a:t>
            </a:r>
          </a:p>
          <a:p>
            <a:pPr>
              <a:spcBef>
                <a:spcPts val="300"/>
              </a:spcBef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Flow cytometry of peripheral blood: No evidence of acute leukemia or NHL. Prominent eosinophilia noted.</a:t>
            </a:r>
            <a:endParaRPr lang="en-US" sz="2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 marrow biopsy: Consistent with no clonality, normal cytogenetics/FISH, 70% trilineage hematopoietic activity.</a:t>
            </a:r>
            <a:endParaRPr lang="en-US" sz="22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Genetic Testing- JAK2 V617F mutation negative; FIP1L1-PDGFRA fusion transcript and PDGFRB- undetectable and BCR/ABL- negative.</a:t>
            </a:r>
            <a:endParaRPr lang="en-US" sz="22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spcBef>
                <a:spcPts val="300"/>
              </a:spcBef>
            </a:pPr>
            <a:r>
              <a:rPr lang="en-US" sz="22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 on hydroxyurea 1000 mg daily.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4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53B4-7641-D55E-E15E-93FD93AD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8284"/>
            <a:ext cx="10515600" cy="1082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74FB-01DA-0CAD-8F5F-9114CBAB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495"/>
            <a:ext cx="10515600" cy="522646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the most likely diagnosis?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Hypereosinophilic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2. IgG4 related disorder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Mastocytosis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4. Lymphoma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5. Sarcoidosis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6. Eosinophilic Granulomatosis with Polyangiitis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6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C42F-1D7C-26D6-C1D9-F96D798A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365126"/>
            <a:ext cx="10949763" cy="6130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After </a:t>
            </a:r>
            <a:r>
              <a:rPr lang="en-US" b="1" dirty="0">
                <a:solidFill>
                  <a:srgbClr val="0E101A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two years of lost follow-up</a:t>
            </a:r>
            <a:r>
              <a:rPr lang="en-US" b="1" dirty="0">
                <a:effectLst/>
                <a:cs typeface="Calibri" panose="020F0502020204030204" pitchFamily="34" charset="0"/>
              </a:rPr>
              <a:t> 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0630-984E-AE8B-39B4-690A97C0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1149178"/>
            <a:ext cx="6028662" cy="5708822"/>
          </a:xfrm>
        </p:spPr>
        <p:txBody>
          <a:bodyPr>
            <a:normAutofit/>
          </a:bodyPr>
          <a:lstStyle/>
          <a:p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to the clinic with complaints of intermittent dull lower abdominal pain radiating to the lower back for a few months worsened over a few days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Complaints of intermittent diarrhea but no episodes of melena, or hematochezia. </a:t>
            </a:r>
          </a:p>
          <a:p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Worsening symptoms of sinusitis.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 abdomen/pelvis with contrast was ordered that showed: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Periaortic lesion that abuts IVC consistent with large retroperitoneal lymph node along with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retroperitoneal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mesenteric lymphadenopathy with fat stranding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Referred to Rheumatology for further workup. </a:t>
            </a:r>
            <a:endParaRPr lang="en-US" sz="18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An x-ray of a stomach&#10;&#10;Description automatically generated">
            <a:extLst>
              <a:ext uri="{FF2B5EF4-FFF2-40B4-BE49-F238E27FC236}">
                <a16:creationId xmlns:a16="http://schemas.microsoft.com/office/drawing/2014/main" id="{F36FC929-71EE-9C7D-7985-43A78FAA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1164136"/>
            <a:ext cx="4954026" cy="45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EDA9-441F-D9D8-040A-9FF08563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2514520" y="1379043"/>
            <a:ext cx="10632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2B98-71C8-F2D1-7BB7-56FB851F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489098"/>
            <a:ext cx="3987210" cy="6177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Labs</a:t>
            </a: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 panel - negative</a:t>
            </a: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p-ANCA &amp; c-ANCA negative;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MPO antibody</a:t>
            </a: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GBM negative </a:t>
            </a: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C3 complement- 77 (50-180 mg/dl), C4 complement- 14 (11-44 mg/dl)</a:t>
            </a:r>
          </a:p>
          <a:p>
            <a:r>
              <a:rPr lang="en-US" sz="18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Celiac Testing- Antigliadin Ab IgG 9 (&lt;20U), Antigliadin Ab IgA 2 (&lt;20 U)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Infectious workup including syphilis, helminthic infections, tuberculosis, and hepatitis B and C virus - negative</a:t>
            </a:r>
            <a:endParaRPr lang="en-US" sz="18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Course</a:t>
            </a: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worsening rhinosinusitis, the patient agreed to get sinus surgery. ENT performed polyp debulking, and a biopsy was taken.</a:t>
            </a:r>
            <a:endParaRPr lang="en-US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A close-up of a blue and white liquid&#10;&#10;Description automatically generated">
            <a:extLst>
              <a:ext uri="{FF2B5EF4-FFF2-40B4-BE49-F238E27FC236}">
                <a16:creationId xmlns:a16="http://schemas.microsoft.com/office/drawing/2014/main" id="{12FF2B41-084A-B510-4275-06191C482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913"/>
          <a:stretch/>
        </p:blipFill>
        <p:spPr>
          <a:xfrm>
            <a:off x="4931764" y="3561907"/>
            <a:ext cx="7072394" cy="3105075"/>
          </a:xfrm>
          <a:prstGeom prst="rect">
            <a:avLst/>
          </a:prstGeom>
        </p:spPr>
      </p:pic>
      <p:pic>
        <p:nvPicPr>
          <p:cNvPr id="11" name="Picture 10" descr="A close-up of a microscope&#10;&#10;Description automatically generated">
            <a:extLst>
              <a:ext uri="{FF2B5EF4-FFF2-40B4-BE49-F238E27FC236}">
                <a16:creationId xmlns:a16="http://schemas.microsoft.com/office/drawing/2014/main" id="{4E6D5A84-09EC-9E44-C190-3356CA4A4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64" y="191018"/>
            <a:ext cx="7072393" cy="31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25C1-CF15-9737-5F3F-DB73D621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195" y="1066875"/>
            <a:ext cx="233918" cy="45719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DE96-7CD8-2E9D-2FB4-166CF824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365126"/>
            <a:ext cx="11002926" cy="6492874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Biopsy results</a:t>
            </a:r>
          </a:p>
          <a:p>
            <a:pPr>
              <a:spcBef>
                <a:spcPts val="0"/>
              </a:spcBef>
            </a:pP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Acute and chronic lymphoplasmacytic inflammation with storiform fibrosis </a:t>
            </a:r>
            <a:r>
              <a:rPr lang="en-US" sz="2600" b="0" i="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along with the presence of</a:t>
            </a: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few eosinophils and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more than 10 IgG4 cells per HPF</a:t>
            </a:r>
            <a:endParaRPr lang="en-US" sz="2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Labs</a:t>
            </a:r>
          </a:p>
          <a:p>
            <a:pPr>
              <a:spcBef>
                <a:spcPts val="0"/>
              </a:spcBef>
            </a:pPr>
            <a:r>
              <a:rPr lang="en-US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IgG 4180 (650-1600 mg/dl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IgA 82 (40-350 mg/dl), IgM 74 (50-300 mg/dl), </a:t>
            </a:r>
            <a:r>
              <a:rPr lang="en-US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1470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(Normal &lt;100)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IgG 1- 399 (382-929 mg/dl), IgG 2- 232 (242-700 mg/dl), IgG 3- 25 (22-176 mg/dl), </a:t>
            </a:r>
            <a:r>
              <a:rPr lang="en-US" sz="2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IgG4- 2413 (4-86 mg/dl)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1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Started on Prednisone 40 mg for a short interval period</a:t>
            </a:r>
            <a:r>
              <a:rPr lang="en-US" sz="2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then initiated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two 1-gram IV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rituximab</a:t>
            </a: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infusions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separated by two weeks every 6 months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Discontinued hydroxyurea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 reported improvement in symptoms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including abdominal pain and sinus symptoms, following rituximab infusions </a:t>
            </a:r>
            <a:endParaRPr lang="en-US" sz="2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Final Diagnosis</a:t>
            </a: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Chronic rhinosinusitis with nasal polyps with Asthma and Aspirin Intolerance (Aspirin-Exacerbated Respiratory Disease (AERD)/ </a:t>
            </a:r>
            <a:r>
              <a:rPr lang="en-US" sz="2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Samter's</a:t>
            </a:r>
            <a:r>
              <a:rPr lang="en-US" sz="2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triad)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s/p nasal biopsy and laboratory work confirming IgG4 disease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AD27-B120-12D0-C09E-107CBC8B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6"/>
            <a:ext cx="10827327" cy="5354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Differential 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62C73-688A-7A73-7B90-08924291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219200"/>
            <a:ext cx="11665527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b="1" dirty="0"/>
              <a:t>1</a:t>
            </a:r>
            <a:r>
              <a:rPr lang="en-US" b="1" dirty="0"/>
              <a:t>. </a:t>
            </a:r>
            <a:r>
              <a:rPr lang="en-US" sz="3300" b="1" dirty="0"/>
              <a:t>Infectious Causes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Tuberculosis, MAC, HIV, Syphilis:</a:t>
            </a:r>
            <a:r>
              <a:rPr lang="en-US" sz="2600" dirty="0"/>
              <a:t> </a:t>
            </a:r>
            <a:r>
              <a:rPr lang="en-US" sz="2600" dirty="0">
                <a:cs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 lead to retroperitoneal or mesenteric lymphadenopathy with fat stranding</a:t>
            </a:r>
            <a:r>
              <a:rPr lang="en-US" sz="2600" dirty="0">
                <a:effectLst/>
              </a:rPr>
              <a:t>, mimicking</a:t>
            </a:r>
            <a:r>
              <a:rPr lang="en-US" sz="2600" dirty="0"/>
              <a:t> IgG4-RD radiographically. No risk factors, systemic signs, </a:t>
            </a:r>
            <a:r>
              <a:rPr lang="en-US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caseating granulomas, organisms, or infectious infiltrates on biopsy</a:t>
            </a:r>
            <a:r>
              <a:rPr lang="en-US" sz="2600" dirty="0">
                <a:effectLst/>
              </a:rPr>
              <a:t> </a:t>
            </a:r>
            <a:r>
              <a:rPr lang="en-US" sz="2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Parasitic Infections (</a:t>
            </a:r>
            <a:r>
              <a:rPr lang="en-US" sz="2600" b="1" dirty="0" err="1"/>
              <a:t>Toxocara</a:t>
            </a:r>
            <a:r>
              <a:rPr lang="en-US" sz="2600" b="1" dirty="0"/>
              <a:t>, </a:t>
            </a:r>
            <a:r>
              <a:rPr lang="en-US" sz="2600" b="1" dirty="0" err="1"/>
              <a:t>Strongyloides</a:t>
            </a:r>
            <a:r>
              <a:rPr lang="en-US" sz="2600" b="1" dirty="0"/>
              <a:t>): </a:t>
            </a:r>
            <a:r>
              <a:rPr lang="en-US" sz="2600" dirty="0"/>
              <a:t>Serologies and stool studies negative.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Allergic Fungal Sinusitis: </a:t>
            </a:r>
            <a:r>
              <a:rPr lang="en-US" sz="2600" dirty="0"/>
              <a:t>Negative fungal serologies and ABPA markers.</a:t>
            </a:r>
          </a:p>
          <a:p>
            <a:pPr>
              <a:buNone/>
            </a:pPr>
            <a:r>
              <a:rPr lang="en-US" sz="3300" b="1" dirty="0"/>
              <a:t>2. Immune-Mediated/Inflammatory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IgG4-Related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Sarcoidosis: </a:t>
            </a:r>
            <a:r>
              <a:rPr lang="en-US" sz="2600" dirty="0"/>
              <a:t>No granulomas or pulmonary/hilar involvement.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Sjogren’s / SLE: </a:t>
            </a:r>
            <a:r>
              <a:rPr lang="en-US" sz="2600" dirty="0"/>
              <a:t>No characteristic biopsy features.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Multicentric Castleman Disease: </a:t>
            </a:r>
            <a:r>
              <a:rPr lang="en-US" sz="2600" dirty="0"/>
              <a:t>No constitutional symptoms/systemic inflammation.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EGPA: </a:t>
            </a:r>
            <a:r>
              <a:rPr lang="en-US" sz="2600" dirty="0"/>
              <a:t>Can have </a:t>
            </a:r>
            <a:r>
              <a:rPr lang="en-US" sz="2600" dirty="0">
                <a:effectLst/>
                <a:ea typeface="Aptos" panose="020B0004020202020204" pitchFamily="34" charset="0"/>
              </a:rPr>
              <a:t>worsening asthma, peripheral eosinophilia, and features of systemic vasculitis, including mononeuritis multiplex, pulmonary infiltrates, and potential cardiac or renal involvement</a:t>
            </a:r>
            <a:r>
              <a:rPr lang="en-US" sz="2600" dirty="0">
                <a:solidFill>
                  <a:srgbClr val="0E101A"/>
                </a:solidFill>
                <a:ea typeface="Aptos" panose="020B0004020202020204" pitchFamily="34" charset="0"/>
              </a:rPr>
              <a:t> however patient had</a:t>
            </a:r>
            <a:r>
              <a:rPr lang="en-US" sz="2600" b="1" dirty="0">
                <a:solidFill>
                  <a:srgbClr val="0E101A"/>
                </a:solidFill>
                <a:ea typeface="Aptos" panose="020B0004020202020204" pitchFamily="34" charset="0"/>
              </a:rPr>
              <a:t> </a:t>
            </a:r>
            <a:r>
              <a:rPr lang="en-US" sz="2600" dirty="0"/>
              <a:t>ANCA negative, no systemic vasculitis or organ damage, and no granulomas on biopsy.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0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02C391E36C24DAE2A39D54A587C23" ma:contentTypeVersion="21" ma:contentTypeDescription="Create a new document." ma:contentTypeScope="" ma:versionID="7e8620e17feed4ef5507d07ec8b805cd">
  <xsd:schema xmlns:xsd="http://www.w3.org/2001/XMLSchema" xmlns:xs="http://www.w3.org/2001/XMLSchema" xmlns:p="http://schemas.microsoft.com/office/2006/metadata/properties" xmlns:ns1="http://schemas.microsoft.com/sharepoint/v3" xmlns:ns2="0c5b29f2-1e3e-42f4-94d3-2e2613db106a" xmlns:ns3="b7d311f6-afb5-42a5-a235-fe29e1b09f19" targetNamespace="http://schemas.microsoft.com/office/2006/metadata/properties" ma:root="true" ma:fieldsID="56ddcc0ce97e738dcbb95a5e310d84ee" ns1:_="" ns2:_="" ns3:_="">
    <xsd:import namespace="http://schemas.microsoft.com/sharepoint/v3"/>
    <xsd:import namespace="0c5b29f2-1e3e-42f4-94d3-2e2613db106a"/>
    <xsd:import namespace="b7d311f6-afb5-42a5-a235-fe29e1b09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b29f2-1e3e-42f4-94d3-2e2613db1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1d162cf-4e98-4cac-9fee-6eefa432c3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311f6-afb5-42a5-a235-fe29e1b09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14da77c-d23b-4d56-bdd5-474029ef0aed}" ma:internalName="TaxCatchAll" ma:showField="CatchAllData" ma:web="b7d311f6-afb5-42a5-a235-fe29e1b09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7d311f6-afb5-42a5-a235-fe29e1b09f19" xsi:nil="true"/>
    <_ip_UnifiedCompliancePolicyProperties xmlns="http://schemas.microsoft.com/sharepoint/v3" xsi:nil="true"/>
    <lcf76f155ced4ddcb4097134ff3c332f xmlns="0c5b29f2-1e3e-42f4-94d3-2e2613db10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BBD825-7C06-4DD1-9C45-5E8A96B28643}"/>
</file>

<file path=customXml/itemProps2.xml><?xml version="1.0" encoding="utf-8"?>
<ds:datastoreItem xmlns:ds="http://schemas.openxmlformats.org/officeDocument/2006/customXml" ds:itemID="{A8858ED6-2FDB-46D0-93D4-0403EF6D4654}"/>
</file>

<file path=customXml/itemProps3.xml><?xml version="1.0" encoding="utf-8"?>
<ds:datastoreItem xmlns:ds="http://schemas.openxmlformats.org/officeDocument/2006/customXml" ds:itemID="{C3F831BF-3491-458A-A77B-007DDB43F18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1447</Words>
  <Application>Microsoft Macintosh PowerPoint</Application>
  <PresentationFormat>Widescreen</PresentationFormat>
  <Paragraphs>163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Office Theme</vt:lpstr>
      <vt:lpstr>  A Conundrum in Coexistence</vt:lpstr>
      <vt:lpstr>PowerPoint Presentation</vt:lpstr>
      <vt:lpstr>PowerPoint Presentation</vt:lpstr>
      <vt:lpstr>Treatment course</vt:lpstr>
      <vt:lpstr>PowerPoint Presentation</vt:lpstr>
      <vt:lpstr>After two years of lost follow-up …</vt:lpstr>
      <vt:lpstr>PowerPoint Presentation</vt:lpstr>
      <vt:lpstr>PowerPoint Presentation</vt:lpstr>
      <vt:lpstr>Differential Diagnosis</vt:lpstr>
      <vt:lpstr>PowerPoint Presentation</vt:lpstr>
      <vt:lpstr>Discussion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MANUSH SONDHI - 100101261</dc:creator>
  <cp:lastModifiedBy>MANUSH SONDHI - 100101261</cp:lastModifiedBy>
  <cp:revision>147</cp:revision>
  <dcterms:created xsi:type="dcterms:W3CDTF">2023-07-08T22:09:36Z</dcterms:created>
  <dcterms:modified xsi:type="dcterms:W3CDTF">2025-04-22T01:01:10Z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0x01010076602C391E36C24DAE2A39D54A587C23</vt:lpwstr>
  </property>
</Properties>
</file>