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8"/>
  </p:notesMasterIdLst>
  <p:sldIdLst>
    <p:sldId id="256" r:id="rId2"/>
    <p:sldId id="267" r:id="rId3"/>
    <p:sldId id="257" r:id="rId4"/>
    <p:sldId id="345" r:id="rId5"/>
    <p:sldId id="291" r:id="rId6"/>
    <p:sldId id="277" r:id="rId7"/>
    <p:sldId id="284" r:id="rId8"/>
    <p:sldId id="286" r:id="rId9"/>
    <p:sldId id="352" r:id="rId10"/>
    <p:sldId id="336" r:id="rId11"/>
    <p:sldId id="285" r:id="rId12"/>
    <p:sldId id="353" r:id="rId13"/>
    <p:sldId id="289" r:id="rId14"/>
    <p:sldId id="292" r:id="rId15"/>
    <p:sldId id="290" r:id="rId16"/>
    <p:sldId id="311" r:id="rId17"/>
    <p:sldId id="314" r:id="rId18"/>
    <p:sldId id="306" r:id="rId19"/>
    <p:sldId id="307" r:id="rId20"/>
    <p:sldId id="293" r:id="rId21"/>
    <p:sldId id="294" r:id="rId22"/>
    <p:sldId id="295" r:id="rId23"/>
    <p:sldId id="297" r:id="rId24"/>
    <p:sldId id="298" r:id="rId25"/>
    <p:sldId id="326" r:id="rId26"/>
    <p:sldId id="346" r:id="rId27"/>
    <p:sldId id="347" r:id="rId28"/>
    <p:sldId id="349" r:id="rId29"/>
    <p:sldId id="303" r:id="rId30"/>
    <p:sldId id="304" r:id="rId31"/>
    <p:sldId id="337" r:id="rId32"/>
    <p:sldId id="338" r:id="rId33"/>
    <p:sldId id="339" r:id="rId34"/>
    <p:sldId id="340" r:id="rId35"/>
    <p:sldId id="341" r:id="rId36"/>
    <p:sldId id="343" r:id="rId37"/>
    <p:sldId id="344" r:id="rId38"/>
    <p:sldId id="323" r:id="rId39"/>
    <p:sldId id="350" r:id="rId40"/>
    <p:sldId id="305" r:id="rId41"/>
    <p:sldId id="351" r:id="rId42"/>
    <p:sldId id="324" r:id="rId43"/>
    <p:sldId id="325" r:id="rId44"/>
    <p:sldId id="332" r:id="rId45"/>
    <p:sldId id="333" r:id="rId46"/>
    <p:sldId id="33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C0F6C-1218-4FB4-C22C-7EA70DFAD3AD}" v="396" dt="2025-03-20T04:25:44.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5815" autoAdjust="0"/>
  </p:normalViewPr>
  <p:slideViewPr>
    <p:cSldViewPr snapToGrid="0">
      <p:cViewPr varScale="1">
        <p:scale>
          <a:sx n="94" d="100"/>
          <a:sy n="94" d="100"/>
        </p:scale>
        <p:origin x="10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60109-3D9C-4DDA-B479-57F12124474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2C79D5C-B47B-4A87-A60F-007DB8636333}">
      <dgm:prSet/>
      <dgm:spPr/>
      <dgm:t>
        <a:bodyPr/>
        <a:lstStyle/>
        <a:p>
          <a:r>
            <a:rPr lang="en-US" dirty="0"/>
            <a:t>Reviewed journals 2024- 3/2025</a:t>
          </a:r>
        </a:p>
      </dgm:t>
    </dgm:pt>
    <dgm:pt modelId="{F6E921CA-B6BA-4851-BF3C-FB0FC8807A12}" type="parTrans" cxnId="{B985BB79-C3C5-40F9-8E77-83492374D363}">
      <dgm:prSet/>
      <dgm:spPr/>
      <dgm:t>
        <a:bodyPr/>
        <a:lstStyle/>
        <a:p>
          <a:endParaRPr lang="en-US"/>
        </a:p>
      </dgm:t>
    </dgm:pt>
    <dgm:pt modelId="{85B1FCA9-0EC7-479E-AF95-C5A7D8450933}" type="sibTrans" cxnId="{B985BB79-C3C5-40F9-8E77-83492374D363}">
      <dgm:prSet/>
      <dgm:spPr/>
      <dgm:t>
        <a:bodyPr/>
        <a:lstStyle/>
        <a:p>
          <a:endParaRPr lang="en-US"/>
        </a:p>
      </dgm:t>
    </dgm:pt>
    <dgm:pt modelId="{CE800345-2C00-4915-9F44-D6EDAC93EDDC}">
      <dgm:prSet/>
      <dgm:spPr/>
      <dgm:t>
        <a:bodyPr/>
        <a:lstStyle/>
        <a:p>
          <a:r>
            <a:rPr lang="en-US"/>
            <a:t>Arthritis and Rheumatology</a:t>
          </a:r>
        </a:p>
      </dgm:t>
    </dgm:pt>
    <dgm:pt modelId="{DC147CC8-0DEE-433F-96CF-2E36E98F7B8B}" type="parTrans" cxnId="{50558E1F-BDD1-4F23-8FB9-9945FD97E08F}">
      <dgm:prSet/>
      <dgm:spPr/>
      <dgm:t>
        <a:bodyPr/>
        <a:lstStyle/>
        <a:p>
          <a:endParaRPr lang="en-US"/>
        </a:p>
      </dgm:t>
    </dgm:pt>
    <dgm:pt modelId="{9FF81322-72B3-4CF1-A789-0B2DF2B0D03C}" type="sibTrans" cxnId="{50558E1F-BDD1-4F23-8FB9-9945FD97E08F}">
      <dgm:prSet/>
      <dgm:spPr/>
      <dgm:t>
        <a:bodyPr/>
        <a:lstStyle/>
        <a:p>
          <a:endParaRPr lang="en-US"/>
        </a:p>
      </dgm:t>
    </dgm:pt>
    <dgm:pt modelId="{1BA8F9A4-DD4F-4DC2-B77B-0A824DD28FF5}">
      <dgm:prSet/>
      <dgm:spPr/>
      <dgm:t>
        <a:bodyPr/>
        <a:lstStyle/>
        <a:p>
          <a:r>
            <a:rPr lang="en-US"/>
            <a:t>Annals of Rheumatic Diseases</a:t>
          </a:r>
        </a:p>
      </dgm:t>
    </dgm:pt>
    <dgm:pt modelId="{1B88FA4D-46B4-4063-A83F-AC430EF390FF}" type="parTrans" cxnId="{0C2946BA-E60B-4518-A862-A21BA647245E}">
      <dgm:prSet/>
      <dgm:spPr/>
      <dgm:t>
        <a:bodyPr/>
        <a:lstStyle/>
        <a:p>
          <a:endParaRPr lang="en-US"/>
        </a:p>
      </dgm:t>
    </dgm:pt>
    <dgm:pt modelId="{980BA326-D69E-4487-9E47-EB8CF0B9B51A}" type="sibTrans" cxnId="{0C2946BA-E60B-4518-A862-A21BA647245E}">
      <dgm:prSet/>
      <dgm:spPr/>
      <dgm:t>
        <a:bodyPr/>
        <a:lstStyle/>
        <a:p>
          <a:endParaRPr lang="en-US"/>
        </a:p>
      </dgm:t>
    </dgm:pt>
    <dgm:pt modelId="{CC74E17B-A01B-4C47-84A9-94D8CD05F1A3}">
      <dgm:prSet/>
      <dgm:spPr/>
      <dgm:t>
        <a:bodyPr/>
        <a:lstStyle/>
        <a:p>
          <a:r>
            <a:rPr lang="en-US"/>
            <a:t>Arthritis Care and Research</a:t>
          </a:r>
        </a:p>
      </dgm:t>
    </dgm:pt>
    <dgm:pt modelId="{C6507E70-5DDC-4841-9189-B4A96E3E11DF}" type="parTrans" cxnId="{77DF8204-0331-42A8-9A2D-A8120CD74C9B}">
      <dgm:prSet/>
      <dgm:spPr/>
      <dgm:t>
        <a:bodyPr/>
        <a:lstStyle/>
        <a:p>
          <a:endParaRPr lang="en-US"/>
        </a:p>
      </dgm:t>
    </dgm:pt>
    <dgm:pt modelId="{F271ADFB-4336-40B7-B12C-91DE56ED3370}" type="sibTrans" cxnId="{77DF8204-0331-42A8-9A2D-A8120CD74C9B}">
      <dgm:prSet/>
      <dgm:spPr/>
      <dgm:t>
        <a:bodyPr/>
        <a:lstStyle/>
        <a:p>
          <a:endParaRPr lang="en-US"/>
        </a:p>
      </dgm:t>
    </dgm:pt>
    <dgm:pt modelId="{14413F36-1885-4A0D-A33B-E1C930F1883D}">
      <dgm:prSet/>
      <dgm:spPr/>
      <dgm:t>
        <a:bodyPr/>
        <a:lstStyle/>
        <a:p>
          <a:r>
            <a:rPr lang="en-US"/>
            <a:t>NEJM</a:t>
          </a:r>
        </a:p>
      </dgm:t>
    </dgm:pt>
    <dgm:pt modelId="{C8DBA6E0-79CF-426F-8D06-47B176B81FCF}" type="parTrans" cxnId="{58732712-B88F-4DB8-A7E8-0438D9498082}">
      <dgm:prSet/>
      <dgm:spPr/>
      <dgm:t>
        <a:bodyPr/>
        <a:lstStyle/>
        <a:p>
          <a:endParaRPr lang="en-US"/>
        </a:p>
      </dgm:t>
    </dgm:pt>
    <dgm:pt modelId="{7C75220F-B120-4A6F-B91E-308BCA7A3800}" type="sibTrans" cxnId="{58732712-B88F-4DB8-A7E8-0438D9498082}">
      <dgm:prSet/>
      <dgm:spPr/>
      <dgm:t>
        <a:bodyPr/>
        <a:lstStyle/>
        <a:p>
          <a:endParaRPr lang="en-US"/>
        </a:p>
      </dgm:t>
    </dgm:pt>
    <dgm:pt modelId="{89F7AEE2-8D3C-46BD-BC03-54FD7843B0B0}">
      <dgm:prSet/>
      <dgm:spPr/>
      <dgm:t>
        <a:bodyPr/>
        <a:lstStyle/>
        <a:p>
          <a:r>
            <a:rPr lang="en-US"/>
            <a:t>Lancet</a:t>
          </a:r>
        </a:p>
      </dgm:t>
    </dgm:pt>
    <dgm:pt modelId="{D0741D96-202F-4206-ADA9-500667852780}" type="parTrans" cxnId="{4B86004F-98DD-4E40-805C-F96CDC43EDB9}">
      <dgm:prSet/>
      <dgm:spPr/>
      <dgm:t>
        <a:bodyPr/>
        <a:lstStyle/>
        <a:p>
          <a:endParaRPr lang="en-US"/>
        </a:p>
      </dgm:t>
    </dgm:pt>
    <dgm:pt modelId="{32AEBC47-813C-4FA5-B95D-8DF8811EE73C}" type="sibTrans" cxnId="{4B86004F-98DD-4E40-805C-F96CDC43EDB9}">
      <dgm:prSet/>
      <dgm:spPr/>
      <dgm:t>
        <a:bodyPr/>
        <a:lstStyle/>
        <a:p>
          <a:endParaRPr lang="en-US"/>
        </a:p>
      </dgm:t>
    </dgm:pt>
    <dgm:pt modelId="{C4ACA8B1-8D78-4446-85E2-5EEFA0B4A2A6}">
      <dgm:prSet/>
      <dgm:spPr/>
      <dgm:t>
        <a:bodyPr/>
        <a:lstStyle/>
        <a:p>
          <a:r>
            <a:rPr lang="en-US"/>
            <a:t>JAMA journals</a:t>
          </a:r>
        </a:p>
      </dgm:t>
    </dgm:pt>
    <dgm:pt modelId="{64625DD7-4039-4597-88D0-224B1279AFF9}" type="parTrans" cxnId="{68DA1B77-AA66-4969-BE68-05B5471422C3}">
      <dgm:prSet/>
      <dgm:spPr/>
      <dgm:t>
        <a:bodyPr/>
        <a:lstStyle/>
        <a:p>
          <a:endParaRPr lang="en-US"/>
        </a:p>
      </dgm:t>
    </dgm:pt>
    <dgm:pt modelId="{C3261325-228D-45D9-B00C-C7896E4A2244}" type="sibTrans" cxnId="{68DA1B77-AA66-4969-BE68-05B5471422C3}">
      <dgm:prSet/>
      <dgm:spPr/>
      <dgm:t>
        <a:bodyPr/>
        <a:lstStyle/>
        <a:p>
          <a:endParaRPr lang="en-US"/>
        </a:p>
      </dgm:t>
    </dgm:pt>
    <dgm:pt modelId="{945F812A-F01D-453C-860C-C30B34A63578}">
      <dgm:prSet/>
      <dgm:spPr/>
      <dgm:t>
        <a:bodyPr/>
        <a:lstStyle/>
        <a:p>
          <a:r>
            <a:rPr lang="en-US"/>
            <a:t>Practice changing or pivoting understanding</a:t>
          </a:r>
        </a:p>
      </dgm:t>
    </dgm:pt>
    <dgm:pt modelId="{C49D56AB-7D8C-4039-BEC5-0C55564C2E37}" type="parTrans" cxnId="{50F06C22-FFC9-4CA4-943A-68394CCB6E20}">
      <dgm:prSet/>
      <dgm:spPr/>
      <dgm:t>
        <a:bodyPr/>
        <a:lstStyle/>
        <a:p>
          <a:endParaRPr lang="en-US"/>
        </a:p>
      </dgm:t>
    </dgm:pt>
    <dgm:pt modelId="{9614D1FC-8EDB-4970-B011-1759B57A72DE}" type="sibTrans" cxnId="{50F06C22-FFC9-4CA4-943A-68394CCB6E20}">
      <dgm:prSet/>
      <dgm:spPr/>
      <dgm:t>
        <a:bodyPr/>
        <a:lstStyle/>
        <a:p>
          <a:endParaRPr lang="en-US"/>
        </a:p>
      </dgm:t>
    </dgm:pt>
    <dgm:pt modelId="{3C44917D-4E20-4D9E-A9A6-78C708018B4D}">
      <dgm:prSet/>
      <dgm:spPr/>
      <dgm:t>
        <a:bodyPr/>
        <a:lstStyle/>
        <a:p>
          <a:r>
            <a:rPr lang="en-US"/>
            <a:t>Colleague advice</a:t>
          </a:r>
        </a:p>
      </dgm:t>
    </dgm:pt>
    <dgm:pt modelId="{0BDE87B4-8599-4C0F-BCD0-F60013F04A0D}" type="parTrans" cxnId="{BF6BBC37-4550-4B5D-BDFE-0BF195E357CF}">
      <dgm:prSet/>
      <dgm:spPr/>
      <dgm:t>
        <a:bodyPr/>
        <a:lstStyle/>
        <a:p>
          <a:endParaRPr lang="en-US"/>
        </a:p>
      </dgm:t>
    </dgm:pt>
    <dgm:pt modelId="{CE6B8936-3FF7-4118-BF29-527551951C60}" type="sibTrans" cxnId="{BF6BBC37-4550-4B5D-BDFE-0BF195E357CF}">
      <dgm:prSet/>
      <dgm:spPr/>
      <dgm:t>
        <a:bodyPr/>
        <a:lstStyle/>
        <a:p>
          <a:endParaRPr lang="en-US"/>
        </a:p>
      </dgm:t>
    </dgm:pt>
    <dgm:pt modelId="{F003FF54-3C11-4F45-A7E7-62D8EDD97007}" type="pres">
      <dgm:prSet presAssocID="{1AC60109-3D9C-4DDA-B479-57F121244748}" presName="linear" presStyleCnt="0">
        <dgm:presLayoutVars>
          <dgm:dir/>
          <dgm:animLvl val="lvl"/>
          <dgm:resizeHandles val="exact"/>
        </dgm:presLayoutVars>
      </dgm:prSet>
      <dgm:spPr/>
    </dgm:pt>
    <dgm:pt modelId="{77BF6C7C-8C6A-41BF-BA71-BCE504AE58B2}" type="pres">
      <dgm:prSet presAssocID="{22C79D5C-B47B-4A87-A60F-007DB8636333}" presName="parentLin" presStyleCnt="0"/>
      <dgm:spPr/>
    </dgm:pt>
    <dgm:pt modelId="{C1ECA5D8-E85D-4256-84B2-631A250BE1BC}" type="pres">
      <dgm:prSet presAssocID="{22C79D5C-B47B-4A87-A60F-007DB8636333}" presName="parentLeftMargin" presStyleLbl="node1" presStyleIdx="0" presStyleCnt="3"/>
      <dgm:spPr/>
    </dgm:pt>
    <dgm:pt modelId="{2B5C59F9-37C1-4347-9F3D-8249A2C1E5DB}" type="pres">
      <dgm:prSet presAssocID="{22C79D5C-B47B-4A87-A60F-007DB8636333}" presName="parentText" presStyleLbl="node1" presStyleIdx="0" presStyleCnt="3">
        <dgm:presLayoutVars>
          <dgm:chMax val="0"/>
          <dgm:bulletEnabled val="1"/>
        </dgm:presLayoutVars>
      </dgm:prSet>
      <dgm:spPr/>
    </dgm:pt>
    <dgm:pt modelId="{829E2267-1D7B-44FF-8A9D-02FCADBC4A3B}" type="pres">
      <dgm:prSet presAssocID="{22C79D5C-B47B-4A87-A60F-007DB8636333}" presName="negativeSpace" presStyleCnt="0"/>
      <dgm:spPr/>
    </dgm:pt>
    <dgm:pt modelId="{CE7E6C02-E724-4A9D-902D-915DB7BE8BFF}" type="pres">
      <dgm:prSet presAssocID="{22C79D5C-B47B-4A87-A60F-007DB8636333}" presName="childText" presStyleLbl="conFgAcc1" presStyleIdx="0" presStyleCnt="3">
        <dgm:presLayoutVars>
          <dgm:bulletEnabled val="1"/>
        </dgm:presLayoutVars>
      </dgm:prSet>
      <dgm:spPr/>
    </dgm:pt>
    <dgm:pt modelId="{4471330D-31B9-41B1-803A-787C937FDC81}" type="pres">
      <dgm:prSet presAssocID="{85B1FCA9-0EC7-479E-AF95-C5A7D8450933}" presName="spaceBetweenRectangles" presStyleCnt="0"/>
      <dgm:spPr/>
    </dgm:pt>
    <dgm:pt modelId="{838C0D80-0F80-4F93-8ED1-2C55069E5F97}" type="pres">
      <dgm:prSet presAssocID="{945F812A-F01D-453C-860C-C30B34A63578}" presName="parentLin" presStyleCnt="0"/>
      <dgm:spPr/>
    </dgm:pt>
    <dgm:pt modelId="{A8F1F4EF-49A0-4EBC-98C4-19F3DC100C4F}" type="pres">
      <dgm:prSet presAssocID="{945F812A-F01D-453C-860C-C30B34A63578}" presName="parentLeftMargin" presStyleLbl="node1" presStyleIdx="0" presStyleCnt="3"/>
      <dgm:spPr/>
    </dgm:pt>
    <dgm:pt modelId="{947ADB23-5AC6-4100-BA6D-5FBEE53B1250}" type="pres">
      <dgm:prSet presAssocID="{945F812A-F01D-453C-860C-C30B34A63578}" presName="parentText" presStyleLbl="node1" presStyleIdx="1" presStyleCnt="3">
        <dgm:presLayoutVars>
          <dgm:chMax val="0"/>
          <dgm:bulletEnabled val="1"/>
        </dgm:presLayoutVars>
      </dgm:prSet>
      <dgm:spPr/>
    </dgm:pt>
    <dgm:pt modelId="{3E76F929-C95E-45E5-8D2A-AB1164FC29FD}" type="pres">
      <dgm:prSet presAssocID="{945F812A-F01D-453C-860C-C30B34A63578}" presName="negativeSpace" presStyleCnt="0"/>
      <dgm:spPr/>
    </dgm:pt>
    <dgm:pt modelId="{B03025AB-3E48-40B2-A225-3745B289FD91}" type="pres">
      <dgm:prSet presAssocID="{945F812A-F01D-453C-860C-C30B34A63578}" presName="childText" presStyleLbl="conFgAcc1" presStyleIdx="1" presStyleCnt="3">
        <dgm:presLayoutVars>
          <dgm:bulletEnabled val="1"/>
        </dgm:presLayoutVars>
      </dgm:prSet>
      <dgm:spPr/>
    </dgm:pt>
    <dgm:pt modelId="{CC29A8CC-B58A-46F0-9372-DE5EA4E5A5C9}" type="pres">
      <dgm:prSet presAssocID="{9614D1FC-8EDB-4970-B011-1759B57A72DE}" presName="spaceBetweenRectangles" presStyleCnt="0"/>
      <dgm:spPr/>
    </dgm:pt>
    <dgm:pt modelId="{5C1F25AC-F0A3-4B99-AC21-E03693840AD0}" type="pres">
      <dgm:prSet presAssocID="{3C44917D-4E20-4D9E-A9A6-78C708018B4D}" presName="parentLin" presStyleCnt="0"/>
      <dgm:spPr/>
    </dgm:pt>
    <dgm:pt modelId="{4770E43E-0A35-4A3D-BFC3-98CD312070A2}" type="pres">
      <dgm:prSet presAssocID="{3C44917D-4E20-4D9E-A9A6-78C708018B4D}" presName="parentLeftMargin" presStyleLbl="node1" presStyleIdx="1" presStyleCnt="3"/>
      <dgm:spPr/>
    </dgm:pt>
    <dgm:pt modelId="{76D9089B-6CD8-4CB0-8F33-6AAB1F033E0C}" type="pres">
      <dgm:prSet presAssocID="{3C44917D-4E20-4D9E-A9A6-78C708018B4D}" presName="parentText" presStyleLbl="node1" presStyleIdx="2" presStyleCnt="3">
        <dgm:presLayoutVars>
          <dgm:chMax val="0"/>
          <dgm:bulletEnabled val="1"/>
        </dgm:presLayoutVars>
      </dgm:prSet>
      <dgm:spPr/>
    </dgm:pt>
    <dgm:pt modelId="{EC0973D6-0FC7-4EEE-B7A7-0AA9DC3427FD}" type="pres">
      <dgm:prSet presAssocID="{3C44917D-4E20-4D9E-A9A6-78C708018B4D}" presName="negativeSpace" presStyleCnt="0"/>
      <dgm:spPr/>
    </dgm:pt>
    <dgm:pt modelId="{2FFFDE53-52F8-4942-B0EE-364A10896A11}" type="pres">
      <dgm:prSet presAssocID="{3C44917D-4E20-4D9E-A9A6-78C708018B4D}" presName="childText" presStyleLbl="conFgAcc1" presStyleIdx="2" presStyleCnt="3">
        <dgm:presLayoutVars>
          <dgm:bulletEnabled val="1"/>
        </dgm:presLayoutVars>
      </dgm:prSet>
      <dgm:spPr/>
    </dgm:pt>
  </dgm:ptLst>
  <dgm:cxnLst>
    <dgm:cxn modelId="{77DF8204-0331-42A8-9A2D-A8120CD74C9B}" srcId="{22C79D5C-B47B-4A87-A60F-007DB8636333}" destId="{CC74E17B-A01B-4C47-84A9-94D8CD05F1A3}" srcOrd="2" destOrd="0" parTransId="{C6507E70-5DDC-4841-9189-B4A96E3E11DF}" sibTransId="{F271ADFB-4336-40B7-B12C-91DE56ED3370}"/>
    <dgm:cxn modelId="{E9309C0A-3BA8-4366-A840-C0213A079F22}" type="presOf" srcId="{1BA8F9A4-DD4F-4DC2-B77B-0A824DD28FF5}" destId="{CE7E6C02-E724-4A9D-902D-915DB7BE8BFF}" srcOrd="0" destOrd="1" presId="urn:microsoft.com/office/officeart/2005/8/layout/list1"/>
    <dgm:cxn modelId="{58732712-B88F-4DB8-A7E8-0438D9498082}" srcId="{22C79D5C-B47B-4A87-A60F-007DB8636333}" destId="{14413F36-1885-4A0D-A33B-E1C930F1883D}" srcOrd="3" destOrd="0" parTransId="{C8DBA6E0-79CF-426F-8D06-47B176B81FCF}" sibTransId="{7C75220F-B120-4A6F-B91E-308BCA7A3800}"/>
    <dgm:cxn modelId="{C6CEEC18-F6B3-476D-8F56-098595C5A351}" type="presOf" srcId="{22C79D5C-B47B-4A87-A60F-007DB8636333}" destId="{2B5C59F9-37C1-4347-9F3D-8249A2C1E5DB}" srcOrd="1" destOrd="0" presId="urn:microsoft.com/office/officeart/2005/8/layout/list1"/>
    <dgm:cxn modelId="{50558E1F-BDD1-4F23-8FB9-9945FD97E08F}" srcId="{22C79D5C-B47B-4A87-A60F-007DB8636333}" destId="{CE800345-2C00-4915-9F44-D6EDAC93EDDC}" srcOrd="0" destOrd="0" parTransId="{DC147CC8-0DEE-433F-96CF-2E36E98F7B8B}" sibTransId="{9FF81322-72B3-4CF1-A789-0B2DF2B0D03C}"/>
    <dgm:cxn modelId="{50F06C22-FFC9-4CA4-943A-68394CCB6E20}" srcId="{1AC60109-3D9C-4DDA-B479-57F121244748}" destId="{945F812A-F01D-453C-860C-C30B34A63578}" srcOrd="1" destOrd="0" parTransId="{C49D56AB-7D8C-4039-BEC5-0C55564C2E37}" sibTransId="{9614D1FC-8EDB-4970-B011-1759B57A72DE}"/>
    <dgm:cxn modelId="{C161AD26-01AB-439E-8E24-0D0B25CBD282}" type="presOf" srcId="{3C44917D-4E20-4D9E-A9A6-78C708018B4D}" destId="{4770E43E-0A35-4A3D-BFC3-98CD312070A2}" srcOrd="0" destOrd="0" presId="urn:microsoft.com/office/officeart/2005/8/layout/list1"/>
    <dgm:cxn modelId="{BF6BBC37-4550-4B5D-BDFE-0BF195E357CF}" srcId="{1AC60109-3D9C-4DDA-B479-57F121244748}" destId="{3C44917D-4E20-4D9E-A9A6-78C708018B4D}" srcOrd="2" destOrd="0" parTransId="{0BDE87B4-8599-4C0F-BCD0-F60013F04A0D}" sibTransId="{CE6B8936-3FF7-4118-BF29-527551951C60}"/>
    <dgm:cxn modelId="{F123F43A-AB69-4D21-89A0-4F75DD524264}" type="presOf" srcId="{945F812A-F01D-453C-860C-C30B34A63578}" destId="{A8F1F4EF-49A0-4EBC-98C4-19F3DC100C4F}" srcOrd="0" destOrd="0" presId="urn:microsoft.com/office/officeart/2005/8/layout/list1"/>
    <dgm:cxn modelId="{24D52F3D-8125-475F-B96D-E43D68A11C54}" type="presOf" srcId="{CC74E17B-A01B-4C47-84A9-94D8CD05F1A3}" destId="{CE7E6C02-E724-4A9D-902D-915DB7BE8BFF}" srcOrd="0" destOrd="2" presId="urn:microsoft.com/office/officeart/2005/8/layout/list1"/>
    <dgm:cxn modelId="{52578E5C-6D43-4451-AAF5-172CB38BDAB1}" type="presOf" srcId="{14413F36-1885-4A0D-A33B-E1C930F1883D}" destId="{CE7E6C02-E724-4A9D-902D-915DB7BE8BFF}" srcOrd="0" destOrd="3" presId="urn:microsoft.com/office/officeart/2005/8/layout/list1"/>
    <dgm:cxn modelId="{1186D64D-9703-4EE6-BB60-CEA354280A19}" type="presOf" srcId="{CE800345-2C00-4915-9F44-D6EDAC93EDDC}" destId="{CE7E6C02-E724-4A9D-902D-915DB7BE8BFF}" srcOrd="0" destOrd="0" presId="urn:microsoft.com/office/officeart/2005/8/layout/list1"/>
    <dgm:cxn modelId="{4B86004F-98DD-4E40-805C-F96CDC43EDB9}" srcId="{22C79D5C-B47B-4A87-A60F-007DB8636333}" destId="{89F7AEE2-8D3C-46BD-BC03-54FD7843B0B0}" srcOrd="4" destOrd="0" parTransId="{D0741D96-202F-4206-ADA9-500667852780}" sibTransId="{32AEBC47-813C-4FA5-B95D-8DF8811EE73C}"/>
    <dgm:cxn modelId="{68DA1B77-AA66-4969-BE68-05B5471422C3}" srcId="{22C79D5C-B47B-4A87-A60F-007DB8636333}" destId="{C4ACA8B1-8D78-4446-85E2-5EEFA0B4A2A6}" srcOrd="5" destOrd="0" parTransId="{64625DD7-4039-4597-88D0-224B1279AFF9}" sibTransId="{C3261325-228D-45D9-B00C-C7896E4A2244}"/>
    <dgm:cxn modelId="{B985BB79-C3C5-40F9-8E77-83492374D363}" srcId="{1AC60109-3D9C-4DDA-B479-57F121244748}" destId="{22C79D5C-B47B-4A87-A60F-007DB8636333}" srcOrd="0" destOrd="0" parTransId="{F6E921CA-B6BA-4851-BF3C-FB0FC8807A12}" sibTransId="{85B1FCA9-0EC7-479E-AF95-C5A7D8450933}"/>
    <dgm:cxn modelId="{E0EFCD86-720E-40FD-A8FB-832EFB9F2104}" type="presOf" srcId="{1AC60109-3D9C-4DDA-B479-57F121244748}" destId="{F003FF54-3C11-4F45-A7E7-62D8EDD97007}" srcOrd="0" destOrd="0" presId="urn:microsoft.com/office/officeart/2005/8/layout/list1"/>
    <dgm:cxn modelId="{3A99288E-4281-46A3-939E-86ADA399535F}" type="presOf" srcId="{3C44917D-4E20-4D9E-A9A6-78C708018B4D}" destId="{76D9089B-6CD8-4CB0-8F33-6AAB1F033E0C}" srcOrd="1" destOrd="0" presId="urn:microsoft.com/office/officeart/2005/8/layout/list1"/>
    <dgm:cxn modelId="{DC304D99-5EAC-46DB-BE3D-2BCDFE6E493A}" type="presOf" srcId="{89F7AEE2-8D3C-46BD-BC03-54FD7843B0B0}" destId="{CE7E6C02-E724-4A9D-902D-915DB7BE8BFF}" srcOrd="0" destOrd="4" presId="urn:microsoft.com/office/officeart/2005/8/layout/list1"/>
    <dgm:cxn modelId="{8A78009A-4AFD-4BDE-8B22-29F656D892D9}" type="presOf" srcId="{945F812A-F01D-453C-860C-C30B34A63578}" destId="{947ADB23-5AC6-4100-BA6D-5FBEE53B1250}" srcOrd="1" destOrd="0" presId="urn:microsoft.com/office/officeart/2005/8/layout/list1"/>
    <dgm:cxn modelId="{B965A39E-A044-49D0-98A1-76BD3A1F8F3B}" type="presOf" srcId="{22C79D5C-B47B-4A87-A60F-007DB8636333}" destId="{C1ECA5D8-E85D-4256-84B2-631A250BE1BC}" srcOrd="0" destOrd="0" presId="urn:microsoft.com/office/officeart/2005/8/layout/list1"/>
    <dgm:cxn modelId="{0C2946BA-E60B-4518-A862-A21BA647245E}" srcId="{22C79D5C-B47B-4A87-A60F-007DB8636333}" destId="{1BA8F9A4-DD4F-4DC2-B77B-0A824DD28FF5}" srcOrd="1" destOrd="0" parTransId="{1B88FA4D-46B4-4063-A83F-AC430EF390FF}" sibTransId="{980BA326-D69E-4487-9E47-EB8CF0B9B51A}"/>
    <dgm:cxn modelId="{9576A8DB-5158-4791-8791-2905F85143D9}" type="presOf" srcId="{C4ACA8B1-8D78-4446-85E2-5EEFA0B4A2A6}" destId="{CE7E6C02-E724-4A9D-902D-915DB7BE8BFF}" srcOrd="0" destOrd="5" presId="urn:microsoft.com/office/officeart/2005/8/layout/list1"/>
    <dgm:cxn modelId="{00D340BB-0C68-409A-A003-D9A827CFF51B}" type="presParOf" srcId="{F003FF54-3C11-4F45-A7E7-62D8EDD97007}" destId="{77BF6C7C-8C6A-41BF-BA71-BCE504AE58B2}" srcOrd="0" destOrd="0" presId="urn:microsoft.com/office/officeart/2005/8/layout/list1"/>
    <dgm:cxn modelId="{77C5A652-06CA-4D50-A4AA-27C71BAEC0FA}" type="presParOf" srcId="{77BF6C7C-8C6A-41BF-BA71-BCE504AE58B2}" destId="{C1ECA5D8-E85D-4256-84B2-631A250BE1BC}" srcOrd="0" destOrd="0" presId="urn:microsoft.com/office/officeart/2005/8/layout/list1"/>
    <dgm:cxn modelId="{8D702BB2-5EEB-43C9-B697-588F15717C81}" type="presParOf" srcId="{77BF6C7C-8C6A-41BF-BA71-BCE504AE58B2}" destId="{2B5C59F9-37C1-4347-9F3D-8249A2C1E5DB}" srcOrd="1" destOrd="0" presId="urn:microsoft.com/office/officeart/2005/8/layout/list1"/>
    <dgm:cxn modelId="{E18C5264-1F83-4DB0-87CA-2D79963EBFF9}" type="presParOf" srcId="{F003FF54-3C11-4F45-A7E7-62D8EDD97007}" destId="{829E2267-1D7B-44FF-8A9D-02FCADBC4A3B}" srcOrd="1" destOrd="0" presId="urn:microsoft.com/office/officeart/2005/8/layout/list1"/>
    <dgm:cxn modelId="{C31E9655-6264-4096-B83F-88065A55688B}" type="presParOf" srcId="{F003FF54-3C11-4F45-A7E7-62D8EDD97007}" destId="{CE7E6C02-E724-4A9D-902D-915DB7BE8BFF}" srcOrd="2" destOrd="0" presId="urn:microsoft.com/office/officeart/2005/8/layout/list1"/>
    <dgm:cxn modelId="{7F009F9B-87CB-4473-9AB3-79509BB7DF18}" type="presParOf" srcId="{F003FF54-3C11-4F45-A7E7-62D8EDD97007}" destId="{4471330D-31B9-41B1-803A-787C937FDC81}" srcOrd="3" destOrd="0" presId="urn:microsoft.com/office/officeart/2005/8/layout/list1"/>
    <dgm:cxn modelId="{14BEB97D-6AA0-4C96-8D05-8CD143A7C4B9}" type="presParOf" srcId="{F003FF54-3C11-4F45-A7E7-62D8EDD97007}" destId="{838C0D80-0F80-4F93-8ED1-2C55069E5F97}" srcOrd="4" destOrd="0" presId="urn:microsoft.com/office/officeart/2005/8/layout/list1"/>
    <dgm:cxn modelId="{701FD51B-0ACB-4909-9C1E-5A8C4247438B}" type="presParOf" srcId="{838C0D80-0F80-4F93-8ED1-2C55069E5F97}" destId="{A8F1F4EF-49A0-4EBC-98C4-19F3DC100C4F}" srcOrd="0" destOrd="0" presId="urn:microsoft.com/office/officeart/2005/8/layout/list1"/>
    <dgm:cxn modelId="{EF2229E6-F522-4ADC-958B-31C72999918C}" type="presParOf" srcId="{838C0D80-0F80-4F93-8ED1-2C55069E5F97}" destId="{947ADB23-5AC6-4100-BA6D-5FBEE53B1250}" srcOrd="1" destOrd="0" presId="urn:microsoft.com/office/officeart/2005/8/layout/list1"/>
    <dgm:cxn modelId="{5E20E44D-CE3B-406D-8A8A-05962F1CA8A0}" type="presParOf" srcId="{F003FF54-3C11-4F45-A7E7-62D8EDD97007}" destId="{3E76F929-C95E-45E5-8D2A-AB1164FC29FD}" srcOrd="5" destOrd="0" presId="urn:microsoft.com/office/officeart/2005/8/layout/list1"/>
    <dgm:cxn modelId="{D083DCF5-EA2D-4068-9FFD-942ECB6C4718}" type="presParOf" srcId="{F003FF54-3C11-4F45-A7E7-62D8EDD97007}" destId="{B03025AB-3E48-40B2-A225-3745B289FD91}" srcOrd="6" destOrd="0" presId="urn:microsoft.com/office/officeart/2005/8/layout/list1"/>
    <dgm:cxn modelId="{D0179279-810B-4199-BC21-EFF1374F91AB}" type="presParOf" srcId="{F003FF54-3C11-4F45-A7E7-62D8EDD97007}" destId="{CC29A8CC-B58A-46F0-9372-DE5EA4E5A5C9}" srcOrd="7" destOrd="0" presId="urn:microsoft.com/office/officeart/2005/8/layout/list1"/>
    <dgm:cxn modelId="{382403FD-14F2-496B-8F63-288FA99C2465}" type="presParOf" srcId="{F003FF54-3C11-4F45-A7E7-62D8EDD97007}" destId="{5C1F25AC-F0A3-4B99-AC21-E03693840AD0}" srcOrd="8" destOrd="0" presId="urn:microsoft.com/office/officeart/2005/8/layout/list1"/>
    <dgm:cxn modelId="{11AF28A9-B49E-4B82-BED0-DA417BE34EE9}" type="presParOf" srcId="{5C1F25AC-F0A3-4B99-AC21-E03693840AD0}" destId="{4770E43E-0A35-4A3D-BFC3-98CD312070A2}" srcOrd="0" destOrd="0" presId="urn:microsoft.com/office/officeart/2005/8/layout/list1"/>
    <dgm:cxn modelId="{B949E305-21B7-4F3C-918E-CB01881D9D24}" type="presParOf" srcId="{5C1F25AC-F0A3-4B99-AC21-E03693840AD0}" destId="{76D9089B-6CD8-4CB0-8F33-6AAB1F033E0C}" srcOrd="1" destOrd="0" presId="urn:microsoft.com/office/officeart/2005/8/layout/list1"/>
    <dgm:cxn modelId="{81819976-5A93-4E5F-9831-DEE4EAD942D5}" type="presParOf" srcId="{F003FF54-3C11-4F45-A7E7-62D8EDD97007}" destId="{EC0973D6-0FC7-4EEE-B7A7-0AA9DC3427FD}" srcOrd="9" destOrd="0" presId="urn:microsoft.com/office/officeart/2005/8/layout/list1"/>
    <dgm:cxn modelId="{E19EB6C0-EED1-4DAB-8FAC-2FB1F766D80A}" type="presParOf" srcId="{F003FF54-3C11-4F45-A7E7-62D8EDD97007}" destId="{2FFFDE53-52F8-4942-B0EE-364A10896A1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803770-DDBA-4B5B-A960-9BE28E18B735}" type="doc">
      <dgm:prSet loTypeId="urn:microsoft.com/office/officeart/2005/8/layout/vProcess5" loCatId="process" qsTypeId="urn:microsoft.com/office/officeart/2005/8/quickstyle/simple2" qsCatId="simple" csTypeId="urn:microsoft.com/office/officeart/2005/8/colors/accent1_2" csCatId="accent1"/>
      <dgm:spPr/>
      <dgm:t>
        <a:bodyPr/>
        <a:lstStyle/>
        <a:p>
          <a:endParaRPr lang="en-US"/>
        </a:p>
      </dgm:t>
    </dgm:pt>
    <dgm:pt modelId="{D18C3366-03CB-4F8E-90D0-6B5F262FFE78}">
      <dgm:prSet/>
      <dgm:spPr/>
      <dgm:t>
        <a:bodyPr/>
        <a:lstStyle/>
        <a:p>
          <a:r>
            <a:rPr lang="en-US"/>
            <a:t>Osteoarthritis updates</a:t>
          </a:r>
        </a:p>
      </dgm:t>
    </dgm:pt>
    <dgm:pt modelId="{D2D8DCFE-E777-48AB-AA80-67CB0489F131}" type="parTrans" cxnId="{E3A95C31-4DD8-4324-9BDA-6C0D7C0035A8}">
      <dgm:prSet/>
      <dgm:spPr/>
      <dgm:t>
        <a:bodyPr/>
        <a:lstStyle/>
        <a:p>
          <a:endParaRPr lang="en-US"/>
        </a:p>
      </dgm:t>
    </dgm:pt>
    <dgm:pt modelId="{86A394E6-9AEF-4FF5-9383-7906CC449FF4}" type="sibTrans" cxnId="{E3A95C31-4DD8-4324-9BDA-6C0D7C0035A8}">
      <dgm:prSet/>
      <dgm:spPr/>
      <dgm:t>
        <a:bodyPr/>
        <a:lstStyle/>
        <a:p>
          <a:endParaRPr lang="en-US"/>
        </a:p>
      </dgm:t>
    </dgm:pt>
    <dgm:pt modelId="{8460E0B1-A0BA-4064-AB51-8B6F3306808D}">
      <dgm:prSet/>
      <dgm:spPr/>
      <dgm:t>
        <a:bodyPr/>
        <a:lstStyle/>
        <a:p>
          <a:r>
            <a:rPr lang="en-US"/>
            <a:t>CAR T</a:t>
          </a:r>
        </a:p>
      </dgm:t>
    </dgm:pt>
    <dgm:pt modelId="{DDE95CF7-108B-47DF-917B-FDF1C51D217B}" type="parTrans" cxnId="{0D7BE9EE-EEA6-4FB7-B1DC-172B112AB200}">
      <dgm:prSet/>
      <dgm:spPr/>
      <dgm:t>
        <a:bodyPr/>
        <a:lstStyle/>
        <a:p>
          <a:endParaRPr lang="en-US"/>
        </a:p>
      </dgm:t>
    </dgm:pt>
    <dgm:pt modelId="{3D99C98B-7285-4170-A0AA-A3ED7AC15660}" type="sibTrans" cxnId="{0D7BE9EE-EEA6-4FB7-B1DC-172B112AB200}">
      <dgm:prSet/>
      <dgm:spPr/>
      <dgm:t>
        <a:bodyPr/>
        <a:lstStyle/>
        <a:p>
          <a:endParaRPr lang="en-US"/>
        </a:p>
      </dgm:t>
    </dgm:pt>
    <dgm:pt modelId="{7C854952-0DB3-4EF4-ABE9-3FCDDFCDAA78}">
      <dgm:prSet/>
      <dgm:spPr/>
      <dgm:t>
        <a:bodyPr/>
        <a:lstStyle/>
        <a:p>
          <a:r>
            <a:rPr lang="en-US"/>
            <a:t>Finally targeted treatment for Sjögren's Syndrome?</a:t>
          </a:r>
        </a:p>
      </dgm:t>
    </dgm:pt>
    <dgm:pt modelId="{A09952A8-0E28-41C5-A44A-028798B102C0}" type="parTrans" cxnId="{5CA62D92-2691-4A23-ADC3-5D4A245C647C}">
      <dgm:prSet/>
      <dgm:spPr/>
      <dgm:t>
        <a:bodyPr/>
        <a:lstStyle/>
        <a:p>
          <a:endParaRPr lang="en-US"/>
        </a:p>
      </dgm:t>
    </dgm:pt>
    <dgm:pt modelId="{B0299A8E-EBE6-4E4D-805C-CEDF1D4E5C65}" type="sibTrans" cxnId="{5CA62D92-2691-4A23-ADC3-5D4A245C647C}">
      <dgm:prSet/>
      <dgm:spPr/>
      <dgm:t>
        <a:bodyPr/>
        <a:lstStyle/>
        <a:p>
          <a:endParaRPr lang="en-US"/>
        </a:p>
      </dgm:t>
    </dgm:pt>
    <dgm:pt modelId="{ED30B4FD-F74A-4F5D-A2C5-439F70F0F01E}">
      <dgm:prSet/>
      <dgm:spPr/>
      <dgm:t>
        <a:bodyPr/>
        <a:lstStyle/>
        <a:p>
          <a:r>
            <a:rPr lang="en-US"/>
            <a:t>BTK inhibitors</a:t>
          </a:r>
        </a:p>
      </dgm:t>
    </dgm:pt>
    <dgm:pt modelId="{55E3C28A-8D4F-4697-80B6-2C106AAF4A7E}" type="parTrans" cxnId="{B2644D09-93E0-4E1C-965E-48A0AC5601CD}">
      <dgm:prSet/>
      <dgm:spPr/>
      <dgm:t>
        <a:bodyPr/>
        <a:lstStyle/>
        <a:p>
          <a:endParaRPr lang="en-US"/>
        </a:p>
      </dgm:t>
    </dgm:pt>
    <dgm:pt modelId="{10BFD7B6-FC12-409B-A36D-B65525FF3848}" type="sibTrans" cxnId="{B2644D09-93E0-4E1C-965E-48A0AC5601CD}">
      <dgm:prSet/>
      <dgm:spPr/>
      <dgm:t>
        <a:bodyPr/>
        <a:lstStyle/>
        <a:p>
          <a:endParaRPr lang="en-US"/>
        </a:p>
      </dgm:t>
    </dgm:pt>
    <dgm:pt modelId="{5BF975FF-E66B-45F9-BD4F-25B6104CF348}">
      <dgm:prSet/>
      <dgm:spPr/>
      <dgm:t>
        <a:bodyPr/>
        <a:lstStyle/>
        <a:p>
          <a:r>
            <a:rPr lang="en-US"/>
            <a:t>RA updates</a:t>
          </a:r>
        </a:p>
      </dgm:t>
    </dgm:pt>
    <dgm:pt modelId="{F255767B-64A3-4698-A72A-46A601E9CF34}" type="parTrans" cxnId="{A523026C-6E50-415C-BF29-05A7400BB68A}">
      <dgm:prSet/>
      <dgm:spPr/>
      <dgm:t>
        <a:bodyPr/>
        <a:lstStyle/>
        <a:p>
          <a:endParaRPr lang="en-US"/>
        </a:p>
      </dgm:t>
    </dgm:pt>
    <dgm:pt modelId="{0D8A53B5-5DB3-4A4B-91A4-46456BC5416B}" type="sibTrans" cxnId="{A523026C-6E50-415C-BF29-05A7400BB68A}">
      <dgm:prSet/>
      <dgm:spPr/>
      <dgm:t>
        <a:bodyPr/>
        <a:lstStyle/>
        <a:p>
          <a:endParaRPr lang="en-US"/>
        </a:p>
      </dgm:t>
    </dgm:pt>
    <dgm:pt modelId="{1F773525-5309-42B4-8F3B-97991543ABF1}">
      <dgm:prSet/>
      <dgm:spPr/>
      <dgm:t>
        <a:bodyPr/>
        <a:lstStyle/>
        <a:p>
          <a:r>
            <a:rPr lang="en-US"/>
            <a:t>Lupus Nephritis</a:t>
          </a:r>
        </a:p>
      </dgm:t>
    </dgm:pt>
    <dgm:pt modelId="{C7F89FBE-358F-4867-B25F-0CDEC2FF6408}" type="parTrans" cxnId="{4561A2D9-F16E-4064-9680-C8F8584D7A32}">
      <dgm:prSet/>
      <dgm:spPr/>
      <dgm:t>
        <a:bodyPr/>
        <a:lstStyle/>
        <a:p>
          <a:endParaRPr lang="en-US"/>
        </a:p>
      </dgm:t>
    </dgm:pt>
    <dgm:pt modelId="{450F3FB7-9AE8-41D0-B988-4BFF9E6A02EC}" type="sibTrans" cxnId="{4561A2D9-F16E-4064-9680-C8F8584D7A32}">
      <dgm:prSet/>
      <dgm:spPr/>
      <dgm:t>
        <a:bodyPr/>
        <a:lstStyle/>
        <a:p>
          <a:endParaRPr lang="en-US"/>
        </a:p>
      </dgm:t>
    </dgm:pt>
    <dgm:pt modelId="{89AFC61A-B13E-4751-A350-764BDC3103A0}" type="pres">
      <dgm:prSet presAssocID="{04803770-DDBA-4B5B-A960-9BE28E18B735}" presName="outerComposite" presStyleCnt="0">
        <dgm:presLayoutVars>
          <dgm:chMax val="5"/>
          <dgm:dir/>
          <dgm:resizeHandles val="exact"/>
        </dgm:presLayoutVars>
      </dgm:prSet>
      <dgm:spPr/>
    </dgm:pt>
    <dgm:pt modelId="{B93D0FF3-F3E9-4E03-85C4-C575942C92FE}" type="pres">
      <dgm:prSet presAssocID="{04803770-DDBA-4B5B-A960-9BE28E18B735}" presName="dummyMaxCanvas" presStyleCnt="0">
        <dgm:presLayoutVars/>
      </dgm:prSet>
      <dgm:spPr/>
    </dgm:pt>
    <dgm:pt modelId="{02051D50-F8CB-4F87-A983-0DC70CC06C66}" type="pres">
      <dgm:prSet presAssocID="{04803770-DDBA-4B5B-A960-9BE28E18B735}" presName="FiveNodes_1" presStyleLbl="node1" presStyleIdx="0" presStyleCnt="5">
        <dgm:presLayoutVars>
          <dgm:bulletEnabled val="1"/>
        </dgm:presLayoutVars>
      </dgm:prSet>
      <dgm:spPr/>
    </dgm:pt>
    <dgm:pt modelId="{F63A960D-599E-4A8F-AF89-027723B05E82}" type="pres">
      <dgm:prSet presAssocID="{04803770-DDBA-4B5B-A960-9BE28E18B735}" presName="FiveNodes_2" presStyleLbl="node1" presStyleIdx="1" presStyleCnt="5">
        <dgm:presLayoutVars>
          <dgm:bulletEnabled val="1"/>
        </dgm:presLayoutVars>
      </dgm:prSet>
      <dgm:spPr/>
    </dgm:pt>
    <dgm:pt modelId="{B5DE6658-DB82-4E6C-ACB6-5F3AE415AC53}" type="pres">
      <dgm:prSet presAssocID="{04803770-DDBA-4B5B-A960-9BE28E18B735}" presName="FiveNodes_3" presStyleLbl="node1" presStyleIdx="2" presStyleCnt="5">
        <dgm:presLayoutVars>
          <dgm:bulletEnabled val="1"/>
        </dgm:presLayoutVars>
      </dgm:prSet>
      <dgm:spPr/>
    </dgm:pt>
    <dgm:pt modelId="{727CC83B-2AFB-4F76-872C-7D5BC4C69147}" type="pres">
      <dgm:prSet presAssocID="{04803770-DDBA-4B5B-A960-9BE28E18B735}" presName="FiveNodes_4" presStyleLbl="node1" presStyleIdx="3" presStyleCnt="5">
        <dgm:presLayoutVars>
          <dgm:bulletEnabled val="1"/>
        </dgm:presLayoutVars>
      </dgm:prSet>
      <dgm:spPr/>
    </dgm:pt>
    <dgm:pt modelId="{C4D9BDD4-7F44-4ECB-A12E-DBCFF21F0641}" type="pres">
      <dgm:prSet presAssocID="{04803770-DDBA-4B5B-A960-9BE28E18B735}" presName="FiveNodes_5" presStyleLbl="node1" presStyleIdx="4" presStyleCnt="5">
        <dgm:presLayoutVars>
          <dgm:bulletEnabled val="1"/>
        </dgm:presLayoutVars>
      </dgm:prSet>
      <dgm:spPr/>
    </dgm:pt>
    <dgm:pt modelId="{7C101445-984F-40EA-AAAA-EB3754204A3F}" type="pres">
      <dgm:prSet presAssocID="{04803770-DDBA-4B5B-A960-9BE28E18B735}" presName="FiveConn_1-2" presStyleLbl="fgAccFollowNode1" presStyleIdx="0" presStyleCnt="4">
        <dgm:presLayoutVars>
          <dgm:bulletEnabled val="1"/>
        </dgm:presLayoutVars>
      </dgm:prSet>
      <dgm:spPr/>
    </dgm:pt>
    <dgm:pt modelId="{1E04ECA8-5737-455E-BC17-A991F4517CF8}" type="pres">
      <dgm:prSet presAssocID="{04803770-DDBA-4B5B-A960-9BE28E18B735}" presName="FiveConn_2-3" presStyleLbl="fgAccFollowNode1" presStyleIdx="1" presStyleCnt="4">
        <dgm:presLayoutVars>
          <dgm:bulletEnabled val="1"/>
        </dgm:presLayoutVars>
      </dgm:prSet>
      <dgm:spPr/>
    </dgm:pt>
    <dgm:pt modelId="{2B422C93-6953-46DA-8D0C-8972135A44A3}" type="pres">
      <dgm:prSet presAssocID="{04803770-DDBA-4B5B-A960-9BE28E18B735}" presName="FiveConn_3-4" presStyleLbl="fgAccFollowNode1" presStyleIdx="2" presStyleCnt="4">
        <dgm:presLayoutVars>
          <dgm:bulletEnabled val="1"/>
        </dgm:presLayoutVars>
      </dgm:prSet>
      <dgm:spPr/>
    </dgm:pt>
    <dgm:pt modelId="{F594C792-5EBB-4B51-87CD-32E077C81AC2}" type="pres">
      <dgm:prSet presAssocID="{04803770-DDBA-4B5B-A960-9BE28E18B735}" presName="FiveConn_4-5" presStyleLbl="fgAccFollowNode1" presStyleIdx="3" presStyleCnt="4">
        <dgm:presLayoutVars>
          <dgm:bulletEnabled val="1"/>
        </dgm:presLayoutVars>
      </dgm:prSet>
      <dgm:spPr/>
    </dgm:pt>
    <dgm:pt modelId="{30AFB0FD-2E2E-4CD8-A84C-013D0AAC896C}" type="pres">
      <dgm:prSet presAssocID="{04803770-DDBA-4B5B-A960-9BE28E18B735}" presName="FiveNodes_1_text" presStyleLbl="node1" presStyleIdx="4" presStyleCnt="5">
        <dgm:presLayoutVars>
          <dgm:bulletEnabled val="1"/>
        </dgm:presLayoutVars>
      </dgm:prSet>
      <dgm:spPr/>
    </dgm:pt>
    <dgm:pt modelId="{FFACDEE4-E222-4DD3-BA3D-6C20DCDAB266}" type="pres">
      <dgm:prSet presAssocID="{04803770-DDBA-4B5B-A960-9BE28E18B735}" presName="FiveNodes_2_text" presStyleLbl="node1" presStyleIdx="4" presStyleCnt="5">
        <dgm:presLayoutVars>
          <dgm:bulletEnabled val="1"/>
        </dgm:presLayoutVars>
      </dgm:prSet>
      <dgm:spPr/>
    </dgm:pt>
    <dgm:pt modelId="{AA91E285-817F-4137-BFC4-9A5F78ADF647}" type="pres">
      <dgm:prSet presAssocID="{04803770-DDBA-4B5B-A960-9BE28E18B735}" presName="FiveNodes_3_text" presStyleLbl="node1" presStyleIdx="4" presStyleCnt="5">
        <dgm:presLayoutVars>
          <dgm:bulletEnabled val="1"/>
        </dgm:presLayoutVars>
      </dgm:prSet>
      <dgm:spPr/>
    </dgm:pt>
    <dgm:pt modelId="{245ABB8D-2CCF-4591-B614-3CB9893C7522}" type="pres">
      <dgm:prSet presAssocID="{04803770-DDBA-4B5B-A960-9BE28E18B735}" presName="FiveNodes_4_text" presStyleLbl="node1" presStyleIdx="4" presStyleCnt="5">
        <dgm:presLayoutVars>
          <dgm:bulletEnabled val="1"/>
        </dgm:presLayoutVars>
      </dgm:prSet>
      <dgm:spPr/>
    </dgm:pt>
    <dgm:pt modelId="{107CADFE-626D-4150-BECC-EC34D2989818}" type="pres">
      <dgm:prSet presAssocID="{04803770-DDBA-4B5B-A960-9BE28E18B735}" presName="FiveNodes_5_text" presStyleLbl="node1" presStyleIdx="4" presStyleCnt="5">
        <dgm:presLayoutVars>
          <dgm:bulletEnabled val="1"/>
        </dgm:presLayoutVars>
      </dgm:prSet>
      <dgm:spPr/>
    </dgm:pt>
  </dgm:ptLst>
  <dgm:cxnLst>
    <dgm:cxn modelId="{B2644D09-93E0-4E1C-965E-48A0AC5601CD}" srcId="{7C854952-0DB3-4EF4-ABE9-3FCDDFCDAA78}" destId="{ED30B4FD-F74A-4F5D-A2C5-439F70F0F01E}" srcOrd="0" destOrd="0" parTransId="{55E3C28A-8D4F-4697-80B6-2C106AAF4A7E}" sibTransId="{10BFD7B6-FC12-409B-A36D-B65525FF3848}"/>
    <dgm:cxn modelId="{58C84912-35CD-4231-8553-633737DFBF41}" type="presOf" srcId="{D18C3366-03CB-4F8E-90D0-6B5F262FFE78}" destId="{02051D50-F8CB-4F87-A983-0DC70CC06C66}" srcOrd="0" destOrd="0" presId="urn:microsoft.com/office/officeart/2005/8/layout/vProcess5"/>
    <dgm:cxn modelId="{E3A95C31-4DD8-4324-9BDA-6C0D7C0035A8}" srcId="{04803770-DDBA-4B5B-A960-9BE28E18B735}" destId="{D18C3366-03CB-4F8E-90D0-6B5F262FFE78}" srcOrd="0" destOrd="0" parTransId="{D2D8DCFE-E777-48AB-AA80-67CB0489F131}" sibTransId="{86A394E6-9AEF-4FF5-9383-7906CC449FF4}"/>
    <dgm:cxn modelId="{5427E93C-BD24-4945-A0EA-29F3236D67CF}" type="presOf" srcId="{5BF975FF-E66B-45F9-BD4F-25B6104CF348}" destId="{727CC83B-2AFB-4F76-872C-7D5BC4C69147}" srcOrd="0" destOrd="0" presId="urn:microsoft.com/office/officeart/2005/8/layout/vProcess5"/>
    <dgm:cxn modelId="{61D2275F-F7FE-4B49-A237-0DE498EC9F64}" type="presOf" srcId="{D18C3366-03CB-4F8E-90D0-6B5F262FFE78}" destId="{30AFB0FD-2E2E-4CD8-A84C-013D0AAC896C}" srcOrd="1" destOrd="0" presId="urn:microsoft.com/office/officeart/2005/8/layout/vProcess5"/>
    <dgm:cxn modelId="{BDD59566-737E-4DF3-9514-92E1C80656ED}" type="presOf" srcId="{8460E0B1-A0BA-4064-AB51-8B6F3306808D}" destId="{F63A960D-599E-4A8F-AF89-027723B05E82}" srcOrd="0" destOrd="0" presId="urn:microsoft.com/office/officeart/2005/8/layout/vProcess5"/>
    <dgm:cxn modelId="{1657776B-0E6F-4593-B965-3A13D8B25F5A}" type="presOf" srcId="{5BF975FF-E66B-45F9-BD4F-25B6104CF348}" destId="{245ABB8D-2CCF-4591-B614-3CB9893C7522}" srcOrd="1" destOrd="0" presId="urn:microsoft.com/office/officeart/2005/8/layout/vProcess5"/>
    <dgm:cxn modelId="{A523026C-6E50-415C-BF29-05A7400BB68A}" srcId="{04803770-DDBA-4B5B-A960-9BE28E18B735}" destId="{5BF975FF-E66B-45F9-BD4F-25B6104CF348}" srcOrd="3" destOrd="0" parTransId="{F255767B-64A3-4698-A72A-46A601E9CF34}" sibTransId="{0D8A53B5-5DB3-4A4B-91A4-46456BC5416B}"/>
    <dgm:cxn modelId="{9AE40A78-5EE6-44AB-9E49-1C7AA974BA71}" type="presOf" srcId="{1F773525-5309-42B4-8F3B-97991543ABF1}" destId="{107CADFE-626D-4150-BECC-EC34D2989818}" srcOrd="1" destOrd="0" presId="urn:microsoft.com/office/officeart/2005/8/layout/vProcess5"/>
    <dgm:cxn modelId="{C9DBA37A-5645-4681-89BF-204DA083BB67}" type="presOf" srcId="{7C854952-0DB3-4EF4-ABE9-3FCDDFCDAA78}" destId="{B5DE6658-DB82-4E6C-ACB6-5F3AE415AC53}" srcOrd="0" destOrd="0" presId="urn:microsoft.com/office/officeart/2005/8/layout/vProcess5"/>
    <dgm:cxn modelId="{DB53C881-D656-4ADC-91CF-EC589DB05EF0}" type="presOf" srcId="{ED30B4FD-F74A-4F5D-A2C5-439F70F0F01E}" destId="{AA91E285-817F-4137-BFC4-9A5F78ADF647}" srcOrd="1" destOrd="1" presId="urn:microsoft.com/office/officeart/2005/8/layout/vProcess5"/>
    <dgm:cxn modelId="{7DE17984-4CD9-41FB-A11B-C23DD6AAB76A}" type="presOf" srcId="{3D99C98B-7285-4170-A0AA-A3ED7AC15660}" destId="{1E04ECA8-5737-455E-BC17-A991F4517CF8}" srcOrd="0" destOrd="0" presId="urn:microsoft.com/office/officeart/2005/8/layout/vProcess5"/>
    <dgm:cxn modelId="{5CA62D92-2691-4A23-ADC3-5D4A245C647C}" srcId="{04803770-DDBA-4B5B-A960-9BE28E18B735}" destId="{7C854952-0DB3-4EF4-ABE9-3FCDDFCDAA78}" srcOrd="2" destOrd="0" parTransId="{A09952A8-0E28-41C5-A44A-028798B102C0}" sibTransId="{B0299A8E-EBE6-4E4D-805C-CEDF1D4E5C65}"/>
    <dgm:cxn modelId="{3ABC9A9D-887F-4E42-92F1-31B4E901DF8F}" type="presOf" srcId="{1F773525-5309-42B4-8F3B-97991543ABF1}" destId="{C4D9BDD4-7F44-4ECB-A12E-DBCFF21F0641}" srcOrd="0" destOrd="0" presId="urn:microsoft.com/office/officeart/2005/8/layout/vProcess5"/>
    <dgm:cxn modelId="{96EE37BB-CEEB-446B-A4A5-03F6980C9A33}" type="presOf" srcId="{7C854952-0DB3-4EF4-ABE9-3FCDDFCDAA78}" destId="{AA91E285-817F-4137-BFC4-9A5F78ADF647}" srcOrd="1" destOrd="0" presId="urn:microsoft.com/office/officeart/2005/8/layout/vProcess5"/>
    <dgm:cxn modelId="{946450C6-EA6C-430E-BD83-C63D28C4D6B7}" type="presOf" srcId="{ED30B4FD-F74A-4F5D-A2C5-439F70F0F01E}" destId="{B5DE6658-DB82-4E6C-ACB6-5F3AE415AC53}" srcOrd="0" destOrd="1" presId="urn:microsoft.com/office/officeart/2005/8/layout/vProcess5"/>
    <dgm:cxn modelId="{3EF529D4-D887-426E-8EA5-3B57207CC9F2}" type="presOf" srcId="{0D8A53B5-5DB3-4A4B-91A4-46456BC5416B}" destId="{F594C792-5EBB-4B51-87CD-32E077C81AC2}" srcOrd="0" destOrd="0" presId="urn:microsoft.com/office/officeart/2005/8/layout/vProcess5"/>
    <dgm:cxn modelId="{AAB4D0D8-A6FE-4C99-A037-0381BF20D940}" type="presOf" srcId="{86A394E6-9AEF-4FF5-9383-7906CC449FF4}" destId="{7C101445-984F-40EA-AAAA-EB3754204A3F}" srcOrd="0" destOrd="0" presId="urn:microsoft.com/office/officeart/2005/8/layout/vProcess5"/>
    <dgm:cxn modelId="{4561A2D9-F16E-4064-9680-C8F8584D7A32}" srcId="{04803770-DDBA-4B5B-A960-9BE28E18B735}" destId="{1F773525-5309-42B4-8F3B-97991543ABF1}" srcOrd="4" destOrd="0" parTransId="{C7F89FBE-358F-4867-B25F-0CDEC2FF6408}" sibTransId="{450F3FB7-9AE8-41D0-B988-4BFF9E6A02EC}"/>
    <dgm:cxn modelId="{F6751AEA-498D-48C7-89A3-83E0D2E208C2}" type="presOf" srcId="{8460E0B1-A0BA-4064-AB51-8B6F3306808D}" destId="{FFACDEE4-E222-4DD3-BA3D-6C20DCDAB266}" srcOrd="1" destOrd="0" presId="urn:microsoft.com/office/officeart/2005/8/layout/vProcess5"/>
    <dgm:cxn modelId="{0D7BE9EE-EEA6-4FB7-B1DC-172B112AB200}" srcId="{04803770-DDBA-4B5B-A960-9BE28E18B735}" destId="{8460E0B1-A0BA-4064-AB51-8B6F3306808D}" srcOrd="1" destOrd="0" parTransId="{DDE95CF7-108B-47DF-917B-FDF1C51D217B}" sibTransId="{3D99C98B-7285-4170-A0AA-A3ED7AC15660}"/>
    <dgm:cxn modelId="{F9A99BF6-92A1-4D64-BF07-6413FDEB1E13}" type="presOf" srcId="{B0299A8E-EBE6-4E4D-805C-CEDF1D4E5C65}" destId="{2B422C93-6953-46DA-8D0C-8972135A44A3}" srcOrd="0" destOrd="0" presId="urn:microsoft.com/office/officeart/2005/8/layout/vProcess5"/>
    <dgm:cxn modelId="{F4A245FE-EB69-4F78-8ABB-5137343F67C4}" type="presOf" srcId="{04803770-DDBA-4B5B-A960-9BE28E18B735}" destId="{89AFC61A-B13E-4751-A350-764BDC3103A0}" srcOrd="0" destOrd="0" presId="urn:microsoft.com/office/officeart/2005/8/layout/vProcess5"/>
    <dgm:cxn modelId="{0F91F572-DA77-4A53-AE51-2F15254A4B44}" type="presParOf" srcId="{89AFC61A-B13E-4751-A350-764BDC3103A0}" destId="{B93D0FF3-F3E9-4E03-85C4-C575942C92FE}" srcOrd="0" destOrd="0" presId="urn:microsoft.com/office/officeart/2005/8/layout/vProcess5"/>
    <dgm:cxn modelId="{2AF764EF-197D-4972-9CB2-76E7EB7D320F}" type="presParOf" srcId="{89AFC61A-B13E-4751-A350-764BDC3103A0}" destId="{02051D50-F8CB-4F87-A983-0DC70CC06C66}" srcOrd="1" destOrd="0" presId="urn:microsoft.com/office/officeart/2005/8/layout/vProcess5"/>
    <dgm:cxn modelId="{360F487E-F09D-4563-BA31-DD5DB8E64FCB}" type="presParOf" srcId="{89AFC61A-B13E-4751-A350-764BDC3103A0}" destId="{F63A960D-599E-4A8F-AF89-027723B05E82}" srcOrd="2" destOrd="0" presId="urn:microsoft.com/office/officeart/2005/8/layout/vProcess5"/>
    <dgm:cxn modelId="{BBBF93E2-2AB8-4314-A125-6088EA63B279}" type="presParOf" srcId="{89AFC61A-B13E-4751-A350-764BDC3103A0}" destId="{B5DE6658-DB82-4E6C-ACB6-5F3AE415AC53}" srcOrd="3" destOrd="0" presId="urn:microsoft.com/office/officeart/2005/8/layout/vProcess5"/>
    <dgm:cxn modelId="{212B79AB-7F4B-4945-966B-FFFCC83174AE}" type="presParOf" srcId="{89AFC61A-B13E-4751-A350-764BDC3103A0}" destId="{727CC83B-2AFB-4F76-872C-7D5BC4C69147}" srcOrd="4" destOrd="0" presId="urn:microsoft.com/office/officeart/2005/8/layout/vProcess5"/>
    <dgm:cxn modelId="{93D93A2A-B625-41BA-B83E-CA591BC4CF42}" type="presParOf" srcId="{89AFC61A-B13E-4751-A350-764BDC3103A0}" destId="{C4D9BDD4-7F44-4ECB-A12E-DBCFF21F0641}" srcOrd="5" destOrd="0" presId="urn:microsoft.com/office/officeart/2005/8/layout/vProcess5"/>
    <dgm:cxn modelId="{01720A72-E837-4E16-8EE8-DFA5E4DF191A}" type="presParOf" srcId="{89AFC61A-B13E-4751-A350-764BDC3103A0}" destId="{7C101445-984F-40EA-AAAA-EB3754204A3F}" srcOrd="6" destOrd="0" presId="urn:microsoft.com/office/officeart/2005/8/layout/vProcess5"/>
    <dgm:cxn modelId="{78206491-BD7B-4D76-8921-9D105FF07960}" type="presParOf" srcId="{89AFC61A-B13E-4751-A350-764BDC3103A0}" destId="{1E04ECA8-5737-455E-BC17-A991F4517CF8}" srcOrd="7" destOrd="0" presId="urn:microsoft.com/office/officeart/2005/8/layout/vProcess5"/>
    <dgm:cxn modelId="{F28C623F-9F11-4705-AF55-AF92F50ED42E}" type="presParOf" srcId="{89AFC61A-B13E-4751-A350-764BDC3103A0}" destId="{2B422C93-6953-46DA-8D0C-8972135A44A3}" srcOrd="8" destOrd="0" presId="urn:microsoft.com/office/officeart/2005/8/layout/vProcess5"/>
    <dgm:cxn modelId="{F8386BF2-E529-47A8-B6C1-A62CCA482359}" type="presParOf" srcId="{89AFC61A-B13E-4751-A350-764BDC3103A0}" destId="{F594C792-5EBB-4B51-87CD-32E077C81AC2}" srcOrd="9" destOrd="0" presId="urn:microsoft.com/office/officeart/2005/8/layout/vProcess5"/>
    <dgm:cxn modelId="{067AF653-18F9-4F88-BA66-8D8E4D428F6B}" type="presParOf" srcId="{89AFC61A-B13E-4751-A350-764BDC3103A0}" destId="{30AFB0FD-2E2E-4CD8-A84C-013D0AAC896C}" srcOrd="10" destOrd="0" presId="urn:microsoft.com/office/officeart/2005/8/layout/vProcess5"/>
    <dgm:cxn modelId="{89782671-CA4F-4E0B-9136-5BBA08C962F8}" type="presParOf" srcId="{89AFC61A-B13E-4751-A350-764BDC3103A0}" destId="{FFACDEE4-E222-4DD3-BA3D-6C20DCDAB266}" srcOrd="11" destOrd="0" presId="urn:microsoft.com/office/officeart/2005/8/layout/vProcess5"/>
    <dgm:cxn modelId="{FB76CD2F-F81C-47A1-8061-36544C17CEB0}" type="presParOf" srcId="{89AFC61A-B13E-4751-A350-764BDC3103A0}" destId="{AA91E285-817F-4137-BFC4-9A5F78ADF647}" srcOrd="12" destOrd="0" presId="urn:microsoft.com/office/officeart/2005/8/layout/vProcess5"/>
    <dgm:cxn modelId="{20BA2DC2-021A-423B-88D6-E338E89E858F}" type="presParOf" srcId="{89AFC61A-B13E-4751-A350-764BDC3103A0}" destId="{245ABB8D-2CCF-4591-B614-3CB9893C7522}" srcOrd="13" destOrd="0" presId="urn:microsoft.com/office/officeart/2005/8/layout/vProcess5"/>
    <dgm:cxn modelId="{7AEFD6C9-E0AC-4AB3-AB51-9B49E323F35A}" type="presParOf" srcId="{89AFC61A-B13E-4751-A350-764BDC3103A0}" destId="{107CADFE-626D-4150-BECC-EC34D298981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1011F6-1BE5-4B60-A762-CE591202C0C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0AF1426-102B-4979-B9F7-8059F06175C1}">
      <dgm:prSet/>
      <dgm:spPr/>
      <dgm:t>
        <a:bodyPr/>
        <a:lstStyle/>
        <a:p>
          <a:r>
            <a:rPr lang="en-US" dirty="0"/>
            <a:t>Efficacy and safety of </a:t>
          </a:r>
          <a:r>
            <a:rPr lang="en-US" dirty="0" err="1"/>
            <a:t>remibrutinib</a:t>
          </a:r>
          <a:r>
            <a:rPr lang="en-US" dirty="0"/>
            <a:t>, a selective potent oral BTK inhibitor, in </a:t>
          </a:r>
          <a:r>
            <a:rPr lang="en-US" dirty="0" err="1"/>
            <a:t>Sjögren's</a:t>
          </a:r>
          <a:r>
            <a:rPr lang="en-US" dirty="0"/>
            <a:t> syndrome: results from a </a:t>
          </a:r>
          <a:r>
            <a:rPr lang="en-US" dirty="0" err="1"/>
            <a:t>randomised</a:t>
          </a:r>
          <a:r>
            <a:rPr lang="en-US" dirty="0"/>
            <a:t>, double-blind, placebo-controlled phase 2 trial (Ann Rheum Dis. 2024 Feb 15;83(3):360-371.)</a:t>
          </a:r>
        </a:p>
      </dgm:t>
    </dgm:pt>
    <dgm:pt modelId="{F89811E1-2FC5-4639-9B36-0D7749E44F02}" type="parTrans" cxnId="{C668F47C-EF3E-410A-9750-A51256278E4E}">
      <dgm:prSet/>
      <dgm:spPr/>
      <dgm:t>
        <a:bodyPr/>
        <a:lstStyle/>
        <a:p>
          <a:endParaRPr lang="en-US"/>
        </a:p>
      </dgm:t>
    </dgm:pt>
    <dgm:pt modelId="{8BA81D68-032B-4B4D-894D-DBDA869D9C63}" type="sibTrans" cxnId="{C668F47C-EF3E-410A-9750-A51256278E4E}">
      <dgm:prSet/>
      <dgm:spPr/>
      <dgm:t>
        <a:bodyPr/>
        <a:lstStyle/>
        <a:p>
          <a:endParaRPr lang="en-US"/>
        </a:p>
      </dgm:t>
    </dgm:pt>
    <dgm:pt modelId="{CA98664C-E805-48E8-9601-4517DFDA46FC}">
      <dgm:prSet/>
      <dgm:spPr/>
      <dgm:t>
        <a:bodyPr/>
        <a:lstStyle/>
        <a:p>
          <a:r>
            <a:rPr lang="en-US"/>
            <a:t>Efficacy and Safety of Upadacitinib or Elsubrutinib Alone or in Combination for Patients With Systemic Lupus Erythematosus: A Phase 2 Randomized Controlled Trial. (Arthritis Rheumatol. 2024 Oct;76(10):1518-1529.)</a:t>
          </a:r>
        </a:p>
      </dgm:t>
    </dgm:pt>
    <dgm:pt modelId="{2F27BD5C-DE95-4F60-9234-DE671E7C3E33}" type="parTrans" cxnId="{7BD6C4DB-993F-44CC-B750-57D573AC239B}">
      <dgm:prSet/>
      <dgm:spPr/>
      <dgm:t>
        <a:bodyPr/>
        <a:lstStyle/>
        <a:p>
          <a:endParaRPr lang="en-US"/>
        </a:p>
      </dgm:t>
    </dgm:pt>
    <dgm:pt modelId="{3AC923CD-5E8B-402C-8CA6-03A9D60E195F}" type="sibTrans" cxnId="{7BD6C4DB-993F-44CC-B750-57D573AC239B}">
      <dgm:prSet/>
      <dgm:spPr/>
      <dgm:t>
        <a:bodyPr/>
        <a:lstStyle/>
        <a:p>
          <a:endParaRPr lang="en-US"/>
        </a:p>
      </dgm:t>
    </dgm:pt>
    <dgm:pt modelId="{B8D94CB1-CDF8-4CA2-808B-B4FBAEED6779}" type="pres">
      <dgm:prSet presAssocID="{861011F6-1BE5-4B60-A762-CE591202C0C3}" presName="root" presStyleCnt="0">
        <dgm:presLayoutVars>
          <dgm:dir/>
          <dgm:resizeHandles val="exact"/>
        </dgm:presLayoutVars>
      </dgm:prSet>
      <dgm:spPr/>
    </dgm:pt>
    <dgm:pt modelId="{9F9ED87B-32DA-45B6-8964-839F0B004129}" type="pres">
      <dgm:prSet presAssocID="{E0AF1426-102B-4979-B9F7-8059F06175C1}" presName="compNode" presStyleCnt="0"/>
      <dgm:spPr/>
    </dgm:pt>
    <dgm:pt modelId="{CD945990-EC81-4356-AFA6-9FBFD709C1A1}" type="pres">
      <dgm:prSet presAssocID="{E0AF1426-102B-4979-B9F7-8059F06175C1}" presName="bgRect" presStyleLbl="bgShp" presStyleIdx="0" presStyleCnt="2"/>
      <dgm:spPr/>
    </dgm:pt>
    <dgm:pt modelId="{D5DF8DAF-107C-4CE4-9E68-4FD849231A4C}" type="pres">
      <dgm:prSet presAssocID="{E0AF1426-102B-4979-B9F7-8059F06175C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D6146175-C10D-49B8-A696-70A84CCBC436}" type="pres">
      <dgm:prSet presAssocID="{E0AF1426-102B-4979-B9F7-8059F06175C1}" presName="spaceRect" presStyleCnt="0"/>
      <dgm:spPr/>
    </dgm:pt>
    <dgm:pt modelId="{B243A373-46BB-4F7D-A567-7BB9C32E1D85}" type="pres">
      <dgm:prSet presAssocID="{E0AF1426-102B-4979-B9F7-8059F06175C1}" presName="parTx" presStyleLbl="revTx" presStyleIdx="0" presStyleCnt="2">
        <dgm:presLayoutVars>
          <dgm:chMax val="0"/>
          <dgm:chPref val="0"/>
        </dgm:presLayoutVars>
      </dgm:prSet>
      <dgm:spPr/>
    </dgm:pt>
    <dgm:pt modelId="{911AB724-4A94-4FB4-88CC-CDDFBD14D672}" type="pres">
      <dgm:prSet presAssocID="{8BA81D68-032B-4B4D-894D-DBDA869D9C63}" presName="sibTrans" presStyleCnt="0"/>
      <dgm:spPr/>
    </dgm:pt>
    <dgm:pt modelId="{6A72CDEC-1D9C-422D-A661-CFA9BA29E4DD}" type="pres">
      <dgm:prSet presAssocID="{CA98664C-E805-48E8-9601-4517DFDA46FC}" presName="compNode" presStyleCnt="0"/>
      <dgm:spPr/>
    </dgm:pt>
    <dgm:pt modelId="{F9F03D36-A193-4023-94FB-1E432CD7291B}" type="pres">
      <dgm:prSet presAssocID="{CA98664C-E805-48E8-9601-4517DFDA46FC}" presName="bgRect" presStyleLbl="bgShp" presStyleIdx="1" presStyleCnt="2"/>
      <dgm:spPr/>
    </dgm:pt>
    <dgm:pt modelId="{9837ADFE-CEBD-44EE-919E-AB380C87CA7D}" type="pres">
      <dgm:prSet presAssocID="{CA98664C-E805-48E8-9601-4517DFDA46F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CB9631E-78D8-4772-ADE9-558FA4417263}" type="pres">
      <dgm:prSet presAssocID="{CA98664C-E805-48E8-9601-4517DFDA46FC}" presName="spaceRect" presStyleCnt="0"/>
      <dgm:spPr/>
    </dgm:pt>
    <dgm:pt modelId="{61E5F26D-7B8E-4597-81F7-5617253FAE9F}" type="pres">
      <dgm:prSet presAssocID="{CA98664C-E805-48E8-9601-4517DFDA46FC}" presName="parTx" presStyleLbl="revTx" presStyleIdx="1" presStyleCnt="2">
        <dgm:presLayoutVars>
          <dgm:chMax val="0"/>
          <dgm:chPref val="0"/>
        </dgm:presLayoutVars>
      </dgm:prSet>
      <dgm:spPr/>
    </dgm:pt>
  </dgm:ptLst>
  <dgm:cxnLst>
    <dgm:cxn modelId="{6B8ADA1C-0BFE-4F43-928B-DBDDA20C192B}" type="presOf" srcId="{CA98664C-E805-48E8-9601-4517DFDA46FC}" destId="{61E5F26D-7B8E-4597-81F7-5617253FAE9F}" srcOrd="0" destOrd="0" presId="urn:microsoft.com/office/officeart/2018/2/layout/IconVerticalSolidList"/>
    <dgm:cxn modelId="{0329C230-9ED5-438E-B1D1-ACCA69D4A620}" type="presOf" srcId="{E0AF1426-102B-4979-B9F7-8059F06175C1}" destId="{B243A373-46BB-4F7D-A567-7BB9C32E1D85}" srcOrd="0" destOrd="0" presId="urn:microsoft.com/office/officeart/2018/2/layout/IconVerticalSolidList"/>
    <dgm:cxn modelId="{CF64813C-EB19-4E42-BC6B-6882C85CC25F}" type="presOf" srcId="{861011F6-1BE5-4B60-A762-CE591202C0C3}" destId="{B8D94CB1-CDF8-4CA2-808B-B4FBAEED6779}" srcOrd="0" destOrd="0" presId="urn:microsoft.com/office/officeart/2018/2/layout/IconVerticalSolidList"/>
    <dgm:cxn modelId="{C668F47C-EF3E-410A-9750-A51256278E4E}" srcId="{861011F6-1BE5-4B60-A762-CE591202C0C3}" destId="{E0AF1426-102B-4979-B9F7-8059F06175C1}" srcOrd="0" destOrd="0" parTransId="{F89811E1-2FC5-4639-9B36-0D7749E44F02}" sibTransId="{8BA81D68-032B-4B4D-894D-DBDA869D9C63}"/>
    <dgm:cxn modelId="{7BD6C4DB-993F-44CC-B750-57D573AC239B}" srcId="{861011F6-1BE5-4B60-A762-CE591202C0C3}" destId="{CA98664C-E805-48E8-9601-4517DFDA46FC}" srcOrd="1" destOrd="0" parTransId="{2F27BD5C-DE95-4F60-9234-DE671E7C3E33}" sibTransId="{3AC923CD-5E8B-402C-8CA6-03A9D60E195F}"/>
    <dgm:cxn modelId="{9E965970-63BE-4F95-8D66-9446EC5A76E2}" type="presParOf" srcId="{B8D94CB1-CDF8-4CA2-808B-B4FBAEED6779}" destId="{9F9ED87B-32DA-45B6-8964-839F0B004129}" srcOrd="0" destOrd="0" presId="urn:microsoft.com/office/officeart/2018/2/layout/IconVerticalSolidList"/>
    <dgm:cxn modelId="{9A9E2494-56AD-4174-93A5-37BEAE33DBE3}" type="presParOf" srcId="{9F9ED87B-32DA-45B6-8964-839F0B004129}" destId="{CD945990-EC81-4356-AFA6-9FBFD709C1A1}" srcOrd="0" destOrd="0" presId="urn:microsoft.com/office/officeart/2018/2/layout/IconVerticalSolidList"/>
    <dgm:cxn modelId="{03200A59-56E0-4558-80EF-9C4A2388C0E6}" type="presParOf" srcId="{9F9ED87B-32DA-45B6-8964-839F0B004129}" destId="{D5DF8DAF-107C-4CE4-9E68-4FD849231A4C}" srcOrd="1" destOrd="0" presId="urn:microsoft.com/office/officeart/2018/2/layout/IconVerticalSolidList"/>
    <dgm:cxn modelId="{438F1A46-3912-47F0-9B6A-7E3C8C80C1B3}" type="presParOf" srcId="{9F9ED87B-32DA-45B6-8964-839F0B004129}" destId="{D6146175-C10D-49B8-A696-70A84CCBC436}" srcOrd="2" destOrd="0" presId="urn:microsoft.com/office/officeart/2018/2/layout/IconVerticalSolidList"/>
    <dgm:cxn modelId="{60093725-17E9-4456-8122-9AE0C67B1AD9}" type="presParOf" srcId="{9F9ED87B-32DA-45B6-8964-839F0B004129}" destId="{B243A373-46BB-4F7D-A567-7BB9C32E1D85}" srcOrd="3" destOrd="0" presId="urn:microsoft.com/office/officeart/2018/2/layout/IconVerticalSolidList"/>
    <dgm:cxn modelId="{A0D8403F-CC2A-4826-BD3E-A015E76FDD30}" type="presParOf" srcId="{B8D94CB1-CDF8-4CA2-808B-B4FBAEED6779}" destId="{911AB724-4A94-4FB4-88CC-CDDFBD14D672}" srcOrd="1" destOrd="0" presId="urn:microsoft.com/office/officeart/2018/2/layout/IconVerticalSolidList"/>
    <dgm:cxn modelId="{96C57DAA-D3B3-45B4-8E58-0EAC7756CB55}" type="presParOf" srcId="{B8D94CB1-CDF8-4CA2-808B-B4FBAEED6779}" destId="{6A72CDEC-1D9C-422D-A661-CFA9BA29E4DD}" srcOrd="2" destOrd="0" presId="urn:microsoft.com/office/officeart/2018/2/layout/IconVerticalSolidList"/>
    <dgm:cxn modelId="{A7547A3B-EA8F-46AD-BF9B-127FC772A156}" type="presParOf" srcId="{6A72CDEC-1D9C-422D-A661-CFA9BA29E4DD}" destId="{F9F03D36-A193-4023-94FB-1E432CD7291B}" srcOrd="0" destOrd="0" presId="urn:microsoft.com/office/officeart/2018/2/layout/IconVerticalSolidList"/>
    <dgm:cxn modelId="{03F3D9C9-A764-4DD1-A25E-06CA4B02600C}" type="presParOf" srcId="{6A72CDEC-1D9C-422D-A661-CFA9BA29E4DD}" destId="{9837ADFE-CEBD-44EE-919E-AB380C87CA7D}" srcOrd="1" destOrd="0" presId="urn:microsoft.com/office/officeart/2018/2/layout/IconVerticalSolidList"/>
    <dgm:cxn modelId="{B1BBFDAB-FC45-4444-9A3C-C15096F593B7}" type="presParOf" srcId="{6A72CDEC-1D9C-422D-A661-CFA9BA29E4DD}" destId="{ECB9631E-78D8-4772-ADE9-558FA4417263}" srcOrd="2" destOrd="0" presId="urn:microsoft.com/office/officeart/2018/2/layout/IconVerticalSolidList"/>
    <dgm:cxn modelId="{B7AD8CB8-5FE4-4D8A-AC1C-7B025BFFB26E}" type="presParOf" srcId="{6A72CDEC-1D9C-422D-A661-CFA9BA29E4DD}" destId="{61E5F26D-7B8E-4597-81F7-5617253FAE9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E6C02-E724-4A9D-902D-915DB7BE8BFF}">
      <dsp:nvSpPr>
        <dsp:cNvPr id="0" name=""/>
        <dsp:cNvSpPr/>
      </dsp:nvSpPr>
      <dsp:spPr>
        <a:xfrm>
          <a:off x="0" y="457776"/>
          <a:ext cx="6729984" cy="19655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2322" tIns="333248" rIns="52232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Arthritis and Rheumatology</a:t>
          </a:r>
        </a:p>
        <a:p>
          <a:pPr marL="171450" lvl="1" indent="-171450" algn="l" defTabSz="711200">
            <a:lnSpc>
              <a:spcPct val="90000"/>
            </a:lnSpc>
            <a:spcBef>
              <a:spcPct val="0"/>
            </a:spcBef>
            <a:spcAft>
              <a:spcPct val="15000"/>
            </a:spcAft>
            <a:buChar char="•"/>
          </a:pPr>
          <a:r>
            <a:rPr lang="en-US" sz="1600" kern="1200"/>
            <a:t>Annals of Rheumatic Diseases</a:t>
          </a:r>
        </a:p>
        <a:p>
          <a:pPr marL="171450" lvl="1" indent="-171450" algn="l" defTabSz="711200">
            <a:lnSpc>
              <a:spcPct val="90000"/>
            </a:lnSpc>
            <a:spcBef>
              <a:spcPct val="0"/>
            </a:spcBef>
            <a:spcAft>
              <a:spcPct val="15000"/>
            </a:spcAft>
            <a:buChar char="•"/>
          </a:pPr>
          <a:r>
            <a:rPr lang="en-US" sz="1600" kern="1200"/>
            <a:t>Arthritis Care and Research</a:t>
          </a:r>
        </a:p>
        <a:p>
          <a:pPr marL="171450" lvl="1" indent="-171450" algn="l" defTabSz="711200">
            <a:lnSpc>
              <a:spcPct val="90000"/>
            </a:lnSpc>
            <a:spcBef>
              <a:spcPct val="0"/>
            </a:spcBef>
            <a:spcAft>
              <a:spcPct val="15000"/>
            </a:spcAft>
            <a:buChar char="•"/>
          </a:pPr>
          <a:r>
            <a:rPr lang="en-US" sz="1600" kern="1200"/>
            <a:t>NEJM</a:t>
          </a:r>
        </a:p>
        <a:p>
          <a:pPr marL="171450" lvl="1" indent="-171450" algn="l" defTabSz="711200">
            <a:lnSpc>
              <a:spcPct val="90000"/>
            </a:lnSpc>
            <a:spcBef>
              <a:spcPct val="0"/>
            </a:spcBef>
            <a:spcAft>
              <a:spcPct val="15000"/>
            </a:spcAft>
            <a:buChar char="•"/>
          </a:pPr>
          <a:r>
            <a:rPr lang="en-US" sz="1600" kern="1200"/>
            <a:t>Lancet</a:t>
          </a:r>
        </a:p>
        <a:p>
          <a:pPr marL="171450" lvl="1" indent="-171450" algn="l" defTabSz="711200">
            <a:lnSpc>
              <a:spcPct val="90000"/>
            </a:lnSpc>
            <a:spcBef>
              <a:spcPct val="0"/>
            </a:spcBef>
            <a:spcAft>
              <a:spcPct val="15000"/>
            </a:spcAft>
            <a:buChar char="•"/>
          </a:pPr>
          <a:r>
            <a:rPr lang="en-US" sz="1600" kern="1200"/>
            <a:t>JAMA journals</a:t>
          </a:r>
        </a:p>
      </dsp:txBody>
      <dsp:txXfrm>
        <a:off x="0" y="457776"/>
        <a:ext cx="6729984" cy="1965599"/>
      </dsp:txXfrm>
    </dsp:sp>
    <dsp:sp modelId="{2B5C59F9-37C1-4347-9F3D-8249A2C1E5DB}">
      <dsp:nvSpPr>
        <dsp:cNvPr id="0" name=""/>
        <dsp:cNvSpPr/>
      </dsp:nvSpPr>
      <dsp:spPr>
        <a:xfrm>
          <a:off x="336499" y="221615"/>
          <a:ext cx="471098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064" tIns="0" rIns="178064" bIns="0" numCol="1" spcCol="1270" anchor="ctr" anchorCtr="0">
          <a:noAutofit/>
        </a:bodyPr>
        <a:lstStyle/>
        <a:p>
          <a:pPr marL="0" lvl="0" indent="0" algn="l" defTabSz="711200">
            <a:lnSpc>
              <a:spcPct val="90000"/>
            </a:lnSpc>
            <a:spcBef>
              <a:spcPct val="0"/>
            </a:spcBef>
            <a:spcAft>
              <a:spcPct val="35000"/>
            </a:spcAft>
            <a:buNone/>
          </a:pPr>
          <a:r>
            <a:rPr lang="en-US" sz="1600" kern="1200" dirty="0"/>
            <a:t>Reviewed journals 2024- 3/2025</a:t>
          </a:r>
        </a:p>
      </dsp:txBody>
      <dsp:txXfrm>
        <a:off x="359556" y="244672"/>
        <a:ext cx="4664874" cy="426206"/>
      </dsp:txXfrm>
    </dsp:sp>
    <dsp:sp modelId="{B03025AB-3E48-40B2-A225-3745B289FD91}">
      <dsp:nvSpPr>
        <dsp:cNvPr id="0" name=""/>
        <dsp:cNvSpPr/>
      </dsp:nvSpPr>
      <dsp:spPr>
        <a:xfrm>
          <a:off x="0" y="2745935"/>
          <a:ext cx="6729984"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ADB23-5AC6-4100-BA6D-5FBEE53B1250}">
      <dsp:nvSpPr>
        <dsp:cNvPr id="0" name=""/>
        <dsp:cNvSpPr/>
      </dsp:nvSpPr>
      <dsp:spPr>
        <a:xfrm>
          <a:off x="336499" y="2509776"/>
          <a:ext cx="471098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064" tIns="0" rIns="178064" bIns="0" numCol="1" spcCol="1270" anchor="ctr" anchorCtr="0">
          <a:noAutofit/>
        </a:bodyPr>
        <a:lstStyle/>
        <a:p>
          <a:pPr marL="0" lvl="0" indent="0" algn="l" defTabSz="711200">
            <a:lnSpc>
              <a:spcPct val="90000"/>
            </a:lnSpc>
            <a:spcBef>
              <a:spcPct val="0"/>
            </a:spcBef>
            <a:spcAft>
              <a:spcPct val="35000"/>
            </a:spcAft>
            <a:buNone/>
          </a:pPr>
          <a:r>
            <a:rPr lang="en-US" sz="1600" kern="1200"/>
            <a:t>Practice changing or pivoting understanding</a:t>
          </a:r>
        </a:p>
      </dsp:txBody>
      <dsp:txXfrm>
        <a:off x="359556" y="2532833"/>
        <a:ext cx="4664874" cy="426206"/>
      </dsp:txXfrm>
    </dsp:sp>
    <dsp:sp modelId="{2FFFDE53-52F8-4942-B0EE-364A10896A11}">
      <dsp:nvSpPr>
        <dsp:cNvPr id="0" name=""/>
        <dsp:cNvSpPr/>
      </dsp:nvSpPr>
      <dsp:spPr>
        <a:xfrm>
          <a:off x="0" y="3471696"/>
          <a:ext cx="6729984"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D9089B-6CD8-4CB0-8F33-6AAB1F033E0C}">
      <dsp:nvSpPr>
        <dsp:cNvPr id="0" name=""/>
        <dsp:cNvSpPr/>
      </dsp:nvSpPr>
      <dsp:spPr>
        <a:xfrm>
          <a:off x="336499" y="3235536"/>
          <a:ext cx="471098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064" tIns="0" rIns="178064" bIns="0" numCol="1" spcCol="1270" anchor="ctr" anchorCtr="0">
          <a:noAutofit/>
        </a:bodyPr>
        <a:lstStyle/>
        <a:p>
          <a:pPr marL="0" lvl="0" indent="0" algn="l" defTabSz="711200">
            <a:lnSpc>
              <a:spcPct val="90000"/>
            </a:lnSpc>
            <a:spcBef>
              <a:spcPct val="0"/>
            </a:spcBef>
            <a:spcAft>
              <a:spcPct val="35000"/>
            </a:spcAft>
            <a:buNone/>
          </a:pPr>
          <a:r>
            <a:rPr lang="en-US" sz="1600" kern="1200"/>
            <a:t>Colleague advice</a:t>
          </a:r>
        </a:p>
      </dsp:txBody>
      <dsp:txXfrm>
        <a:off x="359556" y="3258593"/>
        <a:ext cx="4664874"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51D50-F8CB-4F87-A983-0DC70CC06C66}">
      <dsp:nvSpPr>
        <dsp:cNvPr id="0" name=""/>
        <dsp:cNvSpPr/>
      </dsp:nvSpPr>
      <dsp:spPr>
        <a:xfrm>
          <a:off x="0" y="0"/>
          <a:ext cx="7829458" cy="6649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Osteoarthritis updates</a:t>
          </a:r>
        </a:p>
      </dsp:txBody>
      <dsp:txXfrm>
        <a:off x="19476" y="19476"/>
        <a:ext cx="7034124" cy="625999"/>
      </dsp:txXfrm>
    </dsp:sp>
    <dsp:sp modelId="{F63A960D-599E-4A8F-AF89-027723B05E82}">
      <dsp:nvSpPr>
        <dsp:cNvPr id="0" name=""/>
        <dsp:cNvSpPr/>
      </dsp:nvSpPr>
      <dsp:spPr>
        <a:xfrm>
          <a:off x="584667" y="757306"/>
          <a:ext cx="7829458" cy="6649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CAR T</a:t>
          </a:r>
        </a:p>
      </dsp:txBody>
      <dsp:txXfrm>
        <a:off x="604143" y="776782"/>
        <a:ext cx="6773620" cy="625999"/>
      </dsp:txXfrm>
    </dsp:sp>
    <dsp:sp modelId="{B5DE6658-DB82-4E6C-ACB6-5F3AE415AC53}">
      <dsp:nvSpPr>
        <dsp:cNvPr id="0" name=""/>
        <dsp:cNvSpPr/>
      </dsp:nvSpPr>
      <dsp:spPr>
        <a:xfrm>
          <a:off x="1169334" y="1514612"/>
          <a:ext cx="7829458" cy="6649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Finally targeted treatment for Sjögren's Syndrome?</a:t>
          </a:r>
        </a:p>
        <a:p>
          <a:pPr marL="114300" lvl="1" indent="-114300" algn="l" defTabSz="533400">
            <a:lnSpc>
              <a:spcPct val="90000"/>
            </a:lnSpc>
            <a:spcBef>
              <a:spcPct val="0"/>
            </a:spcBef>
            <a:spcAft>
              <a:spcPct val="15000"/>
            </a:spcAft>
            <a:buChar char="•"/>
          </a:pPr>
          <a:r>
            <a:rPr lang="en-US" sz="1200" kern="1200"/>
            <a:t>BTK inhibitors</a:t>
          </a:r>
        </a:p>
      </dsp:txBody>
      <dsp:txXfrm>
        <a:off x="1188810" y="1534088"/>
        <a:ext cx="6773620" cy="625999"/>
      </dsp:txXfrm>
    </dsp:sp>
    <dsp:sp modelId="{727CC83B-2AFB-4F76-872C-7D5BC4C69147}">
      <dsp:nvSpPr>
        <dsp:cNvPr id="0" name=""/>
        <dsp:cNvSpPr/>
      </dsp:nvSpPr>
      <dsp:spPr>
        <a:xfrm>
          <a:off x="1754002" y="2271918"/>
          <a:ext cx="7829458" cy="6649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RA updates</a:t>
          </a:r>
        </a:p>
      </dsp:txBody>
      <dsp:txXfrm>
        <a:off x="1773478" y="2291394"/>
        <a:ext cx="6773620" cy="625999"/>
      </dsp:txXfrm>
    </dsp:sp>
    <dsp:sp modelId="{C4D9BDD4-7F44-4ECB-A12E-DBCFF21F0641}">
      <dsp:nvSpPr>
        <dsp:cNvPr id="0" name=""/>
        <dsp:cNvSpPr/>
      </dsp:nvSpPr>
      <dsp:spPr>
        <a:xfrm>
          <a:off x="2338669" y="3029224"/>
          <a:ext cx="7829458" cy="6649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Lupus Nephritis</a:t>
          </a:r>
        </a:p>
      </dsp:txBody>
      <dsp:txXfrm>
        <a:off x="2358145" y="3048700"/>
        <a:ext cx="6773620" cy="625999"/>
      </dsp:txXfrm>
    </dsp:sp>
    <dsp:sp modelId="{7C101445-984F-40EA-AAAA-EB3754204A3F}">
      <dsp:nvSpPr>
        <dsp:cNvPr id="0" name=""/>
        <dsp:cNvSpPr/>
      </dsp:nvSpPr>
      <dsp:spPr>
        <a:xfrm>
          <a:off x="7397239" y="485784"/>
          <a:ext cx="432218" cy="4322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494488" y="485784"/>
        <a:ext cx="237720" cy="325244"/>
      </dsp:txXfrm>
    </dsp:sp>
    <dsp:sp modelId="{1E04ECA8-5737-455E-BC17-A991F4517CF8}">
      <dsp:nvSpPr>
        <dsp:cNvPr id="0" name=""/>
        <dsp:cNvSpPr/>
      </dsp:nvSpPr>
      <dsp:spPr>
        <a:xfrm>
          <a:off x="7981907" y="1243090"/>
          <a:ext cx="432218" cy="4322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079156" y="1243090"/>
        <a:ext cx="237720" cy="325244"/>
      </dsp:txXfrm>
    </dsp:sp>
    <dsp:sp modelId="{2B422C93-6953-46DA-8D0C-8972135A44A3}">
      <dsp:nvSpPr>
        <dsp:cNvPr id="0" name=""/>
        <dsp:cNvSpPr/>
      </dsp:nvSpPr>
      <dsp:spPr>
        <a:xfrm>
          <a:off x="8566574" y="1989313"/>
          <a:ext cx="432218" cy="4322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663823" y="1989313"/>
        <a:ext cx="237720" cy="325244"/>
      </dsp:txXfrm>
    </dsp:sp>
    <dsp:sp modelId="{F594C792-5EBB-4B51-87CD-32E077C81AC2}">
      <dsp:nvSpPr>
        <dsp:cNvPr id="0" name=""/>
        <dsp:cNvSpPr/>
      </dsp:nvSpPr>
      <dsp:spPr>
        <a:xfrm>
          <a:off x="9151242" y="2754008"/>
          <a:ext cx="432218" cy="4322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248491" y="2754008"/>
        <a:ext cx="237720" cy="325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45990-EC81-4356-AFA6-9FBFD709C1A1}">
      <dsp:nvSpPr>
        <dsp:cNvPr id="0" name=""/>
        <dsp:cNvSpPr/>
      </dsp:nvSpPr>
      <dsp:spPr>
        <a:xfrm>
          <a:off x="0" y="600303"/>
          <a:ext cx="10168127" cy="11082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DF8DAF-107C-4CE4-9E68-4FD849231A4C}">
      <dsp:nvSpPr>
        <dsp:cNvPr id="0" name=""/>
        <dsp:cNvSpPr/>
      </dsp:nvSpPr>
      <dsp:spPr>
        <a:xfrm>
          <a:off x="335246" y="849660"/>
          <a:ext cx="609539" cy="6095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43A373-46BB-4F7D-A567-7BB9C32E1D85}">
      <dsp:nvSpPr>
        <dsp:cNvPr id="0" name=""/>
        <dsp:cNvSpPr/>
      </dsp:nvSpPr>
      <dsp:spPr>
        <a:xfrm>
          <a:off x="1280031" y="600303"/>
          <a:ext cx="8888096" cy="1108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90" tIns="117290" rIns="117290" bIns="117290" numCol="1" spcCol="1270" anchor="ctr" anchorCtr="0">
          <a:noAutofit/>
        </a:bodyPr>
        <a:lstStyle/>
        <a:p>
          <a:pPr marL="0" lvl="0" indent="0" algn="l" defTabSz="844550">
            <a:lnSpc>
              <a:spcPct val="90000"/>
            </a:lnSpc>
            <a:spcBef>
              <a:spcPct val="0"/>
            </a:spcBef>
            <a:spcAft>
              <a:spcPct val="35000"/>
            </a:spcAft>
            <a:buNone/>
          </a:pPr>
          <a:r>
            <a:rPr lang="en-US" sz="1900" kern="1200" dirty="0"/>
            <a:t>Efficacy and safety of </a:t>
          </a:r>
          <a:r>
            <a:rPr lang="en-US" sz="1900" kern="1200" dirty="0" err="1"/>
            <a:t>remibrutinib</a:t>
          </a:r>
          <a:r>
            <a:rPr lang="en-US" sz="1900" kern="1200" dirty="0"/>
            <a:t>, a selective potent oral BTK inhibitor, in </a:t>
          </a:r>
          <a:r>
            <a:rPr lang="en-US" sz="1900" kern="1200" dirty="0" err="1"/>
            <a:t>Sjögren's</a:t>
          </a:r>
          <a:r>
            <a:rPr lang="en-US" sz="1900" kern="1200" dirty="0"/>
            <a:t> syndrome: results from a </a:t>
          </a:r>
          <a:r>
            <a:rPr lang="en-US" sz="1900" kern="1200" dirty="0" err="1"/>
            <a:t>randomised</a:t>
          </a:r>
          <a:r>
            <a:rPr lang="en-US" sz="1900" kern="1200" dirty="0"/>
            <a:t>, double-blind, placebo-controlled phase 2 trial (Ann Rheum Dis. 2024 Feb 15;83(3):360-371.)</a:t>
          </a:r>
        </a:p>
      </dsp:txBody>
      <dsp:txXfrm>
        <a:off x="1280031" y="600303"/>
        <a:ext cx="8888096" cy="1108252"/>
      </dsp:txXfrm>
    </dsp:sp>
    <dsp:sp modelId="{F9F03D36-A193-4023-94FB-1E432CD7291B}">
      <dsp:nvSpPr>
        <dsp:cNvPr id="0" name=""/>
        <dsp:cNvSpPr/>
      </dsp:nvSpPr>
      <dsp:spPr>
        <a:xfrm>
          <a:off x="0" y="1985619"/>
          <a:ext cx="10168127" cy="110825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37ADFE-CEBD-44EE-919E-AB380C87CA7D}">
      <dsp:nvSpPr>
        <dsp:cNvPr id="0" name=""/>
        <dsp:cNvSpPr/>
      </dsp:nvSpPr>
      <dsp:spPr>
        <a:xfrm>
          <a:off x="335246" y="2234976"/>
          <a:ext cx="609539" cy="6095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E5F26D-7B8E-4597-81F7-5617253FAE9F}">
      <dsp:nvSpPr>
        <dsp:cNvPr id="0" name=""/>
        <dsp:cNvSpPr/>
      </dsp:nvSpPr>
      <dsp:spPr>
        <a:xfrm>
          <a:off x="1280031" y="1985619"/>
          <a:ext cx="8888096" cy="1108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90" tIns="117290" rIns="117290" bIns="117290" numCol="1" spcCol="1270" anchor="ctr" anchorCtr="0">
          <a:noAutofit/>
        </a:bodyPr>
        <a:lstStyle/>
        <a:p>
          <a:pPr marL="0" lvl="0" indent="0" algn="l" defTabSz="844550">
            <a:lnSpc>
              <a:spcPct val="90000"/>
            </a:lnSpc>
            <a:spcBef>
              <a:spcPct val="0"/>
            </a:spcBef>
            <a:spcAft>
              <a:spcPct val="35000"/>
            </a:spcAft>
            <a:buNone/>
          </a:pPr>
          <a:r>
            <a:rPr lang="en-US" sz="1900" kern="1200"/>
            <a:t>Efficacy and Safety of Upadacitinib or Elsubrutinib Alone or in Combination for Patients With Systemic Lupus Erythematosus: A Phase 2 Randomized Controlled Trial. (Arthritis Rheumatol. 2024 Oct;76(10):1518-1529.)</a:t>
          </a:r>
        </a:p>
      </dsp:txBody>
      <dsp:txXfrm>
        <a:off x="1280031" y="1985619"/>
        <a:ext cx="8888096" cy="110825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D2292-5B2A-4C9F-88CE-7C8404068AF6}" type="datetimeFigureOut">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86F68-4BD8-4058-96A3-9FE569EC56B5}" type="slidenum">
              <a:t>‹#›</a:t>
            </a:fld>
            <a:endParaRPr lang="en-US"/>
          </a:p>
        </p:txBody>
      </p:sp>
    </p:spTree>
    <p:extLst>
      <p:ext uri="{BB962C8B-B14F-4D97-AF65-F5344CB8AC3E}">
        <p14:creationId xmlns:p14="http://schemas.microsoft.com/office/powerpoint/2010/main" val="24926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ture.com/articles/s41591-024-02964-1#ref-CR7"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nature.com/articles/s41591-024-02964-1#ref-CR9" TargetMode="External"/><Relationship Id="rId4" Type="http://schemas.openxmlformats.org/officeDocument/2006/relationships/hyperlink" Target="https://www.nature.com/articles/s41591-024-02964-1#ref-CR8"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articles/s41591-024-02964-1#ref-CR7"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nature.com/articles/s41591-024-02964-1#ref-CR9" TargetMode="External"/><Relationship Id="rId4" Type="http://schemas.openxmlformats.org/officeDocument/2006/relationships/hyperlink" Target="https://www.nature.com/articles/s41591-024-02964-1#ref-CR8"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ture.com/articles/s41591-024-02964-1#ref-CR7"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nature.com/articles/s41591-024-02964-1#ref-CR9" TargetMode="External"/><Relationship Id="rId4" Type="http://schemas.openxmlformats.org/officeDocument/2006/relationships/hyperlink" Target="https://www.nature.com/articles/s41591-024-02964-1#ref-CR8"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gle.com/search?sca_esv=2c9839946796c83c&amp;q=chronic+lymphocytic+leukemia+%28CLL%29&amp;sa=X&amp;ved=2ahUKEwjL_K6I1-mMAxWZHTQIHfdkGEIQxccNegQILhAB&amp;mstk=AUtExfA_QLsD364JW0_bNuhXiguOvzerTxZZhxbIflQAu5hwYyHq17eEGkJ_rq7S7_6yBnH2h_amYHMhbc0XOSsfAh4Llscb9FFkTGbiT1cFY_utN3SUdL6vrzBc1FsBQCocqxs&amp;csui=3"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google.com/search?sca_esv=2c9839946796c83c&amp;q=mantle+cell+lymphoma+%28MCL%29&amp;sa=X&amp;ved=2ahUKEwjL_K6I1-mMAxWZHTQIHfdkGEIQxccNegQILhAC&amp;mstk=AUtExfA_QLsD364JW0_bNuhXiguOvzerTxZZhxbIflQAu5hwYyHq17eEGkJ_rq7S7_6yBnH2h_amYHMhbc0XOSsfAh4Llscb9FFkTGbiT1cFY_utN3SUdL6vrzBc1FsBQCocqxs&amp;csui=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rd.bmj.com/content/83/3/360#ref-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rd.bmj.com/content/83/3/360#ref-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linicaltrials.gov/show/NCT04221477"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linicaltrials.gov/show/NCT04221477"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ture.com/articles/s41586-023-06888-7#Fig5"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cbi.nlm.nih.gov/geo/query/acc.cgi?acc=GSE168505" TargetMode="External"/><Relationship Id="rId4" Type="http://schemas.openxmlformats.org/officeDocument/2006/relationships/hyperlink" Target="https://www.nature.com/articles/s41586-023-06888-7#ref-CR2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Liraglutide, a glucagon-like peptide 1 receptor agonist, exerts analgesic, anti-inflammatory and anti-degradative actions in osteoarthritis. </a:t>
            </a:r>
            <a:r>
              <a:rPr lang="en-US" i="1" dirty="0"/>
              <a:t>Sci Rep</a:t>
            </a:r>
            <a:r>
              <a:rPr lang="en-US" dirty="0"/>
              <a:t> 2022;12:1567-1567.</a:t>
            </a:r>
          </a:p>
          <a:p>
            <a:r>
              <a:rPr lang="en-US" dirty="0"/>
              <a:t>Mei J, Sun J, Wu J, Zheng X. Liraglutide suppresses TNF-α-induced degradation of extracellular matrix in human chondrocytes: a therapeutic implication in osteoarthritis. </a:t>
            </a:r>
            <a:r>
              <a:rPr lang="en-US" i="1" dirty="0"/>
              <a:t>Am J </a:t>
            </a:r>
            <a:r>
              <a:rPr lang="en-US" i="1" dirty="0" err="1"/>
              <a:t>Transl</a:t>
            </a:r>
            <a:r>
              <a:rPr lang="en-US" i="1" dirty="0"/>
              <a:t> Res</a:t>
            </a:r>
            <a:r>
              <a:rPr lang="en-US" dirty="0"/>
              <a:t> 2019;11:4800-4808.</a:t>
            </a:r>
          </a:p>
        </p:txBody>
      </p:sp>
      <p:sp>
        <p:nvSpPr>
          <p:cNvPr id="4" name="Slide Number Placeholder 3"/>
          <p:cNvSpPr>
            <a:spLocks noGrp="1"/>
          </p:cNvSpPr>
          <p:nvPr>
            <p:ph type="sldNum" sz="quarter" idx="5"/>
          </p:nvPr>
        </p:nvSpPr>
        <p:spPr/>
        <p:txBody>
          <a:bodyPr/>
          <a:lstStyle/>
          <a:p>
            <a:fld id="{E2E86F68-4BD8-4058-96A3-9FE569EC56B5}" type="slidenum">
              <a:rPr lang="en-US"/>
              <a:t>6</a:t>
            </a:fld>
            <a:endParaRPr lang="en-US"/>
          </a:p>
        </p:txBody>
      </p:sp>
    </p:spTree>
    <p:extLst>
      <p:ext uri="{BB962C8B-B14F-4D97-AF65-F5344CB8AC3E}">
        <p14:creationId xmlns:p14="http://schemas.microsoft.com/office/powerpoint/2010/main" val="256550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a:t>
            </a:r>
          </a:p>
          <a:p>
            <a:r>
              <a:rPr lang="en-US" dirty="0"/>
              <a:t>CD19-targeting chimeric antigen receptor (CAR) T-cell therapy can induce long-term drug-free remission in patients with autoimmune diseases (AIDs). The efficacy of CD19-CAR T-cell therapy is presumably based on deep tissue depletion of B cells; however, such effect has not been proven in humans in vivo.</a:t>
            </a:r>
          </a:p>
          <a:p>
            <a:r>
              <a:rPr lang="en-US" dirty="0"/>
              <a:t>Methods</a:t>
            </a:r>
          </a:p>
          <a:p>
            <a:r>
              <a:rPr lang="en-US" dirty="0"/>
              <a:t>Sequential ultrasound-guided inguinal lymph node biopsies were performed at baseline and after CD19-CAR T-cell therapy in patients with AIDs. Results were compared with lymph node biopsies from rituximab (RTX)-treated AID patients with absence of peripheral B cells. Conventional and immunohistochemistry staining were performed on lymph node tissue to assess architecture as well the number of B cells, follicular dendritic cells (FDCs), plasma cells, T cells and macrophages.</a:t>
            </a:r>
          </a:p>
          <a:p>
            <a:r>
              <a:rPr lang="en-US" dirty="0"/>
              <a:t>Results</a:t>
            </a:r>
          </a:p>
          <a:p>
            <a:r>
              <a:rPr lang="en-US" dirty="0"/>
              <a:t>Sequential lymph node biopsies were analysed from five patients with AID before and after CD19-CAR T-cell therapy and from five patients with AID after RTX treatment. In addition, non-lymphoid organ biopsies (colon, kidney and gallbladder) from three additional patients with AID after CD19-CAR T-cell therapy were </a:t>
            </a:r>
            <a:r>
              <a:rPr lang="en-US" dirty="0" err="1"/>
              <a:t>analysed</a:t>
            </a:r>
            <a:r>
              <a:rPr lang="en-US" dirty="0"/>
              <a:t>. CD19+ and CD20+ B cells were completely depleted in the lymph nodes after CD19-CAR T-cell therapy, but not after RTX treatment. Plasma cells, T cells and macrophages in the lymph nodes remained unchanged. Follicular structures were disrupted and FDCs were depleted in the lymph nodes after CD19-CAR T-cell therapy, but not after RTX. Non-lymphoid organs were completely depleted of B cells.</a:t>
            </a:r>
          </a:p>
          <a:p>
            <a:r>
              <a:rPr lang="en-US" dirty="0"/>
              <a:t>Discussion</a:t>
            </a:r>
          </a:p>
          <a:p>
            <a:r>
              <a:rPr lang="en-US" dirty="0"/>
              <a:t>This study demonstrates complete B-cell depletion in secondary lymphoid tissues of patients with AIDs following CD19-CAR T-cell therapy combined with standard lymphodepleting therapy.</a:t>
            </a:r>
          </a:p>
          <a:p>
            <a:endParaRPr lang="en-US" dirty="0"/>
          </a:p>
          <a:p>
            <a:r>
              <a:rPr lang="en-US" b="0" i="0" dirty="0">
                <a:solidFill>
                  <a:srgbClr val="001D35"/>
                </a:solidFill>
                <a:effectLst/>
                <a:latin typeface="Google Sans"/>
              </a:rPr>
              <a:t>CD138, also known as Syndecan-1, is a transmembrane protein marker primarily expressed on the surface of plasma cells and some epithelial cells. It plays a role in cell-cell interactions, adhesion, and migration. CD138 expression is commonly used in diagnostic immunohistochemistry, particularly for identifying and quantifying plasma cells, and can also be a valuable tool in distinguishing carcinomas from mesotheliomas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2E86F68-4BD8-4058-96A3-9FE569EC56B5}" type="slidenum">
              <a:rPr lang="en-US"/>
              <a:t>19</a:t>
            </a:fld>
            <a:endParaRPr lang="en-US"/>
          </a:p>
        </p:txBody>
      </p:sp>
    </p:spTree>
    <p:extLst>
      <p:ext uri="{BB962C8B-B14F-4D97-AF65-F5344CB8AC3E}">
        <p14:creationId xmlns:p14="http://schemas.microsoft.com/office/powerpoint/2010/main" val="4111566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BlinkMacSystemFont"/>
              </a:rPr>
              <a:t> </a:t>
            </a:r>
            <a:r>
              <a:rPr lang="en-US" b="0" i="0" dirty="0">
                <a:solidFill>
                  <a:srgbClr val="212121"/>
                </a:solidFill>
                <a:effectLst/>
                <a:latin typeface="BlinkMacSystemFont"/>
              </a:rPr>
              <a:t>Between Dec 22, 2014, and Jan 14, 2019, 280 individuals were evaluated for eligibility and, of 213 participants, 110 were randomly assigned to abatacept and 103 to placebo. During the treatment period, seven (6%) of 110 participants in the abatacept group and 30 (29%) of 103 participants in the placebo group met the primary endpoint. At 24 months, 27 (25%) of 110 participants in the abatacept group had progressed to rheumatoid arthritis, compared with 38 (37%) of 103 in the placebo group. The estimated proportion of participants remaining arthritis-free at 12 months was 92·8% (SE 2·6) in the abatacept group and 69·2% (4·7) in the placebo group. Kaplan-Meier arthritis-free survival plots over 24 months </a:t>
            </a:r>
            <a:r>
              <a:rPr lang="en-US" b="0" i="0" dirty="0" err="1">
                <a:solidFill>
                  <a:srgbClr val="212121"/>
                </a:solidFill>
                <a:effectLst/>
                <a:latin typeface="BlinkMacSystemFont"/>
              </a:rPr>
              <a:t>favoured</a:t>
            </a:r>
            <a:r>
              <a:rPr lang="en-US" b="0" i="0" dirty="0">
                <a:solidFill>
                  <a:srgbClr val="212121"/>
                </a:solidFill>
                <a:effectLst/>
                <a:latin typeface="BlinkMacSystemFont"/>
              </a:rPr>
              <a:t> abatacept (log-rank test p=0·044). The difference in restricted mean survival time between groups was 53 days (95% CI 28-78; p&lt;0·0001) at 12 months and 99 days (95% CI 38-161; p=0·0016) at 24 months in </a:t>
            </a:r>
            <a:r>
              <a:rPr lang="en-US" b="0" i="0" dirty="0" err="1">
                <a:solidFill>
                  <a:srgbClr val="212121"/>
                </a:solidFill>
                <a:effectLst/>
                <a:latin typeface="BlinkMacSystemFont"/>
              </a:rPr>
              <a:t>favour</a:t>
            </a:r>
            <a:r>
              <a:rPr lang="en-US" b="0" i="0" dirty="0">
                <a:solidFill>
                  <a:srgbClr val="212121"/>
                </a:solidFill>
                <a:effectLst/>
                <a:latin typeface="BlinkMacSystemFont"/>
              </a:rPr>
              <a:t> of abatacept. During treatment, abatacept was associated with improvements in pain scores, functional wellbeing, and quality-of-life measurements, as well as low scores of subclinical synovitis by ultrasonography, compared with placebo. However, the effects were not sustained at 24 months. Seven serious adverse events occurred in the abatacept group and 11 in the placebo group, including one death in each group deemed unrelated to treatment.</a:t>
            </a:r>
            <a:endParaRPr lang="en-US" dirty="0"/>
          </a:p>
        </p:txBody>
      </p:sp>
      <p:sp>
        <p:nvSpPr>
          <p:cNvPr id="4" name="Slide Number Placeholder 3"/>
          <p:cNvSpPr>
            <a:spLocks noGrp="1"/>
          </p:cNvSpPr>
          <p:nvPr>
            <p:ph type="sldNum" sz="quarter" idx="5"/>
          </p:nvPr>
        </p:nvSpPr>
        <p:spPr/>
        <p:txBody>
          <a:bodyPr/>
          <a:lstStyle/>
          <a:p>
            <a:fld id="{E2E86F68-4BD8-4058-96A3-9FE569EC56B5}" type="slidenum">
              <a:rPr lang="en-US" smtClean="0"/>
              <a:t>22</a:t>
            </a:fld>
            <a:endParaRPr lang="en-US"/>
          </a:p>
        </p:txBody>
      </p:sp>
    </p:spTree>
    <p:extLst>
      <p:ext uri="{BB962C8B-B14F-4D97-AF65-F5344CB8AC3E}">
        <p14:creationId xmlns:p14="http://schemas.microsoft.com/office/powerpoint/2010/main" val="227727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Why 49 in each group, not 50?</a:t>
            </a:r>
          </a:p>
        </p:txBody>
      </p:sp>
      <p:sp>
        <p:nvSpPr>
          <p:cNvPr id="4" name="Slide Number Placeholder 3"/>
          <p:cNvSpPr>
            <a:spLocks noGrp="1"/>
          </p:cNvSpPr>
          <p:nvPr>
            <p:ph type="sldNum" sz="quarter" idx="5"/>
          </p:nvPr>
        </p:nvSpPr>
        <p:spPr/>
        <p:txBody>
          <a:bodyPr/>
          <a:lstStyle/>
          <a:p>
            <a:fld id="{E2E86F68-4BD8-4058-96A3-9FE569EC56B5}" type="slidenum">
              <a:rPr lang="en-US"/>
              <a:t>23</a:t>
            </a:fld>
            <a:endParaRPr lang="en-US"/>
          </a:p>
        </p:txBody>
      </p:sp>
    </p:spTree>
    <p:extLst>
      <p:ext uri="{BB962C8B-B14F-4D97-AF65-F5344CB8AC3E}">
        <p14:creationId xmlns:p14="http://schemas.microsoft.com/office/powerpoint/2010/main" val="50576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conclusions</a:t>
            </a:r>
          </a:p>
        </p:txBody>
      </p:sp>
      <p:sp>
        <p:nvSpPr>
          <p:cNvPr id="4" name="Slide Number Placeholder 3"/>
          <p:cNvSpPr>
            <a:spLocks noGrp="1"/>
          </p:cNvSpPr>
          <p:nvPr>
            <p:ph type="sldNum" sz="quarter" idx="5"/>
          </p:nvPr>
        </p:nvSpPr>
        <p:spPr/>
        <p:txBody>
          <a:bodyPr/>
          <a:lstStyle/>
          <a:p>
            <a:fld id="{E2E86F68-4BD8-4058-96A3-9FE569EC56B5}" type="slidenum">
              <a:rPr lang="en-US" smtClean="0"/>
              <a:t>24</a:t>
            </a:fld>
            <a:endParaRPr lang="en-US"/>
          </a:p>
        </p:txBody>
      </p:sp>
    </p:spTree>
    <p:extLst>
      <p:ext uri="{BB962C8B-B14F-4D97-AF65-F5344CB8AC3E}">
        <p14:creationId xmlns:p14="http://schemas.microsoft.com/office/powerpoint/2010/main" val="356893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Tackling the immune synapse between B cells and T cells may provide a potential anchor to develop treatments that can target multidrug-resistant RA</a:t>
            </a:r>
            <a:r>
              <a:rPr lang="en-US" u="sng" dirty="0">
                <a:hlinkClick r:id="rId3"/>
              </a:rPr>
              <a:t>7</a:t>
            </a:r>
            <a:r>
              <a:rPr lang="en-US"/>
              <a:t>. This concept is supported by the effect of abatacept—a CTLA-4-Fc protein—inhibiting T cell activation through interfering with the immune synapse between antigen-presenting cells, including B cells, and T cells</a:t>
            </a:r>
            <a:r>
              <a:rPr lang="en-US" u="sng" dirty="0">
                <a:hlinkClick r:id="rId4"/>
              </a:rPr>
              <a:t>8</a:t>
            </a:r>
            <a:r>
              <a:rPr lang="en-US"/>
              <a:t>. On the other hand, T cell activation can be used to kill B cells</a:t>
            </a:r>
            <a:r>
              <a:rPr lang="en-US" u="sng" dirty="0">
                <a:hlinkClick r:id="rId5"/>
              </a:rPr>
              <a:t>9</a:t>
            </a:r>
            <a:r>
              <a:rPr lang="en-US"/>
              <a:t>. This concept has been used to successfully treat resistant acute lymphoblastic leukemia with bispecific T cell engagers (BiTEs) that consist of two separated immunoglobulin single-chain variable fragments (scFv) connected with a flexible linker that creates a short bridge between T cells and B cells</a:t>
            </a:r>
          </a:p>
        </p:txBody>
      </p:sp>
      <p:sp>
        <p:nvSpPr>
          <p:cNvPr id="4" name="Slide Number Placeholder 3"/>
          <p:cNvSpPr>
            <a:spLocks noGrp="1"/>
          </p:cNvSpPr>
          <p:nvPr>
            <p:ph type="sldNum" sz="quarter" idx="5"/>
          </p:nvPr>
        </p:nvSpPr>
        <p:spPr/>
        <p:txBody>
          <a:bodyPr/>
          <a:lstStyle/>
          <a:p>
            <a:fld id="{E2E86F68-4BD8-4058-96A3-9FE569EC56B5}" type="slidenum">
              <a:rPr lang="en-US"/>
              <a:t>25</a:t>
            </a:fld>
            <a:endParaRPr lang="en-US"/>
          </a:p>
        </p:txBody>
      </p:sp>
    </p:spTree>
    <p:extLst>
      <p:ext uri="{BB962C8B-B14F-4D97-AF65-F5344CB8AC3E}">
        <p14:creationId xmlns:p14="http://schemas.microsoft.com/office/powerpoint/2010/main" val="3537057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325D-DA0C-AC1F-A8F5-E84B205B5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D07B8-9800-B77C-7919-803F9F737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9FC60-F065-DD68-CDDC-060FDF83C07D}"/>
              </a:ext>
            </a:extLst>
          </p:cNvPr>
          <p:cNvSpPr>
            <a:spLocks noGrp="1"/>
          </p:cNvSpPr>
          <p:nvPr>
            <p:ph type="body" idx="1"/>
          </p:nvPr>
        </p:nvSpPr>
        <p:spPr/>
        <p:txBody>
          <a:bodyPr/>
          <a:lstStyle/>
          <a:p>
            <a:r>
              <a:rPr lang="en-US"/>
              <a:t>Tackling the immune synapse between B cells and T cells may provide a potential anchor to develop treatments that can target multidrug-resistant RA</a:t>
            </a:r>
            <a:r>
              <a:rPr lang="en-US" u="sng" dirty="0">
                <a:hlinkClick r:id="rId3"/>
              </a:rPr>
              <a:t>7</a:t>
            </a:r>
            <a:r>
              <a:rPr lang="en-US"/>
              <a:t>. This concept is supported by the effect of abatacept—a CTLA-4-Fc protein—inhibiting T cell activation through interfering with the immune synapse between antigen-presenting cells, including B cells, and T cells</a:t>
            </a:r>
            <a:r>
              <a:rPr lang="en-US" u="sng" dirty="0">
                <a:hlinkClick r:id="rId4"/>
              </a:rPr>
              <a:t>8</a:t>
            </a:r>
            <a:r>
              <a:rPr lang="en-US"/>
              <a:t>. On the other hand, T cell activation can be used to kill B cells</a:t>
            </a:r>
            <a:r>
              <a:rPr lang="en-US" u="sng" dirty="0">
                <a:hlinkClick r:id="rId5"/>
              </a:rPr>
              <a:t>9</a:t>
            </a:r>
            <a:r>
              <a:rPr lang="en-US"/>
              <a:t>. This concept has been used to successfully treat resistant acute lymphoblastic leukemia with bispecific T cell engagers (BiTEs) that consist of two separated immunoglobulin single-chain variable fragments (scFv) connected with a flexible linker that creates a short bridge between T cells and B cells</a:t>
            </a:r>
          </a:p>
        </p:txBody>
      </p:sp>
      <p:sp>
        <p:nvSpPr>
          <p:cNvPr id="4" name="Slide Number Placeholder 3">
            <a:extLst>
              <a:ext uri="{FF2B5EF4-FFF2-40B4-BE49-F238E27FC236}">
                <a16:creationId xmlns:a16="http://schemas.microsoft.com/office/drawing/2014/main" id="{897A2F62-85C3-39B4-8F30-FE11F8292742}"/>
              </a:ext>
            </a:extLst>
          </p:cNvPr>
          <p:cNvSpPr>
            <a:spLocks noGrp="1"/>
          </p:cNvSpPr>
          <p:nvPr>
            <p:ph type="sldNum" sz="quarter" idx="5"/>
          </p:nvPr>
        </p:nvSpPr>
        <p:spPr/>
        <p:txBody>
          <a:bodyPr/>
          <a:lstStyle/>
          <a:p>
            <a:fld id="{E2E86F68-4BD8-4058-96A3-9FE569EC56B5}" type="slidenum">
              <a:rPr lang="en-US"/>
              <a:t>26</a:t>
            </a:fld>
            <a:endParaRPr lang="en-US"/>
          </a:p>
        </p:txBody>
      </p:sp>
    </p:spTree>
    <p:extLst>
      <p:ext uri="{BB962C8B-B14F-4D97-AF65-F5344CB8AC3E}">
        <p14:creationId xmlns:p14="http://schemas.microsoft.com/office/powerpoint/2010/main" val="19773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7D4A9-20AC-19A0-DC8D-17538F93E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64338-0A81-8C1E-51F2-A8E655021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F4E26-DA5C-4E34-3DA3-7259C020B118}"/>
              </a:ext>
            </a:extLst>
          </p:cNvPr>
          <p:cNvSpPr>
            <a:spLocks noGrp="1"/>
          </p:cNvSpPr>
          <p:nvPr>
            <p:ph type="body" idx="1"/>
          </p:nvPr>
        </p:nvSpPr>
        <p:spPr/>
        <p:txBody>
          <a:bodyPr/>
          <a:lstStyle/>
          <a:p>
            <a:r>
              <a:rPr lang="en-US"/>
              <a:t>Tackling the immune synapse between B cells and T cells may provide a potential anchor to develop treatments that can target multidrug-resistant RA</a:t>
            </a:r>
            <a:r>
              <a:rPr lang="en-US" u="sng" dirty="0">
                <a:hlinkClick r:id="rId3"/>
              </a:rPr>
              <a:t>7</a:t>
            </a:r>
            <a:r>
              <a:rPr lang="en-US"/>
              <a:t>. This concept is supported by the effect of abatacept—a CTLA-4-Fc protein—inhibiting T cell activation through interfering with the immune synapse between antigen-presenting cells, including B cells, and T cells</a:t>
            </a:r>
            <a:r>
              <a:rPr lang="en-US" u="sng" dirty="0">
                <a:hlinkClick r:id="rId4"/>
              </a:rPr>
              <a:t>8</a:t>
            </a:r>
            <a:r>
              <a:rPr lang="en-US"/>
              <a:t>. On the other hand, T cell activation can be used to kill B cells</a:t>
            </a:r>
            <a:r>
              <a:rPr lang="en-US" u="sng" dirty="0">
                <a:hlinkClick r:id="rId5"/>
              </a:rPr>
              <a:t>9</a:t>
            </a:r>
            <a:r>
              <a:rPr lang="en-US"/>
              <a:t>. This concept has been used to successfully treat resistant acute lymphoblastic leukemia with bispecific T cell engagers (BiTEs) that consist of two separated immunoglobulin single-chain variable fragments (scFv) connected with a flexible linker that creates a short bridge between T cells and B cells</a:t>
            </a:r>
          </a:p>
        </p:txBody>
      </p:sp>
      <p:sp>
        <p:nvSpPr>
          <p:cNvPr id="4" name="Slide Number Placeholder 3">
            <a:extLst>
              <a:ext uri="{FF2B5EF4-FFF2-40B4-BE49-F238E27FC236}">
                <a16:creationId xmlns:a16="http://schemas.microsoft.com/office/drawing/2014/main" id="{32B13AE9-641D-4CC3-FFEE-8D7A5C7E92CF}"/>
              </a:ext>
            </a:extLst>
          </p:cNvPr>
          <p:cNvSpPr>
            <a:spLocks noGrp="1"/>
          </p:cNvSpPr>
          <p:nvPr>
            <p:ph type="sldNum" sz="quarter" idx="5"/>
          </p:nvPr>
        </p:nvSpPr>
        <p:spPr/>
        <p:txBody>
          <a:bodyPr/>
          <a:lstStyle/>
          <a:p>
            <a:fld id="{E2E86F68-4BD8-4058-96A3-9FE569EC56B5}" type="slidenum">
              <a:rPr lang="en-US"/>
              <a:t>27</a:t>
            </a:fld>
            <a:endParaRPr lang="en-US"/>
          </a:p>
        </p:txBody>
      </p:sp>
    </p:spTree>
    <p:extLst>
      <p:ext uri="{BB962C8B-B14F-4D97-AF65-F5344CB8AC3E}">
        <p14:creationId xmlns:p14="http://schemas.microsoft.com/office/powerpoint/2010/main" val="3748398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2A75-0FC1-281D-8D33-7268B7C73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E9458-D4EA-13C0-B5FD-A4C678147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173C9-A70C-9902-261E-37A91A96FF07}"/>
              </a:ext>
            </a:extLst>
          </p:cNvPr>
          <p:cNvSpPr>
            <a:spLocks noGrp="1"/>
          </p:cNvSpPr>
          <p:nvPr>
            <p:ph type="body" idx="1"/>
          </p:nvPr>
        </p:nvSpPr>
        <p:spPr/>
        <p:txBody>
          <a:bodyPr/>
          <a:lstStyle/>
          <a:p>
            <a:r>
              <a:rPr lang="en-US" b="0" i="0" dirty="0">
                <a:solidFill>
                  <a:srgbClr val="222222"/>
                </a:solidFill>
                <a:effectLst/>
                <a:latin typeface="Harding"/>
              </a:rPr>
              <a:t>Effects of blinatumomab on tender joint count (</a:t>
            </a:r>
            <a:r>
              <a:rPr lang="en-US" b="1" i="0" dirty="0">
                <a:solidFill>
                  <a:srgbClr val="222222"/>
                </a:solidFill>
                <a:effectLst/>
                <a:latin typeface="Harding"/>
              </a:rPr>
              <a:t>a</a:t>
            </a:r>
            <a:r>
              <a:rPr lang="en-US" b="0" i="0" dirty="0">
                <a:solidFill>
                  <a:srgbClr val="222222"/>
                </a:solidFill>
                <a:effectLst/>
                <a:latin typeface="Harding"/>
              </a:rPr>
              <a:t>), swollen joint count (</a:t>
            </a:r>
            <a:r>
              <a:rPr lang="en-US" b="1" i="0" dirty="0">
                <a:solidFill>
                  <a:srgbClr val="222222"/>
                </a:solidFill>
                <a:effectLst/>
                <a:latin typeface="Harding"/>
              </a:rPr>
              <a:t>b</a:t>
            </a:r>
            <a:r>
              <a:rPr lang="en-US" b="0" i="0" dirty="0">
                <a:solidFill>
                  <a:srgbClr val="222222"/>
                </a:solidFill>
                <a:effectLst/>
                <a:latin typeface="Harding"/>
              </a:rPr>
              <a:t>), patient global disease activity (VAS, 0–100) (</a:t>
            </a:r>
            <a:r>
              <a:rPr lang="en-US" b="1" i="0" dirty="0">
                <a:solidFill>
                  <a:srgbClr val="222222"/>
                </a:solidFill>
                <a:effectLst/>
                <a:latin typeface="Harding"/>
              </a:rPr>
              <a:t>c</a:t>
            </a:r>
            <a:r>
              <a:rPr lang="en-US" b="0" i="0" dirty="0">
                <a:solidFill>
                  <a:srgbClr val="222222"/>
                </a:solidFill>
                <a:effectLst/>
                <a:latin typeface="Harding"/>
              </a:rPr>
              <a:t>) and DAS28 (</a:t>
            </a:r>
            <a:r>
              <a:rPr lang="en-US" b="1" i="0" dirty="0">
                <a:solidFill>
                  <a:srgbClr val="222222"/>
                </a:solidFill>
                <a:effectLst/>
                <a:latin typeface="Harding"/>
              </a:rPr>
              <a:t>d</a:t>
            </a:r>
            <a:r>
              <a:rPr lang="en-US" b="0" i="0" dirty="0">
                <a:solidFill>
                  <a:srgbClr val="222222"/>
                </a:solidFill>
                <a:effectLst/>
                <a:latin typeface="Harding"/>
              </a:rPr>
              <a:t>). Dotted horizontal line in </a:t>
            </a:r>
            <a:r>
              <a:rPr lang="en-US" b="1" i="0" dirty="0">
                <a:solidFill>
                  <a:srgbClr val="222222"/>
                </a:solidFill>
                <a:effectLst/>
                <a:latin typeface="Harding"/>
              </a:rPr>
              <a:t>d</a:t>
            </a:r>
            <a:r>
              <a:rPr lang="en-US" b="0" i="0" dirty="0">
                <a:solidFill>
                  <a:srgbClr val="222222"/>
                </a:solidFill>
                <a:effectLst/>
                <a:latin typeface="Harding"/>
              </a:rPr>
              <a:t> shows cut-off for remission (2.6); </a:t>
            </a:r>
            <a:r>
              <a:rPr lang="en-US" b="0" i="1" dirty="0">
                <a:solidFill>
                  <a:srgbClr val="222222"/>
                </a:solidFill>
                <a:effectLst/>
                <a:latin typeface="Harding"/>
              </a:rPr>
              <a:t>n</a:t>
            </a:r>
            <a:r>
              <a:rPr lang="en-US" b="0" i="0" dirty="0">
                <a:solidFill>
                  <a:srgbClr val="222222"/>
                </a:solidFill>
                <a:effectLst/>
                <a:latin typeface="Harding"/>
              </a:rPr>
              <a:t> = 6 individual patients. </a:t>
            </a:r>
            <a:r>
              <a:rPr lang="en-US" b="1" i="0" dirty="0">
                <a:solidFill>
                  <a:srgbClr val="222222"/>
                </a:solidFill>
                <a:effectLst/>
                <a:latin typeface="Harding"/>
              </a:rPr>
              <a:t>e</a:t>
            </a:r>
            <a:r>
              <a:rPr lang="en-US" b="0" i="0" dirty="0">
                <a:solidFill>
                  <a:srgbClr val="222222"/>
                </a:solidFill>
                <a:effectLst/>
                <a:latin typeface="Harding"/>
              </a:rPr>
              <a:t>, Quantification of PD before (baseline) and after (follow-up) therapy with blinatumomab; </a:t>
            </a:r>
            <a:r>
              <a:rPr lang="en-US" b="0" i="1" dirty="0">
                <a:solidFill>
                  <a:srgbClr val="222222"/>
                </a:solidFill>
                <a:effectLst/>
                <a:latin typeface="Harding"/>
              </a:rPr>
              <a:t>n</a:t>
            </a:r>
            <a:r>
              <a:rPr lang="en-US" b="0" i="0" dirty="0">
                <a:solidFill>
                  <a:srgbClr val="222222"/>
                </a:solidFill>
                <a:effectLst/>
                <a:latin typeface="Harding"/>
              </a:rPr>
              <a:t> = 12 joints from </a:t>
            </a:r>
            <a:r>
              <a:rPr lang="en-US" b="0" i="1" dirty="0">
                <a:solidFill>
                  <a:srgbClr val="222222"/>
                </a:solidFill>
                <a:effectLst/>
                <a:latin typeface="Harding"/>
              </a:rPr>
              <a:t>n</a:t>
            </a:r>
            <a:r>
              <a:rPr lang="en-US" b="0" i="0" dirty="0">
                <a:solidFill>
                  <a:srgbClr val="222222"/>
                </a:solidFill>
                <a:effectLst/>
                <a:latin typeface="Harding"/>
              </a:rPr>
              <a:t> = 6 individual patients. </a:t>
            </a:r>
            <a:r>
              <a:rPr lang="en-US" b="1" i="0" dirty="0">
                <a:solidFill>
                  <a:srgbClr val="222222"/>
                </a:solidFill>
                <a:effectLst/>
                <a:latin typeface="Harding"/>
              </a:rPr>
              <a:t>f</a:t>
            </a:r>
            <a:r>
              <a:rPr lang="en-US" b="0" i="0" dirty="0">
                <a:solidFill>
                  <a:srgbClr val="222222"/>
                </a:solidFill>
                <a:effectLst/>
                <a:latin typeface="Harding"/>
              </a:rPr>
              <a:t>, Example of decrease in PD signal in the wrist before and after blinatumomab (patient 5). </a:t>
            </a:r>
            <a:r>
              <a:rPr lang="en-US" b="1" i="0" dirty="0">
                <a:solidFill>
                  <a:srgbClr val="222222"/>
                </a:solidFill>
                <a:effectLst/>
                <a:latin typeface="Harding"/>
              </a:rPr>
              <a:t>g</a:t>
            </a:r>
            <a:r>
              <a:rPr lang="en-US" b="0" i="0" dirty="0">
                <a:solidFill>
                  <a:srgbClr val="222222"/>
                </a:solidFill>
                <a:effectLst/>
                <a:latin typeface="Harding"/>
              </a:rPr>
              <a:t>, Example of FAPI-PET-CT before and 3 months after therapy with blinatumomab (patient 2). </a:t>
            </a:r>
            <a:r>
              <a:rPr lang="en-US" b="1" i="0" dirty="0">
                <a:solidFill>
                  <a:srgbClr val="222222"/>
                </a:solidFill>
                <a:effectLst/>
                <a:latin typeface="Harding"/>
              </a:rPr>
              <a:t>h</a:t>
            </a:r>
            <a:r>
              <a:rPr lang="en-US" b="0" i="0" dirty="0">
                <a:solidFill>
                  <a:srgbClr val="222222"/>
                </a:solidFill>
                <a:effectLst/>
                <a:latin typeface="Harding"/>
              </a:rPr>
              <a:t>, Example of immunohistochemistry of synovial tissue of wrist joint biopsies before blinatumomab and 3 months after blinatumomab (patient 6). Staining with hematoxylin eosin (HE) and CD19</a:t>
            </a:r>
            <a:r>
              <a:rPr lang="en-US" b="0" i="0" baseline="30000" dirty="0">
                <a:solidFill>
                  <a:srgbClr val="222222"/>
                </a:solidFill>
                <a:effectLst/>
                <a:latin typeface="Harding"/>
              </a:rPr>
              <a:t>+</a:t>
            </a:r>
            <a:r>
              <a:rPr lang="en-US" b="0" i="0" dirty="0">
                <a:solidFill>
                  <a:srgbClr val="222222"/>
                </a:solidFill>
                <a:effectLst/>
                <a:latin typeface="Harding"/>
              </a:rPr>
              <a:t> B cells, CD20</a:t>
            </a:r>
            <a:r>
              <a:rPr lang="en-US" b="0" i="0" baseline="30000" dirty="0">
                <a:solidFill>
                  <a:srgbClr val="222222"/>
                </a:solidFill>
                <a:effectLst/>
                <a:latin typeface="Harding"/>
              </a:rPr>
              <a:t>+</a:t>
            </a:r>
            <a:r>
              <a:rPr lang="en-US" b="0" i="0" dirty="0">
                <a:solidFill>
                  <a:srgbClr val="222222"/>
                </a:solidFill>
                <a:effectLst/>
                <a:latin typeface="Harding"/>
              </a:rPr>
              <a:t> B cells and CD138</a:t>
            </a:r>
            <a:r>
              <a:rPr lang="en-US" b="0" i="0" baseline="30000" dirty="0">
                <a:solidFill>
                  <a:srgbClr val="222222"/>
                </a:solidFill>
                <a:effectLst/>
                <a:latin typeface="Harding"/>
              </a:rPr>
              <a:t>+</a:t>
            </a:r>
            <a:r>
              <a:rPr lang="en-US" b="0" i="0" dirty="0">
                <a:solidFill>
                  <a:srgbClr val="222222"/>
                </a:solidFill>
                <a:effectLst/>
                <a:latin typeface="Harding"/>
              </a:rPr>
              <a:t> </a:t>
            </a:r>
            <a:r>
              <a:rPr lang="en-US" b="0" i="0" dirty="0" err="1">
                <a:solidFill>
                  <a:srgbClr val="222222"/>
                </a:solidFill>
                <a:effectLst/>
                <a:latin typeface="Harding"/>
              </a:rPr>
              <a:t>plasmablasts</a:t>
            </a:r>
            <a:r>
              <a:rPr lang="en-US" b="0" i="0" dirty="0">
                <a:solidFill>
                  <a:srgbClr val="222222"/>
                </a:solidFill>
                <a:effectLst/>
                <a:latin typeface="Harding"/>
              </a:rPr>
              <a:t>/plasma cells is shown. All pictures were taken at ×200 magnification using the software </a:t>
            </a:r>
            <a:r>
              <a:rPr lang="en-US" b="0" i="0" dirty="0" err="1">
                <a:solidFill>
                  <a:srgbClr val="222222"/>
                </a:solidFill>
                <a:effectLst/>
                <a:latin typeface="Harding"/>
              </a:rPr>
              <a:t>ndpView</a:t>
            </a:r>
            <a:r>
              <a:rPr lang="en-US" b="0" i="0" dirty="0">
                <a:solidFill>
                  <a:srgbClr val="222222"/>
                </a:solidFill>
                <a:effectLst/>
                <a:latin typeface="Harding"/>
              </a:rPr>
              <a:t> (Hamamatsu). </a:t>
            </a:r>
            <a:r>
              <a:rPr lang="en-US" b="1" i="0" dirty="0">
                <a:solidFill>
                  <a:srgbClr val="222222"/>
                </a:solidFill>
                <a:effectLst/>
                <a:latin typeface="Harding"/>
              </a:rPr>
              <a:t>i</a:t>
            </a:r>
            <a:r>
              <a:rPr lang="en-US" b="0" i="0" dirty="0">
                <a:solidFill>
                  <a:srgbClr val="222222"/>
                </a:solidFill>
                <a:effectLst/>
                <a:latin typeface="Harding"/>
              </a:rPr>
              <a:t>, All five sections of synovial biopsies of patients 1 (proximal interphalangeal joint), 4 and 6 (both wrist joints) were examined for the presence of CD19</a:t>
            </a:r>
            <a:r>
              <a:rPr lang="en-US" b="0" i="0" baseline="30000" dirty="0">
                <a:solidFill>
                  <a:srgbClr val="222222"/>
                </a:solidFill>
                <a:effectLst/>
                <a:latin typeface="Harding"/>
              </a:rPr>
              <a:t>+</a:t>
            </a:r>
            <a:r>
              <a:rPr lang="en-US" b="0" i="0" dirty="0">
                <a:solidFill>
                  <a:srgbClr val="222222"/>
                </a:solidFill>
                <a:effectLst/>
                <a:latin typeface="Harding"/>
              </a:rPr>
              <a:t>CD20</a:t>
            </a:r>
            <a:r>
              <a:rPr lang="en-US" b="0" i="0" baseline="30000" dirty="0">
                <a:solidFill>
                  <a:srgbClr val="222222"/>
                </a:solidFill>
                <a:effectLst/>
                <a:latin typeface="Harding"/>
              </a:rPr>
              <a:t>+</a:t>
            </a:r>
            <a:r>
              <a:rPr lang="en-US" b="0" i="0" dirty="0">
                <a:solidFill>
                  <a:srgbClr val="222222"/>
                </a:solidFill>
                <a:effectLst/>
                <a:latin typeface="Harding"/>
              </a:rPr>
              <a:t> B cells before blinatumomab and 3 months after blinatumomab.</a:t>
            </a:r>
            <a:endParaRPr lang="en-US" dirty="0"/>
          </a:p>
        </p:txBody>
      </p:sp>
      <p:sp>
        <p:nvSpPr>
          <p:cNvPr id="4" name="Slide Number Placeholder 3">
            <a:extLst>
              <a:ext uri="{FF2B5EF4-FFF2-40B4-BE49-F238E27FC236}">
                <a16:creationId xmlns:a16="http://schemas.microsoft.com/office/drawing/2014/main" id="{72DF1391-B7EB-5253-5747-3E80C84E9D3D}"/>
              </a:ext>
            </a:extLst>
          </p:cNvPr>
          <p:cNvSpPr>
            <a:spLocks noGrp="1"/>
          </p:cNvSpPr>
          <p:nvPr>
            <p:ph type="sldNum" sz="quarter" idx="5"/>
          </p:nvPr>
        </p:nvSpPr>
        <p:spPr/>
        <p:txBody>
          <a:bodyPr/>
          <a:lstStyle/>
          <a:p>
            <a:fld id="{E2E86F68-4BD8-4058-96A3-9FE569EC56B5}" type="slidenum">
              <a:rPr lang="en-US"/>
              <a:t>28</a:t>
            </a:fld>
            <a:endParaRPr lang="en-US"/>
          </a:p>
        </p:txBody>
      </p:sp>
    </p:spTree>
    <p:extLst>
      <p:ext uri="{BB962C8B-B14F-4D97-AF65-F5344CB8AC3E}">
        <p14:creationId xmlns:p14="http://schemas.microsoft.com/office/powerpoint/2010/main" val="1838978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Telitacicept</a:t>
            </a:r>
            <a:r>
              <a:rPr lang="en-US" dirty="0"/>
              <a:t> is a recombinant fusion protein used to treat autoimmune diseases. It is a monoclonal antibody that targets and inhibits two key cytokines involved in B-cell activation and survival: B-lymphocyte stimulator (BLyS) and a proliferation-inducing ligand (APRIL). </a:t>
            </a:r>
          </a:p>
        </p:txBody>
      </p:sp>
      <p:sp>
        <p:nvSpPr>
          <p:cNvPr id="4" name="Slide Number Placeholder 3"/>
          <p:cNvSpPr>
            <a:spLocks noGrp="1"/>
          </p:cNvSpPr>
          <p:nvPr>
            <p:ph type="sldNum" sz="quarter" idx="5"/>
          </p:nvPr>
        </p:nvSpPr>
        <p:spPr/>
        <p:txBody>
          <a:bodyPr/>
          <a:lstStyle/>
          <a:p>
            <a:fld id="{E2E86F68-4BD8-4058-96A3-9FE569EC56B5}" type="slidenum">
              <a:rPr lang="en-US"/>
              <a:t>29</a:t>
            </a:fld>
            <a:endParaRPr lang="en-US"/>
          </a:p>
        </p:txBody>
      </p:sp>
    </p:spTree>
    <p:extLst>
      <p:ext uri="{BB962C8B-B14F-4D97-AF65-F5344CB8AC3E}">
        <p14:creationId xmlns:p14="http://schemas.microsoft.com/office/powerpoint/2010/main" val="2454199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a BTK inhibitor is</a:t>
            </a:r>
          </a:p>
          <a:p>
            <a:r>
              <a:rPr lang="en-US" dirty="0"/>
              <a:t>Bruton’s tyrosine kinase (BTK) plays a crucial role in B-cell receptor </a:t>
            </a:r>
            <a:r>
              <a:rPr lang="en-US" dirty="0" err="1"/>
              <a:t>signalling</a:t>
            </a:r>
            <a:r>
              <a:rPr lang="en-US" dirty="0"/>
              <a:t>, activating Fc receptors for IgG and </a:t>
            </a:r>
            <a:r>
              <a:rPr lang="en-US" dirty="0" err="1"/>
              <a:t>IgE</a:t>
            </a:r>
            <a:r>
              <a:rPr lang="en-US" dirty="0"/>
              <a:t> (</a:t>
            </a:r>
            <a:r>
              <a:rPr lang="en-US" dirty="0" err="1"/>
              <a:t>FcγR</a:t>
            </a:r>
            <a:r>
              <a:rPr lang="en-US" dirty="0"/>
              <a:t>, </a:t>
            </a:r>
            <a:r>
              <a:rPr lang="en-US" dirty="0" err="1"/>
              <a:t>FcεR</a:t>
            </a:r>
            <a:r>
              <a:rPr lang="en-US" dirty="0"/>
              <a:t>) and is expressed by B cells and myeloid cells including macrophages, microglia and mast cells.8–10 Inhibition of BTK has emerged as a potential therapeutic option for selective immune modulation of several diseases based on the mechanistic relevance of autoreactive B cells as pathogenic antigen-presenting cells, a source of autoantibodies, and on the ensuing proinflammatory effector functions of these autoantibodies mediated by </a:t>
            </a:r>
            <a:r>
              <a:rPr lang="en-US" dirty="0" err="1"/>
              <a:t>FcR</a:t>
            </a:r>
            <a:r>
              <a:rPr lang="en-US" dirty="0"/>
              <a:t> </a:t>
            </a:r>
            <a:r>
              <a:rPr lang="en-US" dirty="0" err="1"/>
              <a:t>signalling</a:t>
            </a:r>
            <a:endParaRPr lang="en-US" dirty="0"/>
          </a:p>
          <a:p>
            <a:pPr algn="l" fontAlgn="ctr"/>
            <a:r>
              <a:rPr lang="en-US" b="0" i="0" dirty="0">
                <a:solidFill>
                  <a:srgbClr val="001D35"/>
                </a:solidFill>
                <a:effectLst/>
                <a:latin typeface="Google Sans"/>
              </a:rPr>
              <a:t>BTK inhibitors work by interfering with the B-cell receptor (BCR) signaling pathway. They do this by binding to and inhibiting the activity of the enzyme Bruton's tyrosine kinase (BTK), which is crucial for B cell growth and survival. By blocking BTK, these inhibitors disrupt the BCR pathway, preventing the abnormal growth and proliferation of B cells, particularly in B-cell malignancies like </a:t>
            </a:r>
            <a:r>
              <a:rPr lang="en-US" b="0" i="0" dirty="0">
                <a:solidFill>
                  <a:srgbClr val="001D35"/>
                </a:solidFill>
                <a:effectLst/>
                <a:latin typeface="Google Sans"/>
                <a:hlinkClick r:id="rId3"/>
              </a:rPr>
              <a:t>chronic lymphocytic leukemia (CLL)</a:t>
            </a:r>
            <a:r>
              <a:rPr lang="en-US" b="0" i="0" dirty="0">
                <a:solidFill>
                  <a:srgbClr val="001D35"/>
                </a:solidFill>
                <a:effectLst/>
                <a:latin typeface="Google Sans"/>
              </a:rPr>
              <a:t> and </a:t>
            </a:r>
            <a:r>
              <a:rPr lang="en-US" b="0" i="0" dirty="0">
                <a:solidFill>
                  <a:srgbClr val="001D35"/>
                </a:solidFill>
                <a:effectLst/>
                <a:latin typeface="Google Sans"/>
                <a:hlinkClick r:id="rId4"/>
              </a:rPr>
              <a:t>mantle cell lymphoma (MCL)</a:t>
            </a:r>
            <a:r>
              <a:rPr lang="en-US" b="0" i="0" dirty="0">
                <a:solidFill>
                  <a:srgbClr val="001D35"/>
                </a:solidFill>
                <a:effectLst/>
                <a:latin typeface="Google Sans"/>
              </a:rPr>
              <a:t>. </a:t>
            </a:r>
            <a:endParaRPr lang="en-US" b="0" i="0" dirty="0">
              <a:solidFill>
                <a:srgbClr val="0B57D0"/>
              </a:solidFill>
              <a:effectLst/>
              <a:latin typeface="Google Sans"/>
            </a:endParaRPr>
          </a:p>
          <a:p>
            <a:endParaRPr lang="en-US" dirty="0"/>
          </a:p>
          <a:p>
            <a:endParaRPr lang="en-US" dirty="0"/>
          </a:p>
        </p:txBody>
      </p:sp>
      <p:sp>
        <p:nvSpPr>
          <p:cNvPr id="4" name="Slide Number Placeholder 3"/>
          <p:cNvSpPr>
            <a:spLocks noGrp="1"/>
          </p:cNvSpPr>
          <p:nvPr>
            <p:ph type="sldNum" sz="quarter" idx="5"/>
          </p:nvPr>
        </p:nvSpPr>
        <p:spPr/>
        <p:txBody>
          <a:bodyPr/>
          <a:lstStyle/>
          <a:p>
            <a:fld id="{E2E86F68-4BD8-4058-96A3-9FE569EC56B5}" type="slidenum">
              <a:rPr lang="en-US" smtClean="0"/>
              <a:t>31</a:t>
            </a:fld>
            <a:endParaRPr lang="en-US"/>
          </a:p>
        </p:txBody>
      </p:sp>
    </p:spTree>
    <p:extLst>
      <p:ext uri="{BB962C8B-B14F-4D97-AF65-F5344CB8AC3E}">
        <p14:creationId xmlns:p14="http://schemas.microsoft.com/office/powerpoint/2010/main" val="2474833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Step 9 study in October 2024</a:t>
            </a:r>
          </a:p>
        </p:txBody>
      </p:sp>
      <p:sp>
        <p:nvSpPr>
          <p:cNvPr id="4" name="Slide Number Placeholder 3"/>
          <p:cNvSpPr>
            <a:spLocks noGrp="1"/>
          </p:cNvSpPr>
          <p:nvPr>
            <p:ph type="sldNum" sz="quarter" idx="5"/>
          </p:nvPr>
        </p:nvSpPr>
        <p:spPr/>
        <p:txBody>
          <a:bodyPr/>
          <a:lstStyle/>
          <a:p>
            <a:fld id="{E2E86F68-4BD8-4058-96A3-9FE569EC56B5}" type="slidenum">
              <a:rPr lang="en-US"/>
              <a:t>7</a:t>
            </a:fld>
            <a:endParaRPr lang="en-US"/>
          </a:p>
        </p:txBody>
      </p:sp>
    </p:spTree>
    <p:extLst>
      <p:ext uri="{BB962C8B-B14F-4D97-AF65-F5344CB8AC3E}">
        <p14:creationId xmlns:p14="http://schemas.microsoft.com/office/powerpoint/2010/main" val="3122224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ESSPRI is a 3-item Patient-Reported Outcome measure of </a:t>
            </a:r>
            <a:r>
              <a:rPr lang="en-US" b="0" i="0" dirty="0" err="1">
                <a:solidFill>
                  <a:srgbClr val="1F1F1F"/>
                </a:solidFill>
                <a:effectLst/>
                <a:latin typeface="Google Sans"/>
              </a:rPr>
              <a:t>Sjögren's</a:t>
            </a:r>
            <a:r>
              <a:rPr lang="en-US" b="0" i="0" dirty="0">
                <a:solidFill>
                  <a:srgbClr val="1F1F1F"/>
                </a:solidFill>
                <a:effectLst/>
                <a:latin typeface="Google Sans"/>
              </a:rPr>
              <a:t> symptom severity (dryness, fatigue, joint/muscle pain). </a:t>
            </a:r>
            <a:r>
              <a:rPr lang="en-US" b="0" i="0" dirty="0">
                <a:solidFill>
                  <a:srgbClr val="040C28"/>
                </a:solidFill>
                <a:effectLst/>
                <a:latin typeface="Google Sans"/>
              </a:rPr>
              <a:t>ESSDAI is a 12-domain Clinician-Reported Outcome measure of </a:t>
            </a:r>
            <a:r>
              <a:rPr lang="en-US" b="0" i="0" dirty="0" err="1">
                <a:solidFill>
                  <a:srgbClr val="040C28"/>
                </a:solidFill>
                <a:effectLst/>
                <a:latin typeface="Google Sans"/>
              </a:rPr>
              <a:t>Sjögren's</a:t>
            </a:r>
            <a:r>
              <a:rPr lang="en-US" b="0" i="0" dirty="0">
                <a:solidFill>
                  <a:srgbClr val="040C28"/>
                </a:solidFill>
                <a:effectLst/>
                <a:latin typeface="Google Sans"/>
              </a:rPr>
              <a:t> disease activity</a:t>
            </a:r>
            <a:r>
              <a:rPr lang="en-US" b="0" i="0" dirty="0">
                <a:solidFill>
                  <a:srgbClr val="1F1F1F"/>
                </a:solidFill>
                <a:effectLst/>
                <a:latin typeface="Google Sans"/>
              </a:rPr>
              <a:t>. Each domain is rated using pre-defined descriptions for each disease activity level (No/Low/Moderate/High).</a:t>
            </a:r>
            <a:endParaRPr lang="en-US" dirty="0"/>
          </a:p>
        </p:txBody>
      </p:sp>
      <p:sp>
        <p:nvSpPr>
          <p:cNvPr id="4" name="Slide Number Placeholder 3"/>
          <p:cNvSpPr>
            <a:spLocks noGrp="1"/>
          </p:cNvSpPr>
          <p:nvPr>
            <p:ph type="sldNum" sz="quarter" idx="5"/>
          </p:nvPr>
        </p:nvSpPr>
        <p:spPr/>
        <p:txBody>
          <a:bodyPr/>
          <a:lstStyle/>
          <a:p>
            <a:fld id="{E2E86F68-4BD8-4058-96A3-9FE569EC56B5}" type="slidenum">
              <a:rPr lang="en-US" smtClean="0"/>
              <a:t>32</a:t>
            </a:fld>
            <a:endParaRPr lang="en-US"/>
          </a:p>
        </p:txBody>
      </p:sp>
    </p:spTree>
    <p:extLst>
      <p:ext uri="{BB962C8B-B14F-4D97-AF65-F5344CB8AC3E}">
        <p14:creationId xmlns:p14="http://schemas.microsoft.com/office/powerpoint/2010/main" val="3548686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Bruton’s tyrosine kinase (BTK) plays a crucial role in B-cell receptor </a:t>
            </a:r>
            <a:r>
              <a:rPr lang="en-US" dirty="0" err="1"/>
              <a:t>signalling</a:t>
            </a:r>
            <a:r>
              <a:rPr lang="en-US" dirty="0"/>
              <a:t>, activating Fc receptors for IgG and </a:t>
            </a:r>
            <a:r>
              <a:rPr lang="en-US" dirty="0" err="1"/>
              <a:t>IgE</a:t>
            </a:r>
            <a:r>
              <a:rPr lang="en-US" dirty="0"/>
              <a:t> (</a:t>
            </a:r>
            <a:r>
              <a:rPr lang="en-US" dirty="0" err="1"/>
              <a:t>FcγR</a:t>
            </a:r>
            <a:r>
              <a:rPr lang="en-US" dirty="0"/>
              <a:t>, </a:t>
            </a:r>
            <a:r>
              <a:rPr lang="en-US" dirty="0" err="1"/>
              <a:t>FcεR</a:t>
            </a:r>
            <a:r>
              <a:rPr lang="en-US" dirty="0"/>
              <a:t>) and is expressed by B cells and myeloid cells including macrophages, microglia and mast cells.</a:t>
            </a:r>
            <a:r>
              <a:rPr lang="en-US" dirty="0">
                <a:hlinkClick r:id="rId3"/>
              </a:rPr>
              <a:t>8–10</a:t>
            </a:r>
            <a:r>
              <a:rPr lang="en-US" dirty="0"/>
              <a:t> Inhibition of BTK has emerged as a potential therapeutic option for selective immune modulation of several diseases based on the mechanistic relevance of autoreactive B cells as pathogenic antigen-presenting cells, a source of autoantibodies, and on the ensuing proinflammatory effector functions of these autoantibodies mediated by </a:t>
            </a:r>
            <a:r>
              <a:rPr lang="en-US" dirty="0" err="1"/>
              <a:t>FcR</a:t>
            </a:r>
            <a:r>
              <a:rPr lang="en-US" dirty="0"/>
              <a:t> </a:t>
            </a:r>
            <a:r>
              <a:rPr lang="en-US" dirty="0" err="1"/>
              <a:t>signalling</a:t>
            </a:r>
            <a:endParaRPr lang="en-US" dirty="0"/>
          </a:p>
        </p:txBody>
      </p:sp>
      <p:sp>
        <p:nvSpPr>
          <p:cNvPr id="4" name="Slide Number Placeholder 3"/>
          <p:cNvSpPr>
            <a:spLocks noGrp="1"/>
          </p:cNvSpPr>
          <p:nvPr>
            <p:ph type="sldNum" sz="quarter" idx="5"/>
          </p:nvPr>
        </p:nvSpPr>
        <p:spPr/>
        <p:txBody>
          <a:bodyPr/>
          <a:lstStyle/>
          <a:p>
            <a:fld id="{E2E86F68-4BD8-4058-96A3-9FE569EC56B5}" type="slidenum">
              <a:rPr lang="en-US"/>
              <a:t>33</a:t>
            </a:fld>
            <a:endParaRPr lang="en-US"/>
          </a:p>
        </p:txBody>
      </p:sp>
    </p:spTree>
    <p:extLst>
      <p:ext uri="{BB962C8B-B14F-4D97-AF65-F5344CB8AC3E}">
        <p14:creationId xmlns:p14="http://schemas.microsoft.com/office/powerpoint/2010/main" val="1818556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992F-F788-37FC-8EAC-26931C526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1482B-B08D-40A3-B626-36A9DF3B1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91D2D-B2C0-09FD-6F49-88C996DA2644}"/>
              </a:ext>
            </a:extLst>
          </p:cNvPr>
          <p:cNvSpPr>
            <a:spLocks noGrp="1"/>
          </p:cNvSpPr>
          <p:nvPr>
            <p:ph type="body" idx="1"/>
          </p:nvPr>
        </p:nvSpPr>
        <p:spPr/>
        <p:txBody>
          <a:bodyPr/>
          <a:lstStyle/>
          <a:p>
            <a:r>
              <a:rPr lang="en-US"/>
              <a:t>Bruton’s tyrosine kinase (BTK) plays a crucial role in B-cell receptor signalling, activating Fc receptors for IgG and IgE (FcγR, FcεR) and is expressed by B cells and myeloid cells including macrophages, microglia and mast cells.</a:t>
            </a:r>
            <a:r>
              <a:rPr lang="en-US" dirty="0">
                <a:hlinkClick r:id="rId3"/>
              </a:rPr>
              <a:t>8–10</a:t>
            </a:r>
            <a:r>
              <a:rPr lang="en-US"/>
              <a:t> Inhibition of BTK has emerged as a potential therapeutic option for selective immune modulation of several diseases based on the mechanistic relevance of autoreactive B cells as pathogenic antigen-presenting cells, a source of autoantibodies, and on the ensuing proinflammatory effector functions of these autoantibodies mediated by FcR signalling</a:t>
            </a:r>
          </a:p>
        </p:txBody>
      </p:sp>
      <p:sp>
        <p:nvSpPr>
          <p:cNvPr id="4" name="Slide Number Placeholder 3">
            <a:extLst>
              <a:ext uri="{FF2B5EF4-FFF2-40B4-BE49-F238E27FC236}">
                <a16:creationId xmlns:a16="http://schemas.microsoft.com/office/drawing/2014/main" id="{BD9A44B1-B21D-DCBE-9C5B-2E3050E516BB}"/>
              </a:ext>
            </a:extLst>
          </p:cNvPr>
          <p:cNvSpPr>
            <a:spLocks noGrp="1"/>
          </p:cNvSpPr>
          <p:nvPr>
            <p:ph type="sldNum" sz="quarter" idx="5"/>
          </p:nvPr>
        </p:nvSpPr>
        <p:spPr/>
        <p:txBody>
          <a:bodyPr/>
          <a:lstStyle/>
          <a:p>
            <a:fld id="{E2E86F68-4BD8-4058-96A3-9FE569EC56B5}" type="slidenum">
              <a:rPr lang="en-US"/>
              <a:t>34</a:t>
            </a:fld>
            <a:endParaRPr lang="en-US"/>
          </a:p>
        </p:txBody>
      </p:sp>
    </p:spTree>
    <p:extLst>
      <p:ext uri="{BB962C8B-B14F-4D97-AF65-F5344CB8AC3E}">
        <p14:creationId xmlns:p14="http://schemas.microsoft.com/office/powerpoint/2010/main" val="263879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Obinutuzumab is a recombinant, humanized type II anti-CD20 IgG1 monoclonal antibody glycoengineered to enhance antibody-dependent cell-mediated cytotoxicity and phagocytosis. It was approved in 2013 by the US Food and Drug Administration for use in patients with previously untreated chronic lymphocytic leukemia; patients with follicular lymphoma who relapsed after or are refractory to, a rituximab-containing regimen; and patients with previously untreated stage II bulky, III, or IV follicular lymphoma</a:t>
            </a:r>
          </a:p>
        </p:txBody>
      </p:sp>
      <p:sp>
        <p:nvSpPr>
          <p:cNvPr id="4" name="Slide Number Placeholder 3"/>
          <p:cNvSpPr>
            <a:spLocks noGrp="1"/>
          </p:cNvSpPr>
          <p:nvPr>
            <p:ph type="sldNum" sz="quarter" idx="5"/>
          </p:nvPr>
        </p:nvSpPr>
        <p:spPr/>
        <p:txBody>
          <a:bodyPr/>
          <a:lstStyle/>
          <a:p>
            <a:fld id="{E2E86F68-4BD8-4058-96A3-9FE569EC56B5}" type="slidenum">
              <a:rPr lang="en-US"/>
              <a:t>39</a:t>
            </a:fld>
            <a:endParaRPr lang="en-US"/>
          </a:p>
        </p:txBody>
      </p:sp>
    </p:spTree>
    <p:extLst>
      <p:ext uri="{BB962C8B-B14F-4D97-AF65-F5344CB8AC3E}">
        <p14:creationId xmlns:p14="http://schemas.microsoft.com/office/powerpoint/2010/main" val="1622859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Funded by F. Hoffmann–La Roche; REGENCY ClinicalTrials.gov number, </a:t>
            </a:r>
            <a:r>
              <a:rPr lang="en-US" u="sng" dirty="0">
                <a:hlinkClick r:id="rId3"/>
              </a:rPr>
              <a:t>NCT04221477</a:t>
            </a:r>
            <a:r>
              <a:rPr lang="en-US"/>
              <a:t>.)</a:t>
            </a:r>
          </a:p>
        </p:txBody>
      </p:sp>
      <p:sp>
        <p:nvSpPr>
          <p:cNvPr id="4" name="Slide Number Placeholder 3"/>
          <p:cNvSpPr>
            <a:spLocks noGrp="1"/>
          </p:cNvSpPr>
          <p:nvPr>
            <p:ph type="sldNum" sz="quarter" idx="5"/>
          </p:nvPr>
        </p:nvSpPr>
        <p:spPr/>
        <p:txBody>
          <a:bodyPr/>
          <a:lstStyle/>
          <a:p>
            <a:fld id="{E2E86F68-4BD8-4058-96A3-9FE569EC56B5}" type="slidenum">
              <a:rPr lang="en-US"/>
              <a:t>42</a:t>
            </a:fld>
            <a:endParaRPr lang="en-US"/>
          </a:p>
        </p:txBody>
      </p:sp>
    </p:spTree>
    <p:extLst>
      <p:ext uri="{BB962C8B-B14F-4D97-AF65-F5344CB8AC3E}">
        <p14:creationId xmlns:p14="http://schemas.microsoft.com/office/powerpoint/2010/main" val="1061594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FEC11-B4F2-CA6C-D520-3E5F9E7E6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288F4-089D-9A8E-495B-8CC1B81DE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80B22-B208-73C2-29AE-27A44CB39B54}"/>
              </a:ext>
            </a:extLst>
          </p:cNvPr>
          <p:cNvSpPr>
            <a:spLocks noGrp="1"/>
          </p:cNvSpPr>
          <p:nvPr>
            <p:ph type="body" idx="1"/>
          </p:nvPr>
        </p:nvSpPr>
        <p:spPr/>
        <p:txBody>
          <a:bodyPr/>
          <a:lstStyle/>
          <a:p>
            <a:r>
              <a:rPr lang="en-US"/>
              <a:t>Funded by F. Hoffmann–La Roche; REGENCY ClinicalTrials.gov number, </a:t>
            </a:r>
            <a:r>
              <a:rPr lang="en-US" u="sng" dirty="0">
                <a:hlinkClick r:id="rId3"/>
              </a:rPr>
              <a:t>NCT04221477</a:t>
            </a:r>
            <a:r>
              <a:rPr lang="en-US"/>
              <a:t>.)</a:t>
            </a:r>
          </a:p>
        </p:txBody>
      </p:sp>
      <p:sp>
        <p:nvSpPr>
          <p:cNvPr id="4" name="Slide Number Placeholder 3">
            <a:extLst>
              <a:ext uri="{FF2B5EF4-FFF2-40B4-BE49-F238E27FC236}">
                <a16:creationId xmlns:a16="http://schemas.microsoft.com/office/drawing/2014/main" id="{98451442-6F5F-5705-2DFA-847DA31431AD}"/>
              </a:ext>
            </a:extLst>
          </p:cNvPr>
          <p:cNvSpPr>
            <a:spLocks noGrp="1"/>
          </p:cNvSpPr>
          <p:nvPr>
            <p:ph type="sldNum" sz="quarter" idx="5"/>
          </p:nvPr>
        </p:nvSpPr>
        <p:spPr/>
        <p:txBody>
          <a:bodyPr/>
          <a:lstStyle/>
          <a:p>
            <a:fld id="{E2E86F68-4BD8-4058-96A3-9FE569EC56B5}" type="slidenum">
              <a:rPr lang="en-US"/>
              <a:t>43</a:t>
            </a:fld>
            <a:endParaRPr lang="en-US"/>
          </a:p>
        </p:txBody>
      </p:sp>
    </p:spTree>
    <p:extLst>
      <p:ext uri="{BB962C8B-B14F-4D97-AF65-F5344CB8AC3E}">
        <p14:creationId xmlns:p14="http://schemas.microsoft.com/office/powerpoint/2010/main" val="248316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assessed the expression profile of VGSCs in human chondrocytes using PCR with reverse transcription (RT–PCR) and found that, </a:t>
            </a:r>
            <a:r>
              <a:rPr lang="en-US" i="1"/>
              <a:t>SCN2A</a:t>
            </a:r>
            <a:r>
              <a:rPr lang="en-US"/>
              <a:t>, </a:t>
            </a:r>
            <a:r>
              <a:rPr lang="en-US" i="1"/>
              <a:t>SCN3A</a:t>
            </a:r>
            <a:r>
              <a:rPr lang="en-US"/>
              <a:t>, </a:t>
            </a:r>
            <a:r>
              <a:rPr lang="en-US" i="1"/>
              <a:t>SCN4A</a:t>
            </a:r>
            <a:r>
              <a:rPr lang="en-US"/>
              <a:t>, </a:t>
            </a:r>
            <a:r>
              <a:rPr lang="en-US" i="1"/>
              <a:t>SCN8A</a:t>
            </a:r>
            <a:r>
              <a:rPr lang="en-US"/>
              <a:t>, SCN</a:t>
            </a:r>
            <a:r>
              <a:rPr lang="en-US" i="1"/>
              <a:t>9A</a:t>
            </a:r>
            <a:r>
              <a:rPr lang="en-US"/>
              <a:t> and </a:t>
            </a:r>
            <a:r>
              <a:rPr lang="en-US" i="1"/>
              <a:t>SCN11A</a:t>
            </a:r>
            <a:r>
              <a:rPr lang="en-US"/>
              <a:t> are expressed in chondrocytes (Extended Data Fig. </a:t>
            </a:r>
            <a:r>
              <a:rPr lang="en-US" u="sng" dirty="0">
                <a:hlinkClick r:id="rId3"/>
              </a:rPr>
              <a:t>1a</a:t>
            </a:r>
            <a:r>
              <a:rPr lang="en-US"/>
              <a:t>). In line with this data, analysis of the genes that are differentially regulated between OA cartilage (Kellgren–Lawrence (KL) grade 3–4) and non-arthritic cartilage using our previous RNA-seq dataset</a:t>
            </a:r>
            <a:r>
              <a:rPr lang="en-US" u="sng" dirty="0">
                <a:hlinkClick r:id="rId4"/>
              </a:rPr>
              <a:t>22</a:t>
            </a:r>
            <a:r>
              <a:rPr lang="en-US"/>
              <a:t> (</a:t>
            </a:r>
            <a:r>
              <a:rPr lang="en-US" u="sng" dirty="0">
                <a:hlinkClick r:id="rId5"/>
              </a:rPr>
              <a:t>GSE168505</a:t>
            </a:r>
            <a:r>
              <a:rPr lang="en-US"/>
              <a:t>) with a particular interest in VGSCs, indicated that six VGSCs were expressed in chondrocytes</a:t>
            </a:r>
          </a:p>
        </p:txBody>
      </p:sp>
      <p:sp>
        <p:nvSpPr>
          <p:cNvPr id="4" name="Slide Number Placeholder 3"/>
          <p:cNvSpPr>
            <a:spLocks noGrp="1"/>
          </p:cNvSpPr>
          <p:nvPr>
            <p:ph type="sldNum" sz="quarter" idx="5"/>
          </p:nvPr>
        </p:nvSpPr>
        <p:spPr/>
        <p:txBody>
          <a:bodyPr/>
          <a:lstStyle/>
          <a:p>
            <a:fld id="{E2E86F68-4BD8-4058-96A3-9FE569EC56B5}" type="slidenum">
              <a:rPr lang="en-US"/>
              <a:t>10</a:t>
            </a:fld>
            <a:endParaRPr lang="en-US"/>
          </a:p>
        </p:txBody>
      </p:sp>
    </p:spTree>
    <p:extLst>
      <p:ext uri="{BB962C8B-B14F-4D97-AF65-F5344CB8AC3E}">
        <p14:creationId xmlns:p14="http://schemas.microsoft.com/office/powerpoint/2010/main" val="13325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Info about this patient in NEJM- </a:t>
            </a:r>
            <a:r>
              <a:rPr lang="en-US"/>
              <a:t>A 20-year-old woman with severe and refractory SLE presented with active lupus nephritis (World Health Organization class IIIA, indicating focal proliferative disease with active lesions), nephrotic syndrome, pericarditis, pleurisy, rash, arthritis, and a history of Libman–Sacks endocarditis</a:t>
            </a:r>
            <a:endParaRPr lang="en-US" dirty="0" err="1"/>
          </a:p>
          <a:p>
            <a:r>
              <a:rPr lang="en-US">
                <a:ea typeface="Calibri"/>
                <a:cs typeface="Calibri"/>
              </a:rPr>
              <a:t>Follow out patients how long? </a:t>
            </a:r>
            <a:r>
              <a:rPr lang="en-US" dirty="0"/>
              <a:t> </a:t>
            </a:r>
            <a:r>
              <a:rPr lang="en-US"/>
              <a:t>Drug-free remission was maintained during longer follow-up (median (range) of 8 (12) months after CAR T cell administration) and even after the reappearance of B cells</a:t>
            </a:r>
          </a:p>
        </p:txBody>
      </p:sp>
      <p:sp>
        <p:nvSpPr>
          <p:cNvPr id="4" name="Slide Number Placeholder 3"/>
          <p:cNvSpPr>
            <a:spLocks noGrp="1"/>
          </p:cNvSpPr>
          <p:nvPr>
            <p:ph type="sldNum" sz="quarter" idx="5"/>
          </p:nvPr>
        </p:nvSpPr>
        <p:spPr/>
        <p:txBody>
          <a:bodyPr/>
          <a:lstStyle/>
          <a:p>
            <a:fld id="{E2E86F68-4BD8-4058-96A3-9FE569EC56B5}" type="slidenum">
              <a:rPr lang="en-US"/>
              <a:t>11</a:t>
            </a:fld>
            <a:endParaRPr lang="en-US"/>
          </a:p>
        </p:txBody>
      </p:sp>
    </p:spTree>
    <p:extLst>
      <p:ext uri="{BB962C8B-B14F-4D97-AF65-F5344CB8AC3E}">
        <p14:creationId xmlns:p14="http://schemas.microsoft.com/office/powerpoint/2010/main" val="159381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Panel C shows long-term outcomes in patients with IIM. Scores on the Manual Muscle Test–8 (MMT-8) range from 0 to 150, with lower scores indicating weaker muscles.</a:t>
            </a:r>
          </a:p>
        </p:txBody>
      </p:sp>
      <p:sp>
        <p:nvSpPr>
          <p:cNvPr id="4" name="Slide Number Placeholder 3"/>
          <p:cNvSpPr>
            <a:spLocks noGrp="1"/>
          </p:cNvSpPr>
          <p:nvPr>
            <p:ph type="sldNum" sz="quarter" idx="5"/>
          </p:nvPr>
        </p:nvSpPr>
        <p:spPr/>
        <p:txBody>
          <a:bodyPr/>
          <a:lstStyle/>
          <a:p>
            <a:fld id="{E2E86F68-4BD8-4058-96A3-9FE569EC56B5}" type="slidenum">
              <a:t>13</a:t>
            </a:fld>
            <a:endParaRPr lang="en-US"/>
          </a:p>
        </p:txBody>
      </p:sp>
    </p:spTree>
    <p:extLst>
      <p:ext uri="{BB962C8B-B14F-4D97-AF65-F5344CB8AC3E}">
        <p14:creationId xmlns:p14="http://schemas.microsoft.com/office/powerpoint/2010/main" val="97231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43689-EA2E-979C-460C-09076250A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BAE87-ABD0-E59F-1382-A1E400835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8ED84-4881-8AB0-0D07-102AED86D27C}"/>
              </a:ext>
            </a:extLst>
          </p:cNvPr>
          <p:cNvSpPr>
            <a:spLocks noGrp="1"/>
          </p:cNvSpPr>
          <p:nvPr>
            <p:ph type="body" idx="1"/>
          </p:nvPr>
        </p:nvSpPr>
        <p:spPr/>
        <p:txBody>
          <a:bodyPr/>
          <a:lstStyle/>
          <a:p>
            <a:r>
              <a:rPr lang="en-US" dirty="0"/>
              <a:t>Panel C shows long-term outcomes in patients with IIM. Scores on the Manual Muscle Test–8 (MMT-8) range from 0 to 150, with lower scores indicating weaker muscles.</a:t>
            </a:r>
          </a:p>
        </p:txBody>
      </p:sp>
      <p:sp>
        <p:nvSpPr>
          <p:cNvPr id="4" name="Slide Number Placeholder 3">
            <a:extLst>
              <a:ext uri="{FF2B5EF4-FFF2-40B4-BE49-F238E27FC236}">
                <a16:creationId xmlns:a16="http://schemas.microsoft.com/office/drawing/2014/main" id="{293472F5-222E-2B87-EC57-1DE90DB74547}"/>
              </a:ext>
            </a:extLst>
          </p:cNvPr>
          <p:cNvSpPr>
            <a:spLocks noGrp="1"/>
          </p:cNvSpPr>
          <p:nvPr>
            <p:ph type="sldNum" sz="quarter" idx="5"/>
          </p:nvPr>
        </p:nvSpPr>
        <p:spPr/>
        <p:txBody>
          <a:bodyPr/>
          <a:lstStyle/>
          <a:p>
            <a:fld id="{E2E86F68-4BD8-4058-96A3-9FE569EC56B5}" type="slidenum">
              <a:t>14</a:t>
            </a:fld>
            <a:endParaRPr lang="en-US"/>
          </a:p>
        </p:txBody>
      </p:sp>
    </p:spTree>
    <p:extLst>
      <p:ext uri="{BB962C8B-B14F-4D97-AF65-F5344CB8AC3E}">
        <p14:creationId xmlns:p14="http://schemas.microsoft.com/office/powerpoint/2010/main" val="310596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P1 and P2 presented with relapsed/refractory diffuse large B cell lymphoma (DLBCL) comorbid with SLE, and P3–P13 are patients with serum and biopsy confirmed LN. P11 presented with severe bone marrow suppression. Despite performing apheresis twice, T cell counts remained inadequate to dose the patient with 3×106 cCAR cells /kg. Patients were designated to receive 3×106 cCAR cells /kg, however, P11 strongly requested compassionate use cCAR therapy and thus was treated with an initial dose of 1.5×106 cCAR cells /kg.</a:t>
            </a:r>
          </a:p>
        </p:txBody>
      </p:sp>
      <p:sp>
        <p:nvSpPr>
          <p:cNvPr id="4" name="Slide Number Placeholder 3"/>
          <p:cNvSpPr>
            <a:spLocks noGrp="1"/>
          </p:cNvSpPr>
          <p:nvPr>
            <p:ph type="sldNum" sz="quarter" idx="5"/>
          </p:nvPr>
        </p:nvSpPr>
        <p:spPr/>
        <p:txBody>
          <a:bodyPr/>
          <a:lstStyle/>
          <a:p>
            <a:fld id="{E2E86F68-4BD8-4058-96A3-9FE569EC56B5}" type="slidenum">
              <a:rPr lang="en-US"/>
              <a:t>15</a:t>
            </a:fld>
            <a:endParaRPr lang="en-US"/>
          </a:p>
        </p:txBody>
      </p:sp>
    </p:spTree>
    <p:extLst>
      <p:ext uri="{BB962C8B-B14F-4D97-AF65-F5344CB8AC3E}">
        <p14:creationId xmlns:p14="http://schemas.microsoft.com/office/powerpoint/2010/main" val="1351450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Woman had myositis, 2 male patinets with scleroderma</a:t>
            </a:r>
          </a:p>
        </p:txBody>
      </p:sp>
      <p:sp>
        <p:nvSpPr>
          <p:cNvPr id="4" name="Slide Number Placeholder 3"/>
          <p:cNvSpPr>
            <a:spLocks noGrp="1"/>
          </p:cNvSpPr>
          <p:nvPr>
            <p:ph type="sldNum" sz="quarter" idx="5"/>
          </p:nvPr>
        </p:nvSpPr>
        <p:spPr/>
        <p:txBody>
          <a:bodyPr/>
          <a:lstStyle/>
          <a:p>
            <a:fld id="{E2E86F68-4BD8-4058-96A3-9FE569EC56B5}" type="slidenum">
              <a:rPr lang="en-US"/>
              <a:t>17</a:t>
            </a:fld>
            <a:endParaRPr lang="en-US"/>
          </a:p>
        </p:txBody>
      </p:sp>
    </p:spTree>
    <p:extLst>
      <p:ext uri="{BB962C8B-B14F-4D97-AF65-F5344CB8AC3E}">
        <p14:creationId xmlns:p14="http://schemas.microsoft.com/office/powerpoint/2010/main" val="3748147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diseases?</a:t>
            </a:r>
          </a:p>
        </p:txBody>
      </p:sp>
      <p:sp>
        <p:nvSpPr>
          <p:cNvPr id="4" name="Slide Number Placeholder 3"/>
          <p:cNvSpPr>
            <a:spLocks noGrp="1"/>
          </p:cNvSpPr>
          <p:nvPr>
            <p:ph type="sldNum" sz="quarter" idx="5"/>
          </p:nvPr>
        </p:nvSpPr>
        <p:spPr/>
        <p:txBody>
          <a:bodyPr/>
          <a:lstStyle/>
          <a:p>
            <a:fld id="{E2E86F68-4BD8-4058-96A3-9FE569EC56B5}" type="slidenum">
              <a:rPr lang="en-US" smtClean="0"/>
              <a:t>18</a:t>
            </a:fld>
            <a:endParaRPr lang="en-US"/>
          </a:p>
        </p:txBody>
      </p:sp>
    </p:spTree>
    <p:extLst>
      <p:ext uri="{BB962C8B-B14F-4D97-AF65-F5344CB8AC3E}">
        <p14:creationId xmlns:p14="http://schemas.microsoft.com/office/powerpoint/2010/main" val="86223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965A7A7B-B71A-428D-833F-0F3507A6DB13}" type="datetimeFigureOut">
              <a:rPr lang="en-US" dirty="0"/>
              <a:t>4/22/2025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A65A5C87-DF58-40C8-B092-1DE63DB4547E}" type="slidenum">
              <a:rPr lang="en-US" dirty="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0497574"/>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4/22/2025</a:t>
            </a:fld>
            <a:endParaRPr lang="en-US" dirty="0"/>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3111980986"/>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4/22/2025</a:t>
            </a:fld>
            <a:endParaRPr lang="en-US" dirty="0"/>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249533084"/>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5CF65307-640F-4AE7-B0BE-50C709AD86C5}" type="datetimeFigureOut">
              <a:rPr lang="en-US" dirty="0"/>
              <a:t>4/22/2025</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706735503"/>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4/22/2025</a:t>
            </a:fld>
            <a:endParaRPr lang="en-US" dirty="0"/>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068643027"/>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202278E8-5F4B-47D5-A617-8CCDF75D6A33}" type="datetimeFigureOut">
              <a:rPr lang="en-US" dirty="0"/>
              <a:t>4/22/2025</a:t>
            </a:fld>
            <a:endParaRPr lang="en-US" dirty="0"/>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3302167810"/>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16AAFA52-7A21-407F-8339-40DF182D7460}" type="datetimeFigureOut">
              <a:rPr lang="en-US" dirty="0"/>
              <a:t>4/22/2025</a:t>
            </a:fld>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3682658067"/>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4/22/2025</a:t>
            </a:fld>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772641504"/>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4/22/2025</a:t>
            </a:fld>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2841487721"/>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6E6483A1-31A8-47A2-AB0A-53A7803D5EBF}" type="datetimeFigureOut">
              <a:rPr lang="en-US" dirty="0"/>
              <a:t>4/22/2025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1211551917"/>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965192" y="1161288"/>
            <a:ext cx="6729984" cy="4645152"/>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6D8810B9-2C7C-4CAF-99E2-617AE20BA331}" type="datetimeFigureOut">
              <a:rPr lang="en-US" dirty="0"/>
              <a:t>4/22/2025</a:t>
            </a:fld>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dirty="0"/>
          </a:p>
        </p:txBody>
      </p:sp>
    </p:spTree>
    <p:extLst>
      <p:ext uri="{BB962C8B-B14F-4D97-AF65-F5344CB8AC3E}">
        <p14:creationId xmlns:p14="http://schemas.microsoft.com/office/powerpoint/2010/main" val="99834646"/>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3E0A-5177-400C-87C9-C93AF466EC49}" type="datetimeFigureOut">
              <a:rPr lang="en-US" dirty="0"/>
              <a:t>4/22/2025</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17615-2DB4-4DAA-9DE3-B2B689A846E0}" type="slidenum">
              <a:rPr lang="en-US" dirty="0"/>
              <a:t>‹#›</a:t>
            </a:fld>
            <a:endParaRPr lang="en-US" dirty="0"/>
          </a:p>
        </p:txBody>
      </p:sp>
    </p:spTree>
    <p:extLst>
      <p:ext uri="{BB962C8B-B14F-4D97-AF65-F5344CB8AC3E}">
        <p14:creationId xmlns:p14="http://schemas.microsoft.com/office/powerpoint/2010/main" val="132607007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7981" y="1122363"/>
            <a:ext cx="4023360" cy="3204134"/>
          </a:xfrm>
        </p:spPr>
        <p:txBody>
          <a:bodyPr anchor="b">
            <a:normAutofit/>
          </a:bodyPr>
          <a:lstStyle/>
          <a:p>
            <a:pPr algn="l"/>
            <a:r>
              <a:rPr lang="en-US" sz="4800"/>
              <a:t>Year in Review </a:t>
            </a:r>
          </a:p>
        </p:txBody>
      </p:sp>
      <p:sp>
        <p:nvSpPr>
          <p:cNvPr id="3" name="Subtitle 2"/>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a:t>4/26/25</a:t>
            </a:r>
          </a:p>
          <a:p>
            <a:pPr algn="l"/>
            <a:r>
              <a:rPr lang="en-US" sz="2000"/>
              <a:t>Julianna Desmarais, MD</a:t>
            </a:r>
          </a:p>
        </p:txBody>
      </p:sp>
      <p:pic>
        <p:nvPicPr>
          <p:cNvPr id="6" name="Picture 5" descr="Sunlight against water reflection">
            <a:extLst>
              <a:ext uri="{FF2B5EF4-FFF2-40B4-BE49-F238E27FC236}">
                <a16:creationId xmlns:a16="http://schemas.microsoft.com/office/drawing/2014/main" id="{6867C67B-571A-F7CB-FC84-ECD1CA90A827}"/>
              </a:ext>
            </a:extLst>
          </p:cNvPr>
          <p:cNvPicPr>
            <a:picLocks noChangeAspect="1"/>
          </p:cNvPicPr>
          <p:nvPr/>
        </p:nvPicPr>
        <p:blipFill>
          <a:blip r:embed="rId2"/>
          <a:stretch>
            <a:fillRect/>
          </a:stretch>
        </p:blipFill>
        <p:spPr>
          <a:xfrm>
            <a:off x="4819879" y="554662"/>
            <a:ext cx="6169446" cy="3875808"/>
          </a:xfrm>
          <a:prstGeom prst="rect">
            <a:avLst/>
          </a:prstGeom>
        </p:spPr>
      </p:pic>
    </p:spTree>
    <p:extLst>
      <p:ext uri="{BB962C8B-B14F-4D97-AF65-F5344CB8AC3E}">
        <p14:creationId xmlns:p14="http://schemas.microsoft.com/office/powerpoint/2010/main" val="10985722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5671-9FFE-8ECC-B039-B02008C17873}"/>
              </a:ext>
            </a:extLst>
          </p:cNvPr>
          <p:cNvSpPr>
            <a:spLocks noGrp="1"/>
          </p:cNvSpPr>
          <p:nvPr>
            <p:ph type="title"/>
          </p:nvPr>
        </p:nvSpPr>
        <p:spPr/>
        <p:txBody>
          <a:bodyPr>
            <a:normAutofit fontScale="90000"/>
          </a:bodyPr>
          <a:lstStyle/>
          <a:p>
            <a:r>
              <a:rPr lang="en-US" dirty="0"/>
              <a:t>Na</a:t>
            </a:r>
            <a:r>
              <a:rPr lang="en-US" baseline="-25000" dirty="0"/>
              <a:t>v</a:t>
            </a:r>
            <a:r>
              <a:rPr lang="en-US" dirty="0"/>
              <a:t>1.7 as a chondrocyte regulator and therapeutic target for osteoarthritis</a:t>
            </a:r>
          </a:p>
        </p:txBody>
      </p:sp>
      <p:sp>
        <p:nvSpPr>
          <p:cNvPr id="3" name="Content Placeholder 2">
            <a:extLst>
              <a:ext uri="{FF2B5EF4-FFF2-40B4-BE49-F238E27FC236}">
                <a16:creationId xmlns:a16="http://schemas.microsoft.com/office/drawing/2014/main" id="{D8FB61E9-E2A3-BD89-B4AD-E4BA14A90AAB}"/>
              </a:ext>
            </a:extLst>
          </p:cNvPr>
          <p:cNvSpPr>
            <a:spLocks noGrp="1"/>
          </p:cNvSpPr>
          <p:nvPr>
            <p:ph idx="1"/>
          </p:nvPr>
        </p:nvSpPr>
        <p:spPr>
          <a:xfrm>
            <a:off x="172139" y="2151453"/>
            <a:ext cx="8716700" cy="4057032"/>
          </a:xfrm>
        </p:spPr>
        <p:txBody>
          <a:bodyPr vert="horz" lIns="91440" tIns="45720" rIns="91440" bIns="45720" rtlCol="0" anchor="t">
            <a:normAutofit fontScale="92500" lnSpcReduction="20000"/>
          </a:bodyPr>
          <a:lstStyle/>
          <a:p>
            <a:r>
              <a:rPr lang="en-US" sz="1800" dirty="0">
                <a:ea typeface="+mn-lt"/>
                <a:cs typeface="+mn-lt"/>
              </a:rPr>
              <a:t>This group identified Na</a:t>
            </a:r>
            <a:r>
              <a:rPr lang="en-US" sz="1800" baseline="-25000" dirty="0">
                <a:ea typeface="+mn-lt"/>
                <a:cs typeface="+mn-lt"/>
              </a:rPr>
              <a:t>v</a:t>
            </a:r>
            <a:r>
              <a:rPr lang="en-US" sz="1800" dirty="0">
                <a:ea typeface="+mn-lt"/>
                <a:cs typeface="+mn-lt"/>
              </a:rPr>
              <a:t>1.7 as an OA-associated  voltage-gated sodium channel in human chrondrocytes</a:t>
            </a:r>
          </a:p>
          <a:p>
            <a:pPr lvl="1">
              <a:buFont typeface="Courier New" panose="020B0604020202020204" pitchFamily="34" charset="0"/>
              <a:buChar char="o"/>
            </a:pPr>
            <a:r>
              <a:rPr lang="en-US" sz="1700" dirty="0"/>
              <a:t>Through RNA-seq analysis on normal and arthritic cartilage, Na</a:t>
            </a:r>
            <a:r>
              <a:rPr lang="en-US" sz="1700" baseline="-25000" dirty="0"/>
              <a:t>v</a:t>
            </a:r>
            <a:r>
              <a:rPr lang="en-US" sz="1700" dirty="0"/>
              <a:t>1.7 as the only significantly upregulated OA-associated VGSC.  Human </a:t>
            </a:r>
            <a:r>
              <a:rPr lang="en-US" sz="1700" dirty="0" err="1"/>
              <a:t>chrondocytes</a:t>
            </a:r>
            <a:r>
              <a:rPr lang="en-US" sz="1700" dirty="0"/>
              <a:t> </a:t>
            </a:r>
            <a:r>
              <a:rPr lang="en-US" sz="1700" dirty="0">
                <a:ea typeface="+mn-lt"/>
                <a:cs typeface="+mn-lt"/>
              </a:rPr>
              <a:t>express 350 to 525 channels per cell.</a:t>
            </a:r>
            <a:endParaRPr lang="en-US" sz="1700" dirty="0"/>
          </a:p>
          <a:p>
            <a:pPr lvl="1">
              <a:buFont typeface="Courier New" panose="020B0604020202020204" pitchFamily="34" charset="0"/>
              <a:buChar char="o"/>
            </a:pPr>
            <a:r>
              <a:rPr lang="en-US" sz="1700" dirty="0"/>
              <a:t>Dorsal root ganglion also express this VGSC as well</a:t>
            </a:r>
          </a:p>
          <a:p>
            <a:r>
              <a:rPr lang="en-US" sz="1800" dirty="0"/>
              <a:t>Serial genetic ablation of Na</a:t>
            </a:r>
            <a:r>
              <a:rPr lang="en-US" sz="1800" baseline="-25000" dirty="0"/>
              <a:t>v</a:t>
            </a:r>
            <a:r>
              <a:rPr lang="en-US" sz="1800" dirty="0"/>
              <a:t>1.7 in multiple mouse models showed that Na</a:t>
            </a:r>
            <a:r>
              <a:rPr lang="en-US" sz="1800" baseline="-25000" dirty="0"/>
              <a:t>v</a:t>
            </a:r>
            <a:r>
              <a:rPr lang="en-US" sz="1800" dirty="0"/>
              <a:t>1.7 in the DRG neurons is involved in pain perception, whereas Na</a:t>
            </a:r>
            <a:r>
              <a:rPr lang="en-US" sz="1800" baseline="-25000" dirty="0"/>
              <a:t>v</a:t>
            </a:r>
            <a:r>
              <a:rPr lang="en-US" sz="1800" dirty="0"/>
              <a:t>1.7 in chondrocytes regulates OA progression</a:t>
            </a:r>
          </a:p>
          <a:p>
            <a:pPr lvl="1">
              <a:buFont typeface="Courier New" panose="020B0604020202020204" pitchFamily="34" charset="0"/>
              <a:buChar char="o"/>
            </a:pPr>
            <a:r>
              <a:rPr lang="en-US" sz="1700" dirty="0"/>
              <a:t>Generating mice with Na</a:t>
            </a:r>
            <a:r>
              <a:rPr lang="en-US" sz="1700" baseline="-25000" dirty="0"/>
              <a:t>v</a:t>
            </a:r>
            <a:r>
              <a:rPr lang="en-US" sz="1700" dirty="0"/>
              <a:t>1.7 knockout in DRG neurons, chondrocytes, or both</a:t>
            </a:r>
          </a:p>
          <a:p>
            <a:r>
              <a:rPr lang="en-US" sz="1800" dirty="0"/>
              <a:t>Blocking or knocking out Na</a:t>
            </a:r>
            <a:r>
              <a:rPr lang="en-US" sz="1800" baseline="-25000" dirty="0"/>
              <a:t>v</a:t>
            </a:r>
            <a:r>
              <a:rPr lang="en-US" sz="1800" dirty="0"/>
              <a:t>1.7 slows the progression of structural joint damage, and reduces OA pain behavior. </a:t>
            </a:r>
          </a:p>
          <a:p>
            <a:r>
              <a:rPr lang="en-US" sz="1800" dirty="0"/>
              <a:t>Na</a:t>
            </a:r>
            <a:r>
              <a:rPr lang="en-US" sz="1800" baseline="-25000" dirty="0"/>
              <a:t>v</a:t>
            </a:r>
            <a:r>
              <a:rPr lang="en-US" sz="1800" dirty="0"/>
              <a:t>1.7  is an OA-associated channel that may be a disease-modifying and pain relief treatment for OA</a:t>
            </a:r>
            <a:endParaRPr lang="en-US" dirty="0"/>
          </a:p>
          <a:p>
            <a:endParaRPr lang="en-US" sz="1400" dirty="0">
              <a:solidFill>
                <a:srgbClr val="222222"/>
              </a:solidFill>
            </a:endParaRPr>
          </a:p>
        </p:txBody>
      </p:sp>
      <p:sp>
        <p:nvSpPr>
          <p:cNvPr id="5" name="TextBox 4">
            <a:extLst>
              <a:ext uri="{FF2B5EF4-FFF2-40B4-BE49-F238E27FC236}">
                <a16:creationId xmlns:a16="http://schemas.microsoft.com/office/drawing/2014/main" id="{7830E8C7-6220-162A-E6AB-D80C54BBBD91}"/>
              </a:ext>
            </a:extLst>
          </p:cNvPr>
          <p:cNvSpPr txBox="1"/>
          <p:nvPr/>
        </p:nvSpPr>
        <p:spPr>
          <a:xfrm>
            <a:off x="6918959" y="6202680"/>
            <a:ext cx="4983479" cy="563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56315C60-038B-0167-5DAD-0B0E2EFB2DDE}"/>
              </a:ext>
            </a:extLst>
          </p:cNvPr>
          <p:cNvSpPr txBox="1"/>
          <p:nvPr/>
        </p:nvSpPr>
        <p:spPr>
          <a:xfrm>
            <a:off x="7345679" y="6209347"/>
            <a:ext cx="45562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Lato" panose="020F0502020204030203" pitchFamily="34" charset="0"/>
                <a:ea typeface="Lato" panose="020F0502020204030203" pitchFamily="34" charset="0"/>
                <a:cs typeface="Lato" panose="020F0502020204030203" pitchFamily="34" charset="0"/>
              </a:rPr>
              <a:t>Nature. 2024 Jan;625(7995):557-565.</a:t>
            </a:r>
          </a:p>
        </p:txBody>
      </p:sp>
      <p:pic>
        <p:nvPicPr>
          <p:cNvPr id="11" name="Picture 10" descr="A collage of images of a variety of cells&#10;&#10;AI-generated content may be incorrect.">
            <a:extLst>
              <a:ext uri="{FF2B5EF4-FFF2-40B4-BE49-F238E27FC236}">
                <a16:creationId xmlns:a16="http://schemas.microsoft.com/office/drawing/2014/main" id="{DB67BADF-8FA4-DBDC-138E-F9C66F6A3F70}"/>
              </a:ext>
            </a:extLst>
          </p:cNvPr>
          <p:cNvPicPr>
            <a:picLocks noChangeAspect="1"/>
          </p:cNvPicPr>
          <p:nvPr/>
        </p:nvPicPr>
        <p:blipFill>
          <a:blip r:embed="rId3"/>
          <a:stretch>
            <a:fillRect/>
          </a:stretch>
        </p:blipFill>
        <p:spPr>
          <a:xfrm>
            <a:off x="8910108" y="2059139"/>
            <a:ext cx="3007784" cy="3792008"/>
          </a:xfrm>
          <a:prstGeom prst="rect">
            <a:avLst/>
          </a:prstGeom>
        </p:spPr>
      </p:pic>
    </p:spTree>
    <p:extLst>
      <p:ext uri="{BB962C8B-B14F-4D97-AF65-F5344CB8AC3E}">
        <p14:creationId xmlns:p14="http://schemas.microsoft.com/office/powerpoint/2010/main" val="1029940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3BDB2-383D-3A41-5FCC-6F6C97A30C3D}"/>
              </a:ext>
            </a:extLst>
          </p:cNvPr>
          <p:cNvSpPr>
            <a:spLocks noGrp="1"/>
          </p:cNvSpPr>
          <p:nvPr>
            <p:ph type="title"/>
          </p:nvPr>
        </p:nvSpPr>
        <p:spPr/>
        <p:txBody>
          <a:bodyPr anchor="ctr">
            <a:normAutofit fontScale="90000"/>
          </a:bodyPr>
          <a:lstStyle/>
          <a:p>
            <a:r>
              <a:rPr lang="en-US"/>
              <a:t>Chimeric antigen receptor (CAR)–modified T cells</a:t>
            </a:r>
          </a:p>
        </p:txBody>
      </p:sp>
      <p:sp>
        <p:nvSpPr>
          <p:cNvPr id="3" name="Content Placeholder 2">
            <a:extLst>
              <a:ext uri="{FF2B5EF4-FFF2-40B4-BE49-F238E27FC236}">
                <a16:creationId xmlns:a16="http://schemas.microsoft.com/office/drawing/2014/main" id="{3EC354C2-64F7-A071-ABD9-FAF7FF203B75}"/>
              </a:ext>
            </a:extLst>
          </p:cNvPr>
          <p:cNvSpPr>
            <a:spLocks noGrp="1"/>
          </p:cNvSpPr>
          <p:nvPr>
            <p:ph sz="half" idx="1"/>
          </p:nvPr>
        </p:nvSpPr>
        <p:spPr/>
        <p:txBody>
          <a:bodyPr vert="horz" lIns="91440" tIns="45720" rIns="91440" bIns="45720" rtlCol="0" anchor="t">
            <a:noAutofit/>
          </a:bodyPr>
          <a:lstStyle/>
          <a:p>
            <a:pPr>
              <a:lnSpc>
                <a:spcPct val="100000"/>
              </a:lnSpc>
            </a:pPr>
            <a:r>
              <a:rPr lang="en-US" sz="1600" dirty="0"/>
              <a:t>A 2021 case report described CD19 CAR T cells to target B cells in a patient with SLE (N Engl J Med 2021;385:567-569)</a:t>
            </a:r>
          </a:p>
          <a:p>
            <a:pPr>
              <a:lnSpc>
                <a:spcPct val="100000"/>
              </a:lnSpc>
            </a:pPr>
            <a:r>
              <a:rPr lang="en-US" sz="1600" dirty="0"/>
              <a:t>In 2022,  five patients with lupus treated with CD19 CAR T were published (Nat Med. 2022 Oct;28(10):2124-2132). </a:t>
            </a:r>
          </a:p>
          <a:p>
            <a:pPr lvl="1">
              <a:lnSpc>
                <a:spcPct val="100000"/>
              </a:lnSpc>
              <a:buFont typeface="Courier New" panose="020B0604020202020204" pitchFamily="34" charset="0"/>
              <a:buChar char="o"/>
            </a:pPr>
            <a:r>
              <a:rPr lang="en-US" sz="1400" dirty="0"/>
              <a:t>Rapid B cell depletion</a:t>
            </a:r>
          </a:p>
          <a:p>
            <a:pPr lvl="1">
              <a:lnSpc>
                <a:spcPct val="100000"/>
              </a:lnSpc>
              <a:buFont typeface="Courier New" panose="020B0604020202020204" pitchFamily="34" charset="0"/>
              <a:buChar char="o"/>
            </a:pPr>
            <a:r>
              <a:rPr lang="en-US" sz="1400" dirty="0"/>
              <a:t>SLE symptoms resolved, all 5 were able to stop immunosuppression</a:t>
            </a:r>
          </a:p>
          <a:p>
            <a:pPr lvl="1">
              <a:lnSpc>
                <a:spcPct val="100000"/>
              </a:lnSpc>
              <a:buFont typeface="Courier New" panose="020B0604020202020204" pitchFamily="34" charset="0"/>
              <a:buChar char="o"/>
            </a:pPr>
            <a:r>
              <a:rPr lang="en-US" sz="1400" dirty="0"/>
              <a:t>On B cell recovery a few months later, disease symptoms didn't return</a:t>
            </a:r>
          </a:p>
          <a:p>
            <a:pPr lvl="1">
              <a:lnSpc>
                <a:spcPct val="100000"/>
              </a:lnSpc>
              <a:buFont typeface="Courier New" panose="020B0604020202020204" pitchFamily="34" charset="0"/>
              <a:buChar char="o"/>
            </a:pPr>
            <a:r>
              <a:rPr lang="en-US" sz="1400" dirty="0"/>
              <a:t>Administration of CAR T cells was well tolerated, with only mild cases of cytokine release syndrome</a:t>
            </a:r>
          </a:p>
        </p:txBody>
      </p:sp>
      <p:pic>
        <p:nvPicPr>
          <p:cNvPr id="4" name="Picture 3" descr="Car driving in the hills on a sunny day">
            <a:extLst>
              <a:ext uri="{FF2B5EF4-FFF2-40B4-BE49-F238E27FC236}">
                <a16:creationId xmlns:a16="http://schemas.microsoft.com/office/drawing/2014/main" id="{54629C7D-C31B-7397-10E1-69825A6A95B1}"/>
              </a:ext>
            </a:extLst>
          </p:cNvPr>
          <p:cNvPicPr>
            <a:picLocks noChangeAspect="1"/>
          </p:cNvPicPr>
          <p:nvPr/>
        </p:nvPicPr>
        <p:blipFill>
          <a:blip r:embed="rId3"/>
          <a:srcRect l="7698" r="3082" b="1"/>
          <a:stretch/>
        </p:blipFill>
        <p:spPr>
          <a:xfrm>
            <a:off x="6345936" y="2478036"/>
            <a:ext cx="4937760" cy="3694151"/>
          </a:xfrm>
          <a:prstGeom prst="rect">
            <a:avLst/>
          </a:prstGeom>
          <a:noFill/>
        </p:spPr>
      </p:pic>
    </p:spTree>
    <p:extLst>
      <p:ext uri="{BB962C8B-B14F-4D97-AF65-F5344CB8AC3E}">
        <p14:creationId xmlns:p14="http://schemas.microsoft.com/office/powerpoint/2010/main" val="424143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569557-6D4C-4600-9737-CBE71B91C965}"/>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80F68C4F-5F0F-4AB0-87EA-B284E8EB9FF4}"/>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9C7E0ECF-28F9-4A5A-8E91-D160A8DB18A1}"/>
              </a:ext>
            </a:extLst>
          </p:cNvPr>
          <p:cNvPicPr>
            <a:picLocks noChangeAspect="1"/>
          </p:cNvPicPr>
          <p:nvPr/>
        </p:nvPicPr>
        <p:blipFill>
          <a:blip r:embed="rId2"/>
          <a:stretch>
            <a:fillRect/>
          </a:stretch>
        </p:blipFill>
        <p:spPr>
          <a:xfrm>
            <a:off x="0" y="782898"/>
            <a:ext cx="12192000" cy="5292203"/>
          </a:xfrm>
          <a:prstGeom prst="rect">
            <a:avLst/>
          </a:prstGeom>
        </p:spPr>
      </p:pic>
      <p:sp>
        <p:nvSpPr>
          <p:cNvPr id="11" name="TextBox 10">
            <a:extLst>
              <a:ext uri="{FF2B5EF4-FFF2-40B4-BE49-F238E27FC236}">
                <a16:creationId xmlns:a16="http://schemas.microsoft.com/office/drawing/2014/main" id="{68DECC41-0BD3-4D72-B281-B4F4E4A8E093}"/>
              </a:ext>
            </a:extLst>
          </p:cNvPr>
          <p:cNvSpPr txBox="1"/>
          <p:nvPr/>
        </p:nvSpPr>
        <p:spPr>
          <a:xfrm>
            <a:off x="6944497" y="6413157"/>
            <a:ext cx="5140411" cy="338554"/>
          </a:xfrm>
          <a:prstGeom prst="rect">
            <a:avLst/>
          </a:prstGeom>
          <a:noFill/>
        </p:spPr>
        <p:txBody>
          <a:bodyPr wrap="square" rtlCol="0">
            <a:spAutoFit/>
          </a:bodyPr>
          <a:lstStyle/>
          <a:p>
            <a:pPr algn="r"/>
            <a:r>
              <a:rPr lang="en-US" sz="1600" dirty="0">
                <a:latin typeface="Lato" panose="020F0502020204030203" pitchFamily="34" charset="0"/>
                <a:ea typeface="Lato" panose="020F0502020204030203" pitchFamily="34" charset="0"/>
                <a:cs typeface="Lato" panose="020F0502020204030203" pitchFamily="34" charset="0"/>
              </a:rPr>
              <a:t>Front Immunol. 2024 Oct 9:15:1454747</a:t>
            </a:r>
          </a:p>
        </p:txBody>
      </p:sp>
    </p:spTree>
    <p:extLst>
      <p:ext uri="{BB962C8B-B14F-4D97-AF65-F5344CB8AC3E}">
        <p14:creationId xmlns:p14="http://schemas.microsoft.com/office/powerpoint/2010/main" val="80762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AF83BF-DACC-E87D-A33B-C1236BF6D879}"/>
              </a:ext>
            </a:extLst>
          </p:cNvPr>
          <p:cNvSpPr>
            <a:spLocks noGrp="1"/>
          </p:cNvSpPr>
          <p:nvPr>
            <p:ph type="title"/>
          </p:nvPr>
        </p:nvSpPr>
        <p:spPr/>
        <p:txBody>
          <a:bodyPr>
            <a:normAutofit/>
          </a:bodyPr>
          <a:lstStyle/>
          <a:p>
            <a:r>
              <a:rPr lang="en-US" sz="2800" dirty="0"/>
              <a:t>CD19 CAR T-Cell Therapy in Autoimmune Disease - A Case Series with Follow-up</a:t>
            </a:r>
          </a:p>
        </p:txBody>
      </p:sp>
      <p:sp>
        <p:nvSpPr>
          <p:cNvPr id="3" name="Content Placeholder 2">
            <a:extLst>
              <a:ext uri="{FF2B5EF4-FFF2-40B4-BE49-F238E27FC236}">
                <a16:creationId xmlns:a16="http://schemas.microsoft.com/office/drawing/2014/main" id="{90FA7DB2-154C-E26A-E65C-BE6B42FA6E0C}"/>
              </a:ext>
            </a:extLst>
          </p:cNvPr>
          <p:cNvSpPr>
            <a:spLocks noGrp="1"/>
          </p:cNvSpPr>
          <p:nvPr>
            <p:ph idx="1"/>
          </p:nvPr>
        </p:nvSpPr>
        <p:spPr>
          <a:xfrm>
            <a:off x="838200" y="2230437"/>
            <a:ext cx="10618360" cy="4351338"/>
          </a:xfrm>
        </p:spPr>
        <p:txBody>
          <a:bodyPr vert="horz" lIns="91440" tIns="45720" rIns="91440" bIns="45720" rtlCol="0" anchor="t">
            <a:normAutofit/>
          </a:bodyPr>
          <a:lstStyle/>
          <a:p>
            <a:r>
              <a:rPr lang="en-US" sz="2400" dirty="0">
                <a:ea typeface="+mn-lt"/>
                <a:cs typeface="+mn-lt"/>
              </a:rPr>
              <a:t>15 patients with severe SLE (8 patients), idiopathic inflammatory myositis (3), or systemic sclerosis (4) </a:t>
            </a:r>
            <a:endParaRPr lang="en-US" sz="2400" dirty="0"/>
          </a:p>
          <a:p>
            <a:r>
              <a:rPr lang="en-US" sz="2400" dirty="0">
                <a:ea typeface="+mn-lt"/>
                <a:cs typeface="+mn-lt"/>
              </a:rPr>
              <a:t>Single infusion of CD19 CAR T cells after preconditioning with fludarabine and cyclophosphamide</a:t>
            </a:r>
            <a:endParaRPr lang="en-US" sz="2400" dirty="0"/>
          </a:p>
          <a:p>
            <a:r>
              <a:rPr lang="en-US" sz="2400" dirty="0">
                <a:ea typeface="+mn-lt"/>
                <a:cs typeface="+mn-lt"/>
              </a:rPr>
              <a:t>The median follow-up was 15 months (range, 4 to 29). </a:t>
            </a:r>
          </a:p>
          <a:p>
            <a:r>
              <a:rPr lang="en-US" sz="2400" dirty="0">
                <a:ea typeface="+mn-lt"/>
                <a:cs typeface="+mn-lt"/>
              </a:rPr>
              <a:t>The mean (±SD) duration of B-cell aplasia was 112±47 days. </a:t>
            </a:r>
          </a:p>
          <a:p>
            <a:endParaRPr lang="en-US" sz="1400" dirty="0">
              <a:solidFill>
                <a:srgbClr val="4D4D4D"/>
              </a:solidFill>
            </a:endParaRPr>
          </a:p>
          <a:p>
            <a:endParaRPr lang="en-US" sz="1400" dirty="0">
              <a:solidFill>
                <a:srgbClr val="4D4D4D"/>
              </a:solidFill>
            </a:endParaRPr>
          </a:p>
        </p:txBody>
      </p:sp>
      <p:sp>
        <p:nvSpPr>
          <p:cNvPr id="4" name="TextBox 3">
            <a:extLst>
              <a:ext uri="{FF2B5EF4-FFF2-40B4-BE49-F238E27FC236}">
                <a16:creationId xmlns:a16="http://schemas.microsoft.com/office/drawing/2014/main" id="{406F0809-F247-9E9E-B594-DD83050C73DE}"/>
              </a:ext>
            </a:extLst>
          </p:cNvPr>
          <p:cNvSpPr txBox="1"/>
          <p:nvPr/>
        </p:nvSpPr>
        <p:spPr>
          <a:xfrm>
            <a:off x="8399585" y="6317761"/>
            <a:ext cx="35940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Lato"/>
                <a:ea typeface="+mn-lt"/>
                <a:cs typeface="+mn-lt"/>
              </a:rPr>
              <a:t>N </a:t>
            </a:r>
            <a:r>
              <a:rPr lang="en-US" sz="1600" dirty="0" err="1">
                <a:latin typeface="Lato"/>
                <a:ea typeface="+mn-lt"/>
                <a:cs typeface="+mn-lt"/>
              </a:rPr>
              <a:t>Engl</a:t>
            </a:r>
            <a:r>
              <a:rPr lang="en-US" sz="1600" dirty="0">
                <a:latin typeface="Lato"/>
                <a:ea typeface="+mn-lt"/>
                <a:cs typeface="+mn-lt"/>
              </a:rPr>
              <a:t> J Med 2024;390:687-700</a:t>
            </a:r>
            <a:endParaRPr lang="en-US" sz="1600" dirty="0">
              <a:latin typeface="Lato"/>
            </a:endParaRPr>
          </a:p>
        </p:txBody>
      </p:sp>
    </p:spTree>
    <p:extLst>
      <p:ext uri="{BB962C8B-B14F-4D97-AF65-F5344CB8AC3E}">
        <p14:creationId xmlns:p14="http://schemas.microsoft.com/office/powerpoint/2010/main" val="321603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546C-D17B-B053-03C6-1B3F1DAAF01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9B982D6-6345-8065-254D-0B5EE6DCCDE3}"/>
              </a:ext>
            </a:extLst>
          </p:cNvPr>
          <p:cNvSpPr>
            <a:spLocks noGrp="1"/>
          </p:cNvSpPr>
          <p:nvPr>
            <p:ph type="title"/>
          </p:nvPr>
        </p:nvSpPr>
        <p:spPr/>
        <p:txBody>
          <a:bodyPr/>
          <a:lstStyle/>
          <a:p>
            <a:r>
              <a:rPr lang="en-US" sz="2400" dirty="0"/>
              <a:t>CD19 CAR T-Cell Therapy in Autoimmune Disease - A Case Series with Follow-up</a:t>
            </a:r>
            <a:endParaRPr lang="en-US" dirty="0"/>
          </a:p>
        </p:txBody>
      </p:sp>
      <p:sp>
        <p:nvSpPr>
          <p:cNvPr id="3" name="Content Placeholder 2">
            <a:extLst>
              <a:ext uri="{FF2B5EF4-FFF2-40B4-BE49-F238E27FC236}">
                <a16:creationId xmlns:a16="http://schemas.microsoft.com/office/drawing/2014/main" id="{BB2EE7D7-EDA4-A59D-30CA-02C2D030FC66}"/>
              </a:ext>
            </a:extLst>
          </p:cNvPr>
          <p:cNvSpPr>
            <a:spLocks noGrp="1"/>
          </p:cNvSpPr>
          <p:nvPr>
            <p:ph idx="1"/>
          </p:nvPr>
        </p:nvSpPr>
        <p:spPr>
          <a:xfrm>
            <a:off x="838200" y="2230437"/>
            <a:ext cx="6224954" cy="4351338"/>
          </a:xfrm>
        </p:spPr>
        <p:txBody>
          <a:bodyPr vert="horz" lIns="91440" tIns="45720" rIns="91440" bIns="45720" rtlCol="0" anchor="t">
            <a:normAutofit lnSpcReduction="10000"/>
          </a:bodyPr>
          <a:lstStyle/>
          <a:p>
            <a:r>
              <a:rPr lang="en-US" sz="2000" dirty="0">
                <a:ea typeface="+mn-lt"/>
                <a:cs typeface="+mn-lt"/>
              </a:rPr>
              <a:t>All the patients with:</a:t>
            </a:r>
          </a:p>
          <a:p>
            <a:pPr lvl="1">
              <a:buFont typeface="Courier New" panose="020B0604020202020204" pitchFamily="34" charset="0"/>
              <a:buChar char="o"/>
            </a:pPr>
            <a:r>
              <a:rPr lang="en-US" sz="1600" dirty="0">
                <a:ea typeface="+mn-lt"/>
                <a:cs typeface="+mn-lt"/>
              </a:rPr>
              <a:t> SLE had DORIS remission</a:t>
            </a:r>
          </a:p>
          <a:p>
            <a:pPr lvl="1">
              <a:buFont typeface="Courier New" panose="020B0604020202020204" pitchFamily="34" charset="0"/>
              <a:buChar char="o"/>
            </a:pPr>
            <a:r>
              <a:rPr lang="en-US" sz="1600" dirty="0">
                <a:ea typeface="+mn-lt"/>
                <a:cs typeface="+mn-lt"/>
              </a:rPr>
              <a:t>Idiopathic inflammatory myositis had an ACR–EULAR major clinical response</a:t>
            </a:r>
          </a:p>
          <a:p>
            <a:pPr lvl="1">
              <a:buFont typeface="Courier New" panose="020B0604020202020204" pitchFamily="34" charset="0"/>
              <a:buChar char="o"/>
            </a:pPr>
            <a:r>
              <a:rPr lang="en-US" sz="1600" dirty="0">
                <a:ea typeface="+mn-lt"/>
                <a:cs typeface="+mn-lt"/>
              </a:rPr>
              <a:t>Systemic sclerosis had a decrease in the score on the EUSTAR activity index</a:t>
            </a:r>
          </a:p>
          <a:p>
            <a:r>
              <a:rPr lang="en-US" sz="2000" dirty="0">
                <a:ea typeface="+mn-lt"/>
                <a:cs typeface="+mn-lt"/>
              </a:rPr>
              <a:t>Immunosuppressive therapy was completely stopped in all the patients. </a:t>
            </a:r>
            <a:endParaRPr lang="en-US" sz="2000" dirty="0"/>
          </a:p>
          <a:p>
            <a:r>
              <a:rPr lang="en-US" sz="2000" dirty="0">
                <a:ea typeface="+mn-lt"/>
                <a:cs typeface="+mn-lt"/>
              </a:rPr>
              <a:t>Grade 1 cytokine release syndrome occurred in 10 patients. One patient each had grade 2 cytokine release syndrome, grade 1 immune effector cell–associated neurotoxicity syndrome, and pneumonia that resulted in hospitalization.</a:t>
            </a:r>
            <a:endParaRPr lang="en-US" sz="2000" dirty="0"/>
          </a:p>
          <a:p>
            <a:endParaRPr lang="en-US" sz="1400" dirty="0">
              <a:solidFill>
                <a:srgbClr val="4D4D4D"/>
              </a:solidFill>
            </a:endParaRPr>
          </a:p>
        </p:txBody>
      </p:sp>
      <p:pic>
        <p:nvPicPr>
          <p:cNvPr id="5" name="Picture 4">
            <a:extLst>
              <a:ext uri="{FF2B5EF4-FFF2-40B4-BE49-F238E27FC236}">
                <a16:creationId xmlns:a16="http://schemas.microsoft.com/office/drawing/2014/main" id="{F8E7AB79-D149-DCAF-B6F6-CE27E57BB6DD}"/>
              </a:ext>
            </a:extLst>
          </p:cNvPr>
          <p:cNvPicPr>
            <a:picLocks noChangeAspect="1"/>
          </p:cNvPicPr>
          <p:nvPr/>
        </p:nvPicPr>
        <p:blipFill>
          <a:blip r:embed="rId3"/>
          <a:stretch>
            <a:fillRect/>
          </a:stretch>
        </p:blipFill>
        <p:spPr>
          <a:xfrm>
            <a:off x="7067185" y="1454944"/>
            <a:ext cx="4833571" cy="2314575"/>
          </a:xfrm>
          <a:prstGeom prst="rect">
            <a:avLst/>
          </a:prstGeom>
        </p:spPr>
      </p:pic>
      <p:pic>
        <p:nvPicPr>
          <p:cNvPr id="6" name="Picture 5">
            <a:extLst>
              <a:ext uri="{FF2B5EF4-FFF2-40B4-BE49-F238E27FC236}">
                <a16:creationId xmlns:a16="http://schemas.microsoft.com/office/drawing/2014/main" id="{B5FACC57-EEB5-F500-4117-8543C9524470}"/>
              </a:ext>
            </a:extLst>
          </p:cNvPr>
          <p:cNvPicPr>
            <a:picLocks noChangeAspect="1"/>
          </p:cNvPicPr>
          <p:nvPr/>
        </p:nvPicPr>
        <p:blipFill>
          <a:blip r:embed="rId4"/>
          <a:stretch>
            <a:fillRect/>
          </a:stretch>
        </p:blipFill>
        <p:spPr>
          <a:xfrm>
            <a:off x="7066635" y="3830515"/>
            <a:ext cx="4286982" cy="2495550"/>
          </a:xfrm>
          <a:prstGeom prst="rect">
            <a:avLst/>
          </a:prstGeom>
        </p:spPr>
      </p:pic>
      <p:sp>
        <p:nvSpPr>
          <p:cNvPr id="7" name="TextBox 6">
            <a:extLst>
              <a:ext uri="{FF2B5EF4-FFF2-40B4-BE49-F238E27FC236}">
                <a16:creationId xmlns:a16="http://schemas.microsoft.com/office/drawing/2014/main" id="{CA9C3FFA-06C1-824C-1681-6EC65ED86769}"/>
              </a:ext>
            </a:extLst>
          </p:cNvPr>
          <p:cNvSpPr txBox="1"/>
          <p:nvPr/>
        </p:nvSpPr>
        <p:spPr>
          <a:xfrm>
            <a:off x="8399585" y="6411340"/>
            <a:ext cx="35940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Lato"/>
                <a:ea typeface="+mn-lt"/>
                <a:cs typeface="+mn-lt"/>
              </a:rPr>
              <a:t>N </a:t>
            </a:r>
            <a:r>
              <a:rPr lang="en-US" sz="1600" dirty="0" err="1">
                <a:latin typeface="Lato"/>
                <a:ea typeface="+mn-lt"/>
                <a:cs typeface="+mn-lt"/>
              </a:rPr>
              <a:t>Engl</a:t>
            </a:r>
            <a:r>
              <a:rPr lang="en-US" sz="1600" dirty="0">
                <a:latin typeface="Lato"/>
                <a:ea typeface="+mn-lt"/>
                <a:cs typeface="+mn-lt"/>
              </a:rPr>
              <a:t> J Med 2024;390:687-700</a:t>
            </a:r>
            <a:endParaRPr lang="en-US" sz="1600" dirty="0">
              <a:latin typeface="Lato"/>
            </a:endParaRPr>
          </a:p>
        </p:txBody>
      </p:sp>
    </p:spTree>
    <p:extLst>
      <p:ext uri="{BB962C8B-B14F-4D97-AF65-F5344CB8AC3E}">
        <p14:creationId xmlns:p14="http://schemas.microsoft.com/office/powerpoint/2010/main" val="1572072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ABE9-D200-CC72-D795-FE82D3323B60}"/>
              </a:ext>
            </a:extLst>
          </p:cNvPr>
          <p:cNvSpPr>
            <a:spLocks noGrp="1"/>
          </p:cNvSpPr>
          <p:nvPr>
            <p:ph type="title"/>
          </p:nvPr>
        </p:nvSpPr>
        <p:spPr/>
        <p:txBody>
          <a:bodyPr/>
          <a:lstStyle/>
          <a:p>
            <a:r>
              <a:rPr lang="en-US" sz="2800"/>
              <a:t>BCMA-CD19 compound CAR (cCAR) T cells for systemic lupus erythematosus: a phase 1 open-label clinical trial</a:t>
            </a:r>
            <a:endParaRPr lang="en-US"/>
          </a:p>
        </p:txBody>
      </p:sp>
      <p:sp>
        <p:nvSpPr>
          <p:cNvPr id="3" name="Content Placeholder 2">
            <a:extLst>
              <a:ext uri="{FF2B5EF4-FFF2-40B4-BE49-F238E27FC236}">
                <a16:creationId xmlns:a16="http://schemas.microsoft.com/office/drawing/2014/main" id="{F11E46F7-70BA-54E1-8F17-E81D6DBE4866}"/>
              </a:ext>
            </a:extLst>
          </p:cNvPr>
          <p:cNvSpPr>
            <a:spLocks noGrp="1"/>
          </p:cNvSpPr>
          <p:nvPr>
            <p:ph idx="1"/>
          </p:nvPr>
        </p:nvSpPr>
        <p:spPr>
          <a:xfrm>
            <a:off x="1115568" y="2478024"/>
            <a:ext cx="6518550" cy="3694176"/>
          </a:xfrm>
        </p:spPr>
        <p:txBody>
          <a:bodyPr vert="horz" lIns="91440" tIns="45720" rIns="91440" bIns="45720" rtlCol="0" anchor="t">
            <a:normAutofit fontScale="92500"/>
          </a:bodyPr>
          <a:lstStyle/>
          <a:p>
            <a:r>
              <a:rPr lang="en-US" sz="1800" dirty="0">
                <a:ea typeface="+mn-lt"/>
                <a:cs typeface="+mn-lt"/>
              </a:rPr>
              <a:t>BCMA (B Cell Maturation Agent) is a surface antigen expressed by long-lived plasma cells and is correlated with SLE/lupus nephritis (LN) severity and activity, making it a promising therapeutic target</a:t>
            </a:r>
          </a:p>
          <a:p>
            <a:r>
              <a:rPr lang="en-US" sz="1800" dirty="0">
                <a:ea typeface="+mn-lt"/>
                <a:cs typeface="+mn-lt"/>
              </a:rPr>
              <a:t>BCMA-CD19 compound CAR T cells (</a:t>
            </a:r>
            <a:r>
              <a:rPr lang="en-US" sz="1800" dirty="0" err="1">
                <a:ea typeface="+mn-lt"/>
                <a:cs typeface="+mn-lt"/>
              </a:rPr>
              <a:t>cCAR</a:t>
            </a:r>
            <a:r>
              <a:rPr lang="en-US" sz="1800" dirty="0">
                <a:ea typeface="+mn-lt"/>
                <a:cs typeface="+mn-lt"/>
              </a:rPr>
              <a:t>) had two independently functioning CARs that target both the B-cell CD19 and the long-lived plasma cell BCMA surface antigens</a:t>
            </a:r>
          </a:p>
          <a:p>
            <a:r>
              <a:rPr lang="en-US" sz="1800" dirty="0">
                <a:ea typeface="+mn-lt"/>
                <a:cs typeface="+mn-lt"/>
              </a:rPr>
              <a:t>13 patients treated with severe SLE, mean age 31, 10/13 female</a:t>
            </a:r>
          </a:p>
          <a:p>
            <a:r>
              <a:rPr lang="en-US" sz="1800" dirty="0">
                <a:ea typeface="+mn-lt"/>
                <a:cs typeface="+mn-lt"/>
              </a:rPr>
              <a:t>9/13 patients satisfied the DORIS CR criteria and 12 /13 met the LLDAS criteria 3–6 months post-</a:t>
            </a:r>
            <a:r>
              <a:rPr lang="en-US" sz="1800" dirty="0" err="1">
                <a:ea typeface="+mn-lt"/>
                <a:cs typeface="+mn-lt"/>
              </a:rPr>
              <a:t>cCAR</a:t>
            </a:r>
            <a:endParaRPr lang="en-US" sz="1800" dirty="0">
              <a:ea typeface="+mn-lt"/>
              <a:cs typeface="+mn-lt"/>
            </a:endParaRPr>
          </a:p>
        </p:txBody>
      </p:sp>
      <p:sp>
        <p:nvSpPr>
          <p:cNvPr id="4" name="TextBox 3">
            <a:extLst>
              <a:ext uri="{FF2B5EF4-FFF2-40B4-BE49-F238E27FC236}">
                <a16:creationId xmlns:a16="http://schemas.microsoft.com/office/drawing/2014/main" id="{D65D7B49-C0FD-8C4B-A4EE-D848585ABCBF}"/>
              </a:ext>
            </a:extLst>
          </p:cNvPr>
          <p:cNvSpPr txBox="1"/>
          <p:nvPr/>
        </p:nvSpPr>
        <p:spPr>
          <a:xfrm>
            <a:off x="7218428" y="6337968"/>
            <a:ext cx="46453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212121"/>
                </a:solidFill>
                <a:latin typeface="Lato"/>
                <a:ea typeface="+mn-lt"/>
                <a:cs typeface="+mn-lt"/>
              </a:rPr>
              <a:t>Ann Rheum Dis. 2024 Sep 30;83(10):1304-1314.</a:t>
            </a:r>
            <a:endParaRPr lang="en-US" sz="1600">
              <a:latin typeface="Lato"/>
              <a:ea typeface="Lato"/>
              <a:cs typeface="Lato"/>
            </a:endParaRPr>
          </a:p>
        </p:txBody>
      </p:sp>
      <p:pic>
        <p:nvPicPr>
          <p:cNvPr id="8" name="Picture 7" descr="A graph showing the number of antibodies&#10;&#10;AI-generated content may be incorrect.">
            <a:extLst>
              <a:ext uri="{FF2B5EF4-FFF2-40B4-BE49-F238E27FC236}">
                <a16:creationId xmlns:a16="http://schemas.microsoft.com/office/drawing/2014/main" id="{94CEA36B-7F45-0C4E-5711-7D8378830207}"/>
              </a:ext>
            </a:extLst>
          </p:cNvPr>
          <p:cNvPicPr>
            <a:picLocks noChangeAspect="1"/>
          </p:cNvPicPr>
          <p:nvPr/>
        </p:nvPicPr>
        <p:blipFill>
          <a:blip r:embed="rId3"/>
          <a:stretch>
            <a:fillRect/>
          </a:stretch>
        </p:blipFill>
        <p:spPr>
          <a:xfrm>
            <a:off x="7844840" y="2475832"/>
            <a:ext cx="3400425" cy="2895600"/>
          </a:xfrm>
          <a:prstGeom prst="rect">
            <a:avLst/>
          </a:prstGeom>
        </p:spPr>
      </p:pic>
    </p:spTree>
    <p:extLst>
      <p:ext uri="{BB962C8B-B14F-4D97-AF65-F5344CB8AC3E}">
        <p14:creationId xmlns:p14="http://schemas.microsoft.com/office/powerpoint/2010/main" val="1902588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387AA-BD47-BA03-695F-CD6A96FA85D9}"/>
              </a:ext>
            </a:extLst>
          </p:cNvPr>
          <p:cNvSpPr>
            <a:spLocks noGrp="1"/>
          </p:cNvSpPr>
          <p:nvPr>
            <p:ph type="title"/>
          </p:nvPr>
        </p:nvSpPr>
        <p:spPr/>
        <p:txBody>
          <a:bodyPr>
            <a:normAutofit fontScale="90000"/>
          </a:bodyPr>
          <a:lstStyle/>
          <a:p>
            <a:r>
              <a:rPr lang="en-US">
                <a:ea typeface="+mj-lt"/>
                <a:cs typeface="+mj-lt"/>
              </a:rPr>
              <a:t>Allogeneic CD19-targeted CAR-T therapy in patients with severe myositis and systemic sclerosis</a:t>
            </a:r>
            <a:endParaRPr lang="en-US"/>
          </a:p>
        </p:txBody>
      </p:sp>
      <p:sp>
        <p:nvSpPr>
          <p:cNvPr id="6" name="TextBox 5">
            <a:extLst>
              <a:ext uri="{FF2B5EF4-FFF2-40B4-BE49-F238E27FC236}">
                <a16:creationId xmlns:a16="http://schemas.microsoft.com/office/drawing/2014/main" id="{CDFA0EB3-8532-4781-F79D-22C752C43A46}"/>
              </a:ext>
            </a:extLst>
          </p:cNvPr>
          <p:cNvSpPr txBox="1"/>
          <p:nvPr/>
        </p:nvSpPr>
        <p:spPr>
          <a:xfrm>
            <a:off x="5808453" y="6369169"/>
            <a:ext cx="61391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latin typeface="Lato"/>
                <a:ea typeface="+mn-lt"/>
                <a:cs typeface="+mn-lt"/>
              </a:rPr>
              <a:t>Cell. 2024 Sep 5;187(18):4890-4904.e9.</a:t>
            </a:r>
            <a:endParaRPr lang="en-US" sz="1600">
              <a:latin typeface="Lato"/>
              <a:ea typeface="Lato"/>
              <a:cs typeface="Lato"/>
            </a:endParaRPr>
          </a:p>
        </p:txBody>
      </p:sp>
      <p:sp>
        <p:nvSpPr>
          <p:cNvPr id="8" name="Content Placeholder 7">
            <a:extLst>
              <a:ext uri="{FF2B5EF4-FFF2-40B4-BE49-F238E27FC236}">
                <a16:creationId xmlns:a16="http://schemas.microsoft.com/office/drawing/2014/main" id="{33BFB591-36B5-59D7-4A12-5CEF3E68EEDA}"/>
              </a:ext>
            </a:extLst>
          </p:cNvPr>
          <p:cNvSpPr>
            <a:spLocks noGrp="1"/>
          </p:cNvSpPr>
          <p:nvPr>
            <p:ph idx="1"/>
          </p:nvPr>
        </p:nvSpPr>
        <p:spPr/>
        <p:txBody>
          <a:bodyPr vert="horz" lIns="91440" tIns="45720" rIns="91440" bIns="45720" rtlCol="0" anchor="t">
            <a:normAutofit fontScale="92500" lnSpcReduction="20000"/>
          </a:bodyPr>
          <a:lstStyle/>
          <a:p>
            <a:r>
              <a:rPr lang="en-US"/>
              <a:t>Genetically engineered healthy-donor-derived, CD19-targeting CAR-T cells (</a:t>
            </a:r>
            <a:r>
              <a:rPr lang="en-US">
                <a:ea typeface="+mn-lt"/>
                <a:cs typeface="+mn-lt"/>
              </a:rPr>
              <a:t>TyU19</a:t>
            </a:r>
            <a:r>
              <a:rPr lang="en-US"/>
              <a:t>) to treat one myositis patient and two scleroderma patients</a:t>
            </a:r>
          </a:p>
          <a:p>
            <a:r>
              <a:rPr lang="en-US">
                <a:ea typeface="+mn-lt"/>
                <a:cs typeface="+mn-lt"/>
              </a:rPr>
              <a:t>one dose of 1 × 10</a:t>
            </a:r>
            <a:r>
              <a:rPr lang="en-US" baseline="30000">
                <a:ea typeface="+mn-lt"/>
                <a:cs typeface="+mn-lt"/>
              </a:rPr>
              <a:t>6</a:t>
            </a:r>
            <a:r>
              <a:rPr lang="en-US">
                <a:ea typeface="+mn-lt"/>
                <a:cs typeface="+mn-lt"/>
              </a:rPr>
              <a:t>/kg CAR-T product </a:t>
            </a:r>
            <a:endParaRPr lang="en-US" dirty="0">
              <a:ea typeface="+mn-lt"/>
              <a:cs typeface="+mn-lt"/>
            </a:endParaRPr>
          </a:p>
          <a:p>
            <a:r>
              <a:rPr lang="en-US">
                <a:ea typeface="+mn-lt"/>
                <a:cs typeface="+mn-lt"/>
              </a:rPr>
              <a:t>Infused cells persisted for over 3 months, achieving complete B cell depletion within 2 weeks of treatment</a:t>
            </a:r>
            <a:endParaRPr lang="en-US" dirty="0">
              <a:ea typeface="+mn-lt"/>
              <a:cs typeface="+mn-lt"/>
            </a:endParaRPr>
          </a:p>
          <a:p>
            <a:r>
              <a:rPr lang="en-US">
                <a:ea typeface="+mn-lt"/>
                <a:cs typeface="+mn-lt"/>
              </a:rPr>
              <a:t>No cases of cytokine release syndrome</a:t>
            </a:r>
          </a:p>
          <a:p>
            <a:r>
              <a:rPr lang="en-US">
                <a:ea typeface="+mn-lt"/>
                <a:cs typeface="+mn-lt"/>
              </a:rPr>
              <a:t>All three went into deep drug free remission out to 6 months</a:t>
            </a:r>
          </a:p>
        </p:txBody>
      </p:sp>
    </p:spTree>
    <p:extLst>
      <p:ext uri="{BB962C8B-B14F-4D97-AF65-F5344CB8AC3E}">
        <p14:creationId xmlns:p14="http://schemas.microsoft.com/office/powerpoint/2010/main" val="3678054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17FE-ADA7-6DE9-1B7D-F72C9DF22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01865-C3C2-F641-E76E-55DD9EA08B16}"/>
              </a:ext>
            </a:extLst>
          </p:cNvPr>
          <p:cNvSpPr>
            <a:spLocks noGrp="1"/>
          </p:cNvSpPr>
          <p:nvPr>
            <p:ph type="title"/>
          </p:nvPr>
        </p:nvSpPr>
        <p:spPr/>
        <p:txBody>
          <a:bodyPr>
            <a:normAutofit fontScale="90000"/>
          </a:bodyPr>
          <a:lstStyle/>
          <a:p>
            <a:r>
              <a:rPr lang="en-US">
                <a:ea typeface="+mj-lt"/>
                <a:cs typeface="+mj-lt"/>
              </a:rPr>
              <a:t>Allogeneic CD19-targeted CAR-T therapy in patients with severe myositis and systemic sclerosis</a:t>
            </a:r>
            <a:endParaRPr lang="en-US"/>
          </a:p>
        </p:txBody>
      </p:sp>
      <p:sp>
        <p:nvSpPr>
          <p:cNvPr id="6" name="TextBox 5">
            <a:extLst>
              <a:ext uri="{FF2B5EF4-FFF2-40B4-BE49-F238E27FC236}">
                <a16:creationId xmlns:a16="http://schemas.microsoft.com/office/drawing/2014/main" id="{85609BE5-9819-A9B9-3DA5-63559517181C}"/>
              </a:ext>
            </a:extLst>
          </p:cNvPr>
          <p:cNvSpPr txBox="1"/>
          <p:nvPr/>
        </p:nvSpPr>
        <p:spPr>
          <a:xfrm>
            <a:off x="5808453" y="6369169"/>
            <a:ext cx="61391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latin typeface="Lato"/>
                <a:ea typeface="+mn-lt"/>
                <a:cs typeface="+mn-lt"/>
              </a:rPr>
              <a:t>Cell. 2024 Sep 5;187(18):4890-4904.e9.</a:t>
            </a:r>
            <a:endParaRPr lang="en-US" sz="1600">
              <a:latin typeface="Lato"/>
              <a:ea typeface="Lato"/>
              <a:cs typeface="Lato"/>
            </a:endParaRPr>
          </a:p>
        </p:txBody>
      </p:sp>
      <p:sp>
        <p:nvSpPr>
          <p:cNvPr id="8" name="Content Placeholder 7">
            <a:extLst>
              <a:ext uri="{FF2B5EF4-FFF2-40B4-BE49-F238E27FC236}">
                <a16:creationId xmlns:a16="http://schemas.microsoft.com/office/drawing/2014/main" id="{92D31138-F257-26DE-AE4F-032A06C47B74}"/>
              </a:ext>
            </a:extLst>
          </p:cNvPr>
          <p:cNvSpPr>
            <a:spLocks noGrp="1"/>
          </p:cNvSpPr>
          <p:nvPr>
            <p:ph idx="1"/>
          </p:nvPr>
        </p:nvSpPr>
        <p:spPr>
          <a:xfrm>
            <a:off x="1115568" y="2248661"/>
            <a:ext cx="4679347" cy="3694176"/>
          </a:xfrm>
        </p:spPr>
        <p:txBody>
          <a:bodyPr vert="horz" lIns="91440" tIns="45720" rIns="91440" bIns="45720" rtlCol="0" anchor="t">
            <a:normAutofit lnSpcReduction="10000"/>
          </a:bodyPr>
          <a:lstStyle/>
          <a:p>
            <a:r>
              <a:rPr lang="en-US" dirty="0"/>
              <a:t>One scleroderma patient had noted CT chest ILD improvement, the other had myocardial inflammation improve</a:t>
            </a:r>
          </a:p>
          <a:p>
            <a:r>
              <a:rPr lang="en-US" dirty="0"/>
              <a:t>Protective antibodies to EVB, </a:t>
            </a:r>
            <a:r>
              <a:rPr lang="en-US" dirty="0" err="1"/>
              <a:t>HSVⅠ</a:t>
            </a:r>
            <a:r>
              <a:rPr lang="en-US" dirty="0"/>
              <a:t>, </a:t>
            </a:r>
            <a:r>
              <a:rPr lang="en-US" dirty="0" err="1"/>
              <a:t>HSVⅡ</a:t>
            </a:r>
            <a:r>
              <a:rPr lang="en-US" dirty="0"/>
              <a:t>, and CMV persisted </a:t>
            </a:r>
          </a:p>
        </p:txBody>
      </p:sp>
      <p:pic>
        <p:nvPicPr>
          <p:cNvPr id="3" name="Picture 2">
            <a:extLst>
              <a:ext uri="{FF2B5EF4-FFF2-40B4-BE49-F238E27FC236}">
                <a16:creationId xmlns:a16="http://schemas.microsoft.com/office/drawing/2014/main" id="{15D79A10-4FFF-9521-3C0F-26BFB900DC69}"/>
              </a:ext>
            </a:extLst>
          </p:cNvPr>
          <p:cNvPicPr>
            <a:picLocks noChangeAspect="1"/>
          </p:cNvPicPr>
          <p:nvPr/>
        </p:nvPicPr>
        <p:blipFill>
          <a:blip r:embed="rId3"/>
          <a:stretch>
            <a:fillRect/>
          </a:stretch>
        </p:blipFill>
        <p:spPr>
          <a:xfrm>
            <a:off x="7239000" y="2024062"/>
            <a:ext cx="4202906" cy="4143374"/>
          </a:xfrm>
          <a:prstGeom prst="rect">
            <a:avLst/>
          </a:prstGeom>
        </p:spPr>
      </p:pic>
    </p:spTree>
    <p:extLst>
      <p:ext uri="{BB962C8B-B14F-4D97-AF65-F5344CB8AC3E}">
        <p14:creationId xmlns:p14="http://schemas.microsoft.com/office/powerpoint/2010/main" val="3793473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7351-1044-8C7B-3A84-001C25FF6929}"/>
              </a:ext>
            </a:extLst>
          </p:cNvPr>
          <p:cNvSpPr>
            <a:spLocks noGrp="1"/>
          </p:cNvSpPr>
          <p:nvPr>
            <p:ph type="title"/>
          </p:nvPr>
        </p:nvSpPr>
        <p:spPr/>
        <p:txBody>
          <a:bodyPr>
            <a:normAutofit fontScale="90000"/>
          </a:bodyPr>
          <a:lstStyle/>
          <a:p>
            <a:r>
              <a:rPr lang="en-US" dirty="0">
                <a:solidFill>
                  <a:srgbClr val="212121"/>
                </a:solidFill>
                <a:latin typeface="Avenir Next LT Pro"/>
              </a:rPr>
              <a:t>CD19-CAR T-cell therapy induces deep tissue depletion of B cells</a:t>
            </a:r>
            <a:endParaRPr lang="en-US" dirty="0">
              <a:latin typeface="Avenir Next LT Pro"/>
            </a:endParaRPr>
          </a:p>
        </p:txBody>
      </p:sp>
      <p:sp>
        <p:nvSpPr>
          <p:cNvPr id="3" name="Content Placeholder 2">
            <a:extLst>
              <a:ext uri="{FF2B5EF4-FFF2-40B4-BE49-F238E27FC236}">
                <a16:creationId xmlns:a16="http://schemas.microsoft.com/office/drawing/2014/main" id="{596C06EE-BEB6-9716-0188-EEACFAD05E5F}"/>
              </a:ext>
            </a:extLst>
          </p:cNvPr>
          <p:cNvSpPr>
            <a:spLocks noGrp="1"/>
          </p:cNvSpPr>
          <p:nvPr>
            <p:ph idx="1"/>
          </p:nvPr>
        </p:nvSpPr>
        <p:spPr>
          <a:xfrm>
            <a:off x="1115568" y="2142511"/>
            <a:ext cx="10168128" cy="3694176"/>
          </a:xfrm>
        </p:spPr>
        <p:txBody>
          <a:bodyPr vert="horz" lIns="91440" tIns="45720" rIns="91440" bIns="45720" rtlCol="0" anchor="t">
            <a:normAutofit fontScale="92500" lnSpcReduction="10000"/>
          </a:bodyPr>
          <a:lstStyle/>
          <a:p>
            <a:r>
              <a:rPr lang="en-US" dirty="0"/>
              <a:t>When B cells are depleted, where are they, and are CD19 CAR T cells more effective than rituximab?</a:t>
            </a:r>
          </a:p>
          <a:p>
            <a:r>
              <a:rPr lang="en-US" dirty="0"/>
              <a:t> Sequential ultrasound-guided inguinal lymph node biopsies done at baseline and after CD19-CAR T-cell therapy in patients with autoimmune indications, compared with rituximab treated patients who lacked peripheral B cells</a:t>
            </a:r>
          </a:p>
          <a:p>
            <a:r>
              <a:rPr lang="en-US" dirty="0"/>
              <a:t> 5 patients with autoimmune disease before and after CD19-CAR T-cell therapy and from five patients after RTX treatment</a:t>
            </a:r>
          </a:p>
          <a:p>
            <a:endParaRPr lang="en-US" dirty="0"/>
          </a:p>
        </p:txBody>
      </p:sp>
      <p:sp>
        <p:nvSpPr>
          <p:cNvPr id="5" name="TextBox 4">
            <a:extLst>
              <a:ext uri="{FF2B5EF4-FFF2-40B4-BE49-F238E27FC236}">
                <a16:creationId xmlns:a16="http://schemas.microsoft.com/office/drawing/2014/main" id="{9187028D-6CC2-FF84-B357-F0D4BFE42B62}"/>
              </a:ext>
            </a:extLst>
          </p:cNvPr>
          <p:cNvSpPr txBox="1"/>
          <p:nvPr/>
        </p:nvSpPr>
        <p:spPr>
          <a:xfrm>
            <a:off x="6367219" y="6250983"/>
            <a:ext cx="51402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Lato"/>
                <a:ea typeface="+mn-lt"/>
                <a:cs typeface="+mn-lt"/>
              </a:rPr>
              <a:t>Ann Rheum Dis. 2025 Jan;84(1):106-114</a:t>
            </a:r>
            <a:endParaRPr lang="en-US" sz="1600">
              <a:latin typeface="Lato"/>
              <a:ea typeface="Lato"/>
              <a:cs typeface="Lato"/>
            </a:endParaRPr>
          </a:p>
        </p:txBody>
      </p:sp>
    </p:spTree>
    <p:extLst>
      <p:ext uri="{BB962C8B-B14F-4D97-AF65-F5344CB8AC3E}">
        <p14:creationId xmlns:p14="http://schemas.microsoft.com/office/powerpoint/2010/main" val="1714606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2E7A4-B218-FCEB-A36D-30F7F1839C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69A55-78DB-F696-BF53-9A8E9FF51E77}"/>
              </a:ext>
            </a:extLst>
          </p:cNvPr>
          <p:cNvSpPr>
            <a:spLocks noGrp="1"/>
          </p:cNvSpPr>
          <p:nvPr>
            <p:ph type="title"/>
          </p:nvPr>
        </p:nvSpPr>
        <p:spPr>
          <a:xfrm>
            <a:off x="1115568" y="548640"/>
            <a:ext cx="4398008" cy="1167670"/>
          </a:xfrm>
        </p:spPr>
        <p:txBody>
          <a:bodyPr>
            <a:normAutofit fontScale="90000"/>
          </a:bodyPr>
          <a:lstStyle/>
          <a:p>
            <a:r>
              <a:rPr lang="en-US" dirty="0">
                <a:solidFill>
                  <a:srgbClr val="212121"/>
                </a:solidFill>
                <a:latin typeface="Avenir Next LT Pro"/>
              </a:rPr>
              <a:t>CD19-CAR T cell therapy induces deep tissue depletion of B cells</a:t>
            </a:r>
            <a:endParaRPr lang="en-US" dirty="0">
              <a:latin typeface="Avenir Next LT Pro"/>
            </a:endParaRPr>
          </a:p>
        </p:txBody>
      </p:sp>
      <p:sp>
        <p:nvSpPr>
          <p:cNvPr id="3" name="Content Placeholder 2">
            <a:extLst>
              <a:ext uri="{FF2B5EF4-FFF2-40B4-BE49-F238E27FC236}">
                <a16:creationId xmlns:a16="http://schemas.microsoft.com/office/drawing/2014/main" id="{E73B27D0-64BC-5CB5-C6CF-12F8693437A7}"/>
              </a:ext>
            </a:extLst>
          </p:cNvPr>
          <p:cNvSpPr>
            <a:spLocks noGrp="1"/>
          </p:cNvSpPr>
          <p:nvPr>
            <p:ph idx="1"/>
          </p:nvPr>
        </p:nvSpPr>
        <p:spPr>
          <a:xfrm>
            <a:off x="1115568" y="3061429"/>
            <a:ext cx="10501503" cy="3396520"/>
          </a:xfrm>
        </p:spPr>
        <p:txBody>
          <a:bodyPr vert="horz" lIns="91440" tIns="45720" rIns="91440" bIns="45720" rtlCol="0" anchor="t">
            <a:normAutofit/>
          </a:bodyPr>
          <a:lstStyle/>
          <a:p>
            <a:r>
              <a:rPr lang="en-US" sz="1800" dirty="0"/>
              <a:t>CD19+ and CD20+ B cells were completely depleted in the lymph nodes after CAR T, but not after RTX</a:t>
            </a:r>
          </a:p>
          <a:p>
            <a:pPr lvl="1">
              <a:buFont typeface="Courier New" panose="020B0604020202020204" pitchFamily="34" charset="0"/>
              <a:buChar char="o"/>
            </a:pPr>
            <a:r>
              <a:rPr lang="en-US" sz="1600" dirty="0"/>
              <a:t>Plasma cells, T cells and macrophages in the lymph nodes remained unchanged</a:t>
            </a:r>
          </a:p>
          <a:p>
            <a:r>
              <a:rPr lang="en-US" sz="1800" dirty="0"/>
              <a:t>Follicular structures were disrupted, and follicular dendritic cells were depleted in the lymph nodes after CD19-CAR T cell therapy, but not after RTX. </a:t>
            </a:r>
          </a:p>
          <a:p>
            <a:r>
              <a:rPr lang="en-US" sz="1800" dirty="0"/>
              <a:t>Non-lymphoid organs were completely depleted of B cells in 3 CAR T treated patients (colon, kidney, gallbladder).</a:t>
            </a:r>
          </a:p>
          <a:p>
            <a:r>
              <a:rPr lang="en-US" sz="1800" dirty="0"/>
              <a:t>This study shows difference in the depth of cell depletion between antibody-based and cell-based therapeutic approaches</a:t>
            </a:r>
          </a:p>
          <a:p>
            <a:endParaRPr lang="en-US" dirty="0"/>
          </a:p>
        </p:txBody>
      </p:sp>
      <p:sp>
        <p:nvSpPr>
          <p:cNvPr id="5" name="TextBox 4">
            <a:extLst>
              <a:ext uri="{FF2B5EF4-FFF2-40B4-BE49-F238E27FC236}">
                <a16:creationId xmlns:a16="http://schemas.microsoft.com/office/drawing/2014/main" id="{698ED54B-C68E-3795-2A63-9EB7C12232DF}"/>
              </a:ext>
            </a:extLst>
          </p:cNvPr>
          <p:cNvSpPr txBox="1"/>
          <p:nvPr/>
        </p:nvSpPr>
        <p:spPr>
          <a:xfrm>
            <a:off x="6629157" y="6453389"/>
            <a:ext cx="51402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latin typeface="Lato"/>
                <a:ea typeface="+mn-lt"/>
                <a:cs typeface="+mn-lt"/>
              </a:rPr>
              <a:t>Ann Rheum Dis. 2025 Jan;84(1):106-114</a:t>
            </a:r>
            <a:endParaRPr lang="en-US" sz="1600">
              <a:latin typeface="Lato"/>
            </a:endParaRPr>
          </a:p>
        </p:txBody>
      </p:sp>
      <p:pic>
        <p:nvPicPr>
          <p:cNvPr id="9" name="Picture 8">
            <a:extLst>
              <a:ext uri="{FF2B5EF4-FFF2-40B4-BE49-F238E27FC236}">
                <a16:creationId xmlns:a16="http://schemas.microsoft.com/office/drawing/2014/main" id="{FD95EC05-7502-1853-4353-6E37D61646EE}"/>
              </a:ext>
            </a:extLst>
          </p:cNvPr>
          <p:cNvPicPr>
            <a:picLocks noChangeAspect="1"/>
          </p:cNvPicPr>
          <p:nvPr/>
        </p:nvPicPr>
        <p:blipFill>
          <a:blip r:embed="rId3"/>
          <a:stretch>
            <a:fillRect/>
          </a:stretch>
        </p:blipFill>
        <p:spPr>
          <a:xfrm>
            <a:off x="5988843" y="116187"/>
            <a:ext cx="6203157" cy="2744188"/>
          </a:xfrm>
          <a:prstGeom prst="rect">
            <a:avLst/>
          </a:prstGeom>
        </p:spPr>
      </p:pic>
    </p:spTree>
    <p:extLst>
      <p:ext uri="{BB962C8B-B14F-4D97-AF65-F5344CB8AC3E}">
        <p14:creationId xmlns:p14="http://schemas.microsoft.com/office/powerpoint/2010/main" val="343891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AC7EF-CEEB-E5F2-02B4-BA2B073AB8D3}"/>
              </a:ext>
            </a:extLst>
          </p:cNvPr>
          <p:cNvSpPr>
            <a:spLocks noGrp="1"/>
          </p:cNvSpPr>
          <p:nvPr>
            <p:ph type="title"/>
          </p:nvPr>
        </p:nvSpPr>
        <p:spPr/>
        <p:txBody>
          <a:bodyPr>
            <a:normAutofit/>
          </a:bodyPr>
          <a:lstStyle/>
          <a:p>
            <a:r>
              <a:rPr lang="en-US" sz="4000"/>
              <a:t>Disclosures</a:t>
            </a:r>
          </a:p>
        </p:txBody>
      </p:sp>
      <p:sp>
        <p:nvSpPr>
          <p:cNvPr id="3" name="Content Placeholder 2">
            <a:extLst>
              <a:ext uri="{FF2B5EF4-FFF2-40B4-BE49-F238E27FC236}">
                <a16:creationId xmlns:a16="http://schemas.microsoft.com/office/drawing/2014/main" id="{4C056953-C4CF-D10A-1B50-87EC6265E778}"/>
              </a:ext>
            </a:extLst>
          </p:cNvPr>
          <p:cNvSpPr>
            <a:spLocks noGrp="1"/>
          </p:cNvSpPr>
          <p:nvPr>
            <p:ph idx="1"/>
          </p:nvPr>
        </p:nvSpPr>
        <p:spPr>
          <a:xfrm>
            <a:off x="1115568" y="2481943"/>
            <a:ext cx="10168128" cy="3695020"/>
          </a:xfrm>
        </p:spPr>
        <p:txBody>
          <a:bodyPr vert="horz" lIns="91440" tIns="45720" rIns="91440" bIns="45720" rtlCol="0" anchor="t">
            <a:normAutofit/>
          </a:bodyPr>
          <a:lstStyle/>
          <a:p>
            <a:r>
              <a:rPr lang="en-US" sz="2200"/>
              <a:t>I have no financial disclosures</a:t>
            </a:r>
          </a:p>
          <a:p>
            <a:endParaRPr lang="en-US" sz="2200"/>
          </a:p>
          <a:p>
            <a:endParaRPr lang="en-US" sz="2200"/>
          </a:p>
        </p:txBody>
      </p:sp>
    </p:spTree>
    <p:extLst>
      <p:ext uri="{BB962C8B-B14F-4D97-AF65-F5344CB8AC3E}">
        <p14:creationId xmlns:p14="http://schemas.microsoft.com/office/powerpoint/2010/main" val="652331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92A28-3F98-4802-93D5-153621C49C6B}"/>
              </a:ext>
            </a:extLst>
          </p:cNvPr>
          <p:cNvSpPr/>
          <p:nvPr/>
        </p:nvSpPr>
        <p:spPr>
          <a:xfrm>
            <a:off x="1101471" y="3729808"/>
            <a:ext cx="10168128" cy="988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0E711-EEA9-ED9D-98E5-4CA3F336DA28}"/>
              </a:ext>
            </a:extLst>
          </p:cNvPr>
          <p:cNvSpPr>
            <a:spLocks noGrp="1"/>
          </p:cNvSpPr>
          <p:nvPr>
            <p:ph type="title"/>
          </p:nvPr>
        </p:nvSpPr>
        <p:spPr/>
        <p:txBody>
          <a:bodyPr/>
          <a:lstStyle/>
          <a:p>
            <a:r>
              <a:rPr lang="en-US"/>
              <a:t>Can Rheumatoid Arthritis be Prevented?</a:t>
            </a:r>
          </a:p>
        </p:txBody>
      </p:sp>
      <p:sp>
        <p:nvSpPr>
          <p:cNvPr id="3" name="Content Placeholder 2">
            <a:extLst>
              <a:ext uri="{FF2B5EF4-FFF2-40B4-BE49-F238E27FC236}">
                <a16:creationId xmlns:a16="http://schemas.microsoft.com/office/drawing/2014/main" id="{DE2AC65A-5CAD-08EA-A1AC-E790AC470F4F}"/>
              </a:ext>
            </a:extLst>
          </p:cNvPr>
          <p:cNvSpPr>
            <a:spLocks noGrp="1"/>
          </p:cNvSpPr>
          <p:nvPr>
            <p:ph idx="1"/>
          </p:nvPr>
        </p:nvSpPr>
        <p:spPr>
          <a:xfrm>
            <a:off x="1121417" y="2442496"/>
            <a:ext cx="9949166" cy="3694176"/>
          </a:xfrm>
        </p:spPr>
        <p:txBody>
          <a:bodyPr vert="horz" lIns="91440" tIns="45720" rIns="91440" bIns="45720" rtlCol="0" anchor="t">
            <a:normAutofit fontScale="70000" lnSpcReduction="20000"/>
          </a:bodyPr>
          <a:lstStyle/>
          <a:p>
            <a:r>
              <a:rPr lang="en-US" dirty="0">
                <a:latin typeface="Avenir Next LT Pro"/>
                <a:ea typeface="Source Sans Pro"/>
              </a:rPr>
              <a:t>Atorvastatin (STAPRA</a:t>
            </a:r>
            <a:r>
              <a:rPr lang="en-US" baseline="30000" dirty="0">
                <a:latin typeface="Avenir Next LT Pro"/>
                <a:ea typeface="Source Sans Pro"/>
              </a:rPr>
              <a:t>1</a:t>
            </a:r>
            <a:r>
              <a:rPr lang="en-US" dirty="0">
                <a:latin typeface="Avenir Next LT Pro"/>
                <a:ea typeface="Source Sans Pro"/>
              </a:rPr>
              <a:t>) and hydroxychloroquine (StopRA</a:t>
            </a:r>
            <a:r>
              <a:rPr lang="en-US" baseline="30000" dirty="0">
                <a:latin typeface="Avenir Next LT Pro"/>
                <a:ea typeface="Source Sans Pro"/>
              </a:rPr>
              <a:t>2</a:t>
            </a:r>
            <a:r>
              <a:rPr lang="en-US" dirty="0">
                <a:latin typeface="Avenir Next LT Pro"/>
                <a:ea typeface="Source Sans Pro"/>
              </a:rPr>
              <a:t>) proved ineffective in preventing the onset of RA </a:t>
            </a:r>
          </a:p>
          <a:p>
            <a:r>
              <a:rPr lang="en-US" dirty="0">
                <a:latin typeface="Avenir Next LT Pro"/>
                <a:ea typeface="Source Sans Pro"/>
              </a:rPr>
              <a:t>Rituximab (PRAIRI</a:t>
            </a:r>
            <a:r>
              <a:rPr lang="en-US" baseline="30000" dirty="0">
                <a:latin typeface="Avenir Next LT Pro"/>
                <a:ea typeface="Source Sans Pro"/>
              </a:rPr>
              <a:t>3</a:t>
            </a:r>
            <a:r>
              <a:rPr lang="en-US" dirty="0">
                <a:latin typeface="Avenir Next LT Pro"/>
                <a:ea typeface="Source Sans Pro"/>
              </a:rPr>
              <a:t>) delayed RA onset and methotrexate (TREAT EARLIER</a:t>
            </a:r>
            <a:r>
              <a:rPr lang="en-US" baseline="30000" dirty="0">
                <a:latin typeface="Avenir Next LT Pro"/>
                <a:ea typeface="Source Sans Pro"/>
              </a:rPr>
              <a:t>4</a:t>
            </a:r>
            <a:r>
              <a:rPr lang="en-US" dirty="0">
                <a:latin typeface="Avenir Next LT Pro"/>
                <a:ea typeface="Source Sans Pro"/>
              </a:rPr>
              <a:t>) improved MRI detected inflammation</a:t>
            </a:r>
          </a:p>
          <a:p>
            <a:pPr marL="0" indent="0" algn="ctr">
              <a:buNone/>
            </a:pPr>
            <a:r>
              <a:rPr lang="en-US" dirty="0">
                <a:latin typeface="Avenir Next LT Pro"/>
                <a:ea typeface="Source Sans Pro"/>
              </a:rPr>
              <a:t>Abatacept in individuals at high risk of rheumatoid arthritis (APIPPRA): a </a:t>
            </a:r>
            <a:r>
              <a:rPr lang="en-US" dirty="0" err="1">
                <a:latin typeface="Avenir Next LT Pro"/>
                <a:ea typeface="Source Sans Pro"/>
              </a:rPr>
              <a:t>randomised</a:t>
            </a:r>
            <a:r>
              <a:rPr lang="en-US" dirty="0">
                <a:latin typeface="Avenir Next LT Pro"/>
                <a:ea typeface="Source Sans Pro"/>
              </a:rPr>
              <a:t>, double-blind, </a:t>
            </a:r>
            <a:r>
              <a:rPr lang="en-US" dirty="0" err="1">
                <a:latin typeface="Avenir Next LT Pro"/>
                <a:ea typeface="Source Sans Pro"/>
              </a:rPr>
              <a:t>multicentre</a:t>
            </a:r>
            <a:r>
              <a:rPr lang="en-US" dirty="0">
                <a:latin typeface="Avenir Next LT Pro"/>
                <a:ea typeface="Source Sans Pro"/>
              </a:rPr>
              <a:t>, parallel, placebo-controlled, phase 2b clinical trial (Lancet. 2024 Mar 2;403(10429):838-849)</a:t>
            </a:r>
            <a:endParaRPr lang="en-US" dirty="0">
              <a:latin typeface="Avenir Next LT Pro"/>
            </a:endParaRPr>
          </a:p>
          <a:p>
            <a:pPr marL="0" indent="0" algn="ctr">
              <a:buNone/>
            </a:pPr>
            <a:r>
              <a:rPr lang="en-US" dirty="0">
                <a:latin typeface="Avenir Next LT Pro"/>
                <a:ea typeface="Source Sans Pro"/>
              </a:rPr>
              <a:t>Abatacept inhibits inflammation and onset of rheumatoid arthritis in individuals at high risk (ARIAA): a </a:t>
            </a:r>
            <a:r>
              <a:rPr lang="en-US" dirty="0" err="1">
                <a:latin typeface="Avenir Next LT Pro"/>
                <a:ea typeface="Source Sans Pro"/>
              </a:rPr>
              <a:t>randomised</a:t>
            </a:r>
            <a:r>
              <a:rPr lang="en-US" dirty="0">
                <a:latin typeface="Avenir Next LT Pro"/>
                <a:ea typeface="Source Sans Pro"/>
              </a:rPr>
              <a:t>, international, </a:t>
            </a:r>
            <a:r>
              <a:rPr lang="en-US" dirty="0" err="1">
                <a:latin typeface="Avenir Next LT Pro"/>
                <a:ea typeface="Source Sans Pro"/>
              </a:rPr>
              <a:t>multicentre</a:t>
            </a:r>
            <a:r>
              <a:rPr lang="en-US" dirty="0">
                <a:latin typeface="Avenir Next LT Pro"/>
                <a:ea typeface="Source Sans Pro"/>
              </a:rPr>
              <a:t>, double-blind, placebo-controlled trial (Lancet. 2024 Mar 2;403(10429):850-859)</a:t>
            </a:r>
            <a:endParaRPr lang="en-US" dirty="0">
              <a:latin typeface="Avenir Next LT Pro"/>
            </a:endParaRPr>
          </a:p>
          <a:p>
            <a:endParaRPr lang="en-US" dirty="0"/>
          </a:p>
        </p:txBody>
      </p:sp>
      <p:pic>
        <p:nvPicPr>
          <p:cNvPr id="6" name="Picture 5">
            <a:extLst>
              <a:ext uri="{FF2B5EF4-FFF2-40B4-BE49-F238E27FC236}">
                <a16:creationId xmlns:a16="http://schemas.microsoft.com/office/drawing/2014/main" id="{79B5B935-4CA4-4AA2-A03C-86F528118B8C}"/>
              </a:ext>
            </a:extLst>
          </p:cNvPr>
          <p:cNvPicPr>
            <a:picLocks noChangeAspect="1"/>
          </p:cNvPicPr>
          <p:nvPr/>
        </p:nvPicPr>
        <p:blipFill>
          <a:blip r:embed="rId2">
            <a:alphaModFix amt="33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01471" y="4718349"/>
            <a:ext cx="10182225" cy="1000125"/>
          </a:xfrm>
          <a:prstGeom prst="rect">
            <a:avLst/>
          </a:prstGeom>
          <a:solidFill>
            <a:schemeClr val="accent2">
              <a:lumMod val="40000"/>
              <a:lumOff val="60000"/>
              <a:alpha val="0"/>
            </a:schemeClr>
          </a:solidFill>
        </p:spPr>
      </p:pic>
      <p:sp>
        <p:nvSpPr>
          <p:cNvPr id="7" name="TextBox 6">
            <a:extLst>
              <a:ext uri="{FF2B5EF4-FFF2-40B4-BE49-F238E27FC236}">
                <a16:creationId xmlns:a16="http://schemas.microsoft.com/office/drawing/2014/main" id="{097B7C96-C282-4DC5-B0A0-FECE037C16DE}"/>
              </a:ext>
            </a:extLst>
          </p:cNvPr>
          <p:cNvSpPr txBox="1"/>
          <p:nvPr/>
        </p:nvSpPr>
        <p:spPr>
          <a:xfrm>
            <a:off x="185352" y="6173743"/>
            <a:ext cx="10985156" cy="1077218"/>
          </a:xfrm>
          <a:prstGeom prst="rect">
            <a:avLst/>
          </a:prstGeom>
          <a:noFill/>
        </p:spPr>
        <p:txBody>
          <a:bodyPr wrap="square" numCol="2" rtlCol="0">
            <a:spAutoFit/>
          </a:bodyPr>
          <a:lstStyle/>
          <a:p>
            <a:pPr marL="342900" indent="-342900" algn="r">
              <a:buAutoNum type="arabicPeriod"/>
            </a:pPr>
            <a:r>
              <a:rPr lang="pt-BR" sz="1600" dirty="0">
                <a:latin typeface="Lato" panose="020F0502020204030203" pitchFamily="34" charset="0"/>
                <a:ea typeface="Lato" panose="020F0502020204030203" pitchFamily="34" charset="0"/>
                <a:cs typeface="Lato" panose="020F0502020204030203" pitchFamily="34" charset="0"/>
              </a:rPr>
              <a:t>RMD Open. 2021 Mar;7(1):e001591</a:t>
            </a:r>
          </a:p>
          <a:p>
            <a:pPr marL="342900" indent="-342900" algn="r">
              <a:buAutoNum type="arabicPeriod"/>
            </a:pPr>
            <a:r>
              <a:rPr lang="en-US" sz="1600" dirty="0">
                <a:latin typeface="Lato" panose="020F0502020204030203" pitchFamily="34" charset="0"/>
                <a:ea typeface="Lato" panose="020F0502020204030203" pitchFamily="34" charset="0"/>
                <a:cs typeface="Lato" panose="020F0502020204030203" pitchFamily="34" charset="0"/>
              </a:rPr>
              <a:t>Arthritis </a:t>
            </a:r>
            <a:r>
              <a:rPr lang="en-US" sz="1600" dirty="0" err="1">
                <a:latin typeface="Lato" panose="020F0502020204030203" pitchFamily="34" charset="0"/>
                <a:ea typeface="Lato" panose="020F0502020204030203" pitchFamily="34" charset="0"/>
                <a:cs typeface="Lato" panose="020F0502020204030203" pitchFamily="34" charset="0"/>
              </a:rPr>
              <a:t>Rheumatol</a:t>
            </a:r>
            <a:r>
              <a:rPr lang="en-US" sz="1600" dirty="0">
                <a:latin typeface="Lato" panose="020F0502020204030203" pitchFamily="34" charset="0"/>
                <a:ea typeface="Lato" panose="020F0502020204030203" pitchFamily="34" charset="0"/>
                <a:cs typeface="Lato" panose="020F0502020204030203" pitchFamily="34" charset="0"/>
              </a:rPr>
              <a:t>. 2022; 74 (suppl 9).</a:t>
            </a:r>
          </a:p>
          <a:p>
            <a:pPr marL="342900" indent="-342900" algn="r">
              <a:buAutoNum type="arabicPeriod"/>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gn="r">
              <a:buAutoNum type="arabicPeriod"/>
            </a:pP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lgn="r">
              <a:buAutoNum type="arabicPeriod"/>
            </a:pPr>
            <a:r>
              <a:rPr lang="de-DE" sz="1600" dirty="0">
                <a:latin typeface="Lato" panose="020F0502020204030203" pitchFamily="34" charset="0"/>
                <a:ea typeface="Lato" panose="020F0502020204030203" pitchFamily="34" charset="0"/>
                <a:cs typeface="Lato" panose="020F0502020204030203" pitchFamily="34" charset="0"/>
              </a:rPr>
              <a:t>Ann Rheum Dis. 2019 Feb;78(2):179-185.</a:t>
            </a:r>
          </a:p>
          <a:p>
            <a:pPr marL="342900" indent="-342900" algn="r">
              <a:buAutoNum type="arabicPeriod"/>
            </a:pPr>
            <a:r>
              <a:rPr lang="en-US" sz="1600" dirty="0">
                <a:latin typeface="Lato" panose="020F0502020204030203" pitchFamily="34" charset="0"/>
                <a:ea typeface="Lato" panose="020F0502020204030203" pitchFamily="34" charset="0"/>
                <a:cs typeface="Lato" panose="020F0502020204030203" pitchFamily="34" charset="0"/>
              </a:rPr>
              <a:t>Lancet. 2022 Jul 23;400(10348):283-294. </a:t>
            </a:r>
          </a:p>
        </p:txBody>
      </p:sp>
    </p:spTree>
    <p:extLst>
      <p:ext uri="{BB962C8B-B14F-4D97-AF65-F5344CB8AC3E}">
        <p14:creationId xmlns:p14="http://schemas.microsoft.com/office/powerpoint/2010/main" val="3042123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2300-C140-12A2-C8DC-9F45C51A8EA8}"/>
              </a:ext>
            </a:extLst>
          </p:cNvPr>
          <p:cNvSpPr>
            <a:spLocks noGrp="1"/>
          </p:cNvSpPr>
          <p:nvPr>
            <p:ph type="title"/>
          </p:nvPr>
        </p:nvSpPr>
        <p:spPr/>
        <p:txBody>
          <a:bodyPr>
            <a:normAutofit/>
          </a:bodyPr>
          <a:lstStyle/>
          <a:p>
            <a:r>
              <a:rPr lang="en-US">
                <a:solidFill>
                  <a:srgbClr val="2E2E2E"/>
                </a:solidFill>
                <a:latin typeface="Avenir Next LT Pro"/>
                <a:ea typeface="Source Sans Pro"/>
              </a:rPr>
              <a:t>APIPPRA</a:t>
            </a:r>
            <a:endParaRPr lang="en-US">
              <a:latin typeface="Avenir Next LT Pro"/>
            </a:endParaRPr>
          </a:p>
        </p:txBody>
      </p:sp>
      <p:sp>
        <p:nvSpPr>
          <p:cNvPr id="3" name="Content Placeholder 2">
            <a:extLst>
              <a:ext uri="{FF2B5EF4-FFF2-40B4-BE49-F238E27FC236}">
                <a16:creationId xmlns:a16="http://schemas.microsoft.com/office/drawing/2014/main" id="{6889F509-6908-A951-1A03-A90F5230FF42}"/>
              </a:ext>
            </a:extLst>
          </p:cNvPr>
          <p:cNvSpPr>
            <a:spLocks noGrp="1"/>
          </p:cNvSpPr>
          <p:nvPr>
            <p:ph idx="1"/>
          </p:nvPr>
        </p:nvSpPr>
        <p:spPr/>
        <p:txBody>
          <a:bodyPr vert="horz" lIns="91440" tIns="45720" rIns="91440" bIns="45720" rtlCol="0" anchor="t">
            <a:normAutofit fontScale="92500" lnSpcReduction="10000"/>
          </a:bodyPr>
          <a:lstStyle/>
          <a:p>
            <a:r>
              <a:rPr lang="en-US" sz="2000" dirty="0">
                <a:latin typeface="Avenir Next LT Pro"/>
                <a:ea typeface="Source Sans Pro"/>
              </a:rPr>
              <a:t>Randomized, double-blind, multicenter, parallel, placebo-controlled, phase 2b clinical trial done in early arthritis clinics (28 in UK and 3 in Netherlands)</a:t>
            </a:r>
          </a:p>
          <a:p>
            <a:r>
              <a:rPr lang="en-US" sz="2000" dirty="0">
                <a:latin typeface="Avenir Next LT Pro"/>
                <a:ea typeface="Source Sans Pro"/>
              </a:rPr>
              <a:t>Inclusion: age ≥18 years at risk of RA, positive for ACPA and RF (or neg RF but ACPA&gt;3xULN) with inflammatory joint pain without clinical swelling</a:t>
            </a:r>
          </a:p>
          <a:p>
            <a:r>
              <a:rPr lang="en-US" sz="2000" dirty="0">
                <a:latin typeface="Avenir Next LT Pro"/>
                <a:ea typeface="Source Sans Pro"/>
              </a:rPr>
              <a:t>Exclusion: previous episodes of clinical synovitis and previous use of steroids or DMARDs</a:t>
            </a:r>
          </a:p>
          <a:p>
            <a:r>
              <a:rPr lang="en-US" sz="2000" dirty="0">
                <a:latin typeface="Avenir Next LT Pro"/>
                <a:ea typeface="Source Sans Pro"/>
              </a:rPr>
              <a:t>Randomized to SQ abatacept or placebo for 12 months, then followed for 12 months</a:t>
            </a:r>
          </a:p>
          <a:p>
            <a:r>
              <a:rPr lang="en-US" sz="2000" dirty="0">
                <a:latin typeface="Avenir Next LT Pro"/>
                <a:ea typeface="Source Sans Pro"/>
              </a:rPr>
              <a:t>Primary endpoint was the time to development of clinical synovitis in 3+ joints or RA per ACR and EULAR criteria, secondary was DAS28. </a:t>
            </a:r>
          </a:p>
          <a:p>
            <a:r>
              <a:rPr lang="en-US" sz="2000" dirty="0">
                <a:latin typeface="Avenir Next LT Pro"/>
                <a:ea typeface="Source Sans Pro"/>
              </a:rPr>
              <a:t>Of 213 participants, 110 were randomly assigned to abatacept and 103 to placebo</a:t>
            </a:r>
          </a:p>
          <a:p>
            <a:endParaRPr lang="en-US" sz="2000" dirty="0">
              <a:solidFill>
                <a:schemeClr val="tx1">
                  <a:lumMod val="95000"/>
                  <a:lumOff val="5000"/>
                </a:schemeClr>
              </a:solidFill>
              <a:latin typeface="Avenir Next LT Pro"/>
              <a:ea typeface="Source Sans Pro"/>
            </a:endParaRPr>
          </a:p>
        </p:txBody>
      </p:sp>
      <p:sp>
        <p:nvSpPr>
          <p:cNvPr id="7" name="TextBox 6">
            <a:extLst>
              <a:ext uri="{FF2B5EF4-FFF2-40B4-BE49-F238E27FC236}">
                <a16:creationId xmlns:a16="http://schemas.microsoft.com/office/drawing/2014/main" id="{25B4AE65-B072-1D31-4252-58FBCBA44E52}"/>
              </a:ext>
            </a:extLst>
          </p:cNvPr>
          <p:cNvSpPr txBox="1"/>
          <p:nvPr/>
        </p:nvSpPr>
        <p:spPr>
          <a:xfrm>
            <a:off x="7021863" y="6351883"/>
            <a:ext cx="4841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2E2E2E"/>
                </a:solidFill>
                <a:latin typeface="Avenir Next LT Pro"/>
                <a:ea typeface="Source Sans Pro"/>
              </a:rPr>
              <a:t>Lancet. 2024 Mar 2;403(10429):838-849</a:t>
            </a:r>
            <a:endParaRPr lang="en-US" sz="1600">
              <a:latin typeface="Avenir Next LT Pro"/>
            </a:endParaRPr>
          </a:p>
        </p:txBody>
      </p:sp>
    </p:spTree>
    <p:extLst>
      <p:ext uri="{BB962C8B-B14F-4D97-AF65-F5344CB8AC3E}">
        <p14:creationId xmlns:p14="http://schemas.microsoft.com/office/powerpoint/2010/main" val="2167738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7C0F-9B06-894C-F4BC-41E4DB59A809}"/>
              </a:ext>
            </a:extLst>
          </p:cNvPr>
          <p:cNvSpPr>
            <a:spLocks noGrp="1"/>
          </p:cNvSpPr>
          <p:nvPr>
            <p:ph type="title"/>
          </p:nvPr>
        </p:nvSpPr>
        <p:spPr/>
        <p:txBody>
          <a:bodyPr/>
          <a:lstStyle/>
          <a:p>
            <a:r>
              <a:rPr lang="en-US"/>
              <a:t>APIPPRA</a:t>
            </a:r>
          </a:p>
        </p:txBody>
      </p:sp>
      <p:pic>
        <p:nvPicPr>
          <p:cNvPr id="7" name="Content Placeholder 6" descr="A graph of a patient&amp;#39;s survival curve&#10;&#10;AI-generated content may be incorrect.">
            <a:extLst>
              <a:ext uri="{FF2B5EF4-FFF2-40B4-BE49-F238E27FC236}">
                <a16:creationId xmlns:a16="http://schemas.microsoft.com/office/drawing/2014/main" id="{1DB1B889-47EE-FD14-7DDA-22C28B6709B0}"/>
              </a:ext>
            </a:extLst>
          </p:cNvPr>
          <p:cNvPicPr>
            <a:picLocks noGrp="1" noChangeAspect="1"/>
          </p:cNvPicPr>
          <p:nvPr>
            <p:ph idx="1"/>
          </p:nvPr>
        </p:nvPicPr>
        <p:blipFill>
          <a:blip r:embed="rId3"/>
          <a:stretch>
            <a:fillRect/>
          </a:stretch>
        </p:blipFill>
        <p:spPr>
          <a:xfrm>
            <a:off x="3434719" y="382524"/>
            <a:ext cx="8637356" cy="6087332"/>
          </a:xfrm>
        </p:spPr>
      </p:pic>
      <p:sp>
        <p:nvSpPr>
          <p:cNvPr id="8" name="TextBox 7">
            <a:extLst>
              <a:ext uri="{FF2B5EF4-FFF2-40B4-BE49-F238E27FC236}">
                <a16:creationId xmlns:a16="http://schemas.microsoft.com/office/drawing/2014/main" id="{7D33914C-24B9-D16F-D3F9-7351AE580481}"/>
              </a:ext>
            </a:extLst>
          </p:cNvPr>
          <p:cNvSpPr txBox="1"/>
          <p:nvPr/>
        </p:nvSpPr>
        <p:spPr>
          <a:xfrm>
            <a:off x="6974681" y="6462713"/>
            <a:ext cx="50053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2E2E2E"/>
                </a:solidFill>
                <a:latin typeface="Avenir Next LT Pro"/>
                <a:ea typeface="Source Sans Pro"/>
              </a:rPr>
              <a:t>Lancet. 2024 Mar 2;403(10429):838-849</a:t>
            </a:r>
            <a:endParaRPr lang="en-US" sz="1600">
              <a:latin typeface="Avenir Next LT Pro"/>
            </a:endParaRPr>
          </a:p>
        </p:txBody>
      </p:sp>
    </p:spTree>
    <p:extLst>
      <p:ext uri="{BB962C8B-B14F-4D97-AF65-F5344CB8AC3E}">
        <p14:creationId xmlns:p14="http://schemas.microsoft.com/office/powerpoint/2010/main" val="2518234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F6D4-8870-CC31-07EC-02DCE02CDC02}"/>
              </a:ext>
            </a:extLst>
          </p:cNvPr>
          <p:cNvSpPr>
            <a:spLocks noGrp="1"/>
          </p:cNvSpPr>
          <p:nvPr>
            <p:ph type="title"/>
          </p:nvPr>
        </p:nvSpPr>
        <p:spPr/>
        <p:txBody>
          <a:bodyPr/>
          <a:lstStyle/>
          <a:p>
            <a:r>
              <a:rPr lang="en-US"/>
              <a:t>ARIAA</a:t>
            </a:r>
          </a:p>
        </p:txBody>
      </p:sp>
      <p:sp>
        <p:nvSpPr>
          <p:cNvPr id="3" name="Content Placeholder 2">
            <a:extLst>
              <a:ext uri="{FF2B5EF4-FFF2-40B4-BE49-F238E27FC236}">
                <a16:creationId xmlns:a16="http://schemas.microsoft.com/office/drawing/2014/main" id="{B8A1A8FD-DF38-8573-7E13-D5E4A7BCFE58}"/>
              </a:ext>
            </a:extLst>
          </p:cNvPr>
          <p:cNvSpPr>
            <a:spLocks noGrp="1"/>
          </p:cNvSpPr>
          <p:nvPr>
            <p:ph idx="1"/>
          </p:nvPr>
        </p:nvSpPr>
        <p:spPr>
          <a:xfrm>
            <a:off x="883093" y="2077651"/>
            <a:ext cx="10168128" cy="3694176"/>
          </a:xfrm>
        </p:spPr>
        <p:txBody>
          <a:bodyPr vert="horz" lIns="91440" tIns="45720" rIns="91440" bIns="45720" rtlCol="0" anchor="t">
            <a:noAutofit/>
          </a:bodyPr>
          <a:lstStyle/>
          <a:p>
            <a:r>
              <a:rPr lang="en-US" sz="2000" dirty="0">
                <a:latin typeface="Avenir Next LT Pro"/>
                <a:ea typeface="Source Sans Pro"/>
              </a:rPr>
              <a:t>International, multicenter, double-blind, placebo-controlled trial in 14 locations in Europe (11 in Germany, 2 in Spain, and 1 in the Czech Republic). </a:t>
            </a:r>
          </a:p>
          <a:p>
            <a:r>
              <a:rPr lang="en-US" sz="2000" dirty="0">
                <a:latin typeface="Avenir Next LT Pro"/>
                <a:ea typeface="Source Sans Pro"/>
              </a:rPr>
              <a:t>Inclusion: Age ≥18 years with ACPA positivity, joint pain (but no swelling), and signs of osteitis, synovitis, or tenosynovitis in hand MRI. </a:t>
            </a:r>
          </a:p>
          <a:p>
            <a:r>
              <a:rPr lang="en-US" sz="2000" dirty="0">
                <a:latin typeface="Avenir Next LT Pro"/>
                <a:ea typeface="Source Sans Pro"/>
              </a:rPr>
              <a:t>Patients were randomly assigned 1:1 to SQ abatacept or placebo for 6 months followed by a double-blind, drug-free, observation phase for 12 months. </a:t>
            </a:r>
          </a:p>
          <a:p>
            <a:r>
              <a:rPr lang="en-US" sz="2000" dirty="0">
                <a:latin typeface="Avenir Next LT Pro"/>
                <a:ea typeface="Source Sans Pro"/>
              </a:rPr>
              <a:t>Primary outcome was the proportion of participants with any reduction in inflammatory MRI lesions at 6 months.</a:t>
            </a:r>
          </a:p>
          <a:p>
            <a:r>
              <a:rPr lang="en-US" sz="2000" dirty="0">
                <a:latin typeface="Avenir Next LT Pro"/>
                <a:ea typeface="Source Sans Pro"/>
              </a:rPr>
              <a:t>139 participants were screened. Of 100 participants, 50 were randomly assigned to abatacept 125 mg and 50 to placebo.</a:t>
            </a:r>
          </a:p>
          <a:p>
            <a:endParaRPr lang="en-US" sz="2000" dirty="0">
              <a:solidFill>
                <a:srgbClr val="2E2E2E"/>
              </a:solidFill>
              <a:latin typeface="Avenir Next LT Pro"/>
              <a:ea typeface="Source Sans Pro"/>
            </a:endParaRPr>
          </a:p>
        </p:txBody>
      </p:sp>
      <p:sp>
        <p:nvSpPr>
          <p:cNvPr id="8" name="TextBox 7">
            <a:extLst>
              <a:ext uri="{FF2B5EF4-FFF2-40B4-BE49-F238E27FC236}">
                <a16:creationId xmlns:a16="http://schemas.microsoft.com/office/drawing/2014/main" id="{51CF6457-1708-C670-5956-F4D1A99D5F92}"/>
              </a:ext>
            </a:extLst>
          </p:cNvPr>
          <p:cNvSpPr txBox="1"/>
          <p:nvPr/>
        </p:nvSpPr>
        <p:spPr>
          <a:xfrm>
            <a:off x="6090551" y="6410607"/>
            <a:ext cx="56780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2E2E2E"/>
                </a:solidFill>
                <a:latin typeface="Avenir Next LT Pro"/>
                <a:ea typeface="Source Sans Pro"/>
              </a:rPr>
              <a:t>Lancet. 2024 Mar 2;403(10429):850-859</a:t>
            </a:r>
            <a:endParaRPr lang="en-US" sz="1600">
              <a:latin typeface="Avenir Next LT Pro"/>
            </a:endParaRPr>
          </a:p>
        </p:txBody>
      </p:sp>
    </p:spTree>
    <p:extLst>
      <p:ext uri="{BB962C8B-B14F-4D97-AF65-F5344CB8AC3E}">
        <p14:creationId xmlns:p14="http://schemas.microsoft.com/office/powerpoint/2010/main" val="568766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C979-41AF-86A0-1326-DC1304D0F196}"/>
              </a:ext>
            </a:extLst>
          </p:cNvPr>
          <p:cNvSpPr>
            <a:spLocks noGrp="1"/>
          </p:cNvSpPr>
          <p:nvPr>
            <p:ph type="title"/>
          </p:nvPr>
        </p:nvSpPr>
        <p:spPr/>
        <p:txBody>
          <a:bodyPr/>
          <a:lstStyle/>
          <a:p>
            <a:r>
              <a:rPr lang="en-US"/>
              <a:t>ARIAA</a:t>
            </a:r>
          </a:p>
        </p:txBody>
      </p:sp>
      <p:sp>
        <p:nvSpPr>
          <p:cNvPr id="3" name="Content Placeholder 2">
            <a:extLst>
              <a:ext uri="{FF2B5EF4-FFF2-40B4-BE49-F238E27FC236}">
                <a16:creationId xmlns:a16="http://schemas.microsoft.com/office/drawing/2014/main" id="{24468955-BF8B-2198-4D81-8955661E9DEE}"/>
              </a:ext>
            </a:extLst>
          </p:cNvPr>
          <p:cNvSpPr>
            <a:spLocks noGrp="1"/>
          </p:cNvSpPr>
          <p:nvPr>
            <p:ph idx="1"/>
          </p:nvPr>
        </p:nvSpPr>
        <p:spPr>
          <a:xfrm>
            <a:off x="472631" y="2227993"/>
            <a:ext cx="4703160" cy="3694176"/>
          </a:xfrm>
        </p:spPr>
        <p:txBody>
          <a:bodyPr vert="horz" lIns="91440" tIns="45720" rIns="91440" bIns="45720" rtlCol="0" anchor="t">
            <a:normAutofit fontScale="70000" lnSpcReduction="20000"/>
          </a:bodyPr>
          <a:lstStyle/>
          <a:p>
            <a:r>
              <a:rPr lang="en-US" dirty="0"/>
              <a:t>Primary outcome occurred in 28 (57%) of 49 participants in the abatacept group and 15 (31%) of 49 participants in the placebo group.</a:t>
            </a:r>
          </a:p>
          <a:p>
            <a:r>
              <a:rPr lang="en-US" dirty="0"/>
              <a:t>Rheumatoid arthritis, according to 2010 ACR/EULAR criteria, was diagnosed in 4/49 in the abatacept group and 17/49 participants in the placebo group at 6 months.</a:t>
            </a:r>
          </a:p>
          <a:p>
            <a:r>
              <a:rPr lang="en-US" dirty="0"/>
              <a:t>The effects of the intervention persisted through a 1-year drug-free observation phase.</a:t>
            </a:r>
          </a:p>
          <a:p>
            <a:endParaRPr lang="en-US" dirty="0"/>
          </a:p>
        </p:txBody>
      </p:sp>
      <p:pic>
        <p:nvPicPr>
          <p:cNvPr id="8" name="Picture 7" descr="A graph of different stages of treatment&#10;&#10;AI-generated content may be incorrect.">
            <a:extLst>
              <a:ext uri="{FF2B5EF4-FFF2-40B4-BE49-F238E27FC236}">
                <a16:creationId xmlns:a16="http://schemas.microsoft.com/office/drawing/2014/main" id="{ECB6D4AB-EBB6-A9D4-AE77-1D5011A64FED}"/>
              </a:ext>
            </a:extLst>
          </p:cNvPr>
          <p:cNvPicPr>
            <a:picLocks noChangeAspect="1"/>
          </p:cNvPicPr>
          <p:nvPr/>
        </p:nvPicPr>
        <p:blipFill>
          <a:blip r:embed="rId3"/>
          <a:stretch>
            <a:fillRect/>
          </a:stretch>
        </p:blipFill>
        <p:spPr>
          <a:xfrm>
            <a:off x="5295900" y="1964531"/>
            <a:ext cx="6505575" cy="3952875"/>
          </a:xfrm>
          <a:prstGeom prst="rect">
            <a:avLst/>
          </a:prstGeom>
        </p:spPr>
      </p:pic>
      <p:sp>
        <p:nvSpPr>
          <p:cNvPr id="9" name="TextBox 8">
            <a:extLst>
              <a:ext uri="{FF2B5EF4-FFF2-40B4-BE49-F238E27FC236}">
                <a16:creationId xmlns:a16="http://schemas.microsoft.com/office/drawing/2014/main" id="{A1B117A6-D78C-A97B-63C6-A3D93E7B5465}"/>
              </a:ext>
            </a:extLst>
          </p:cNvPr>
          <p:cNvSpPr txBox="1"/>
          <p:nvPr/>
        </p:nvSpPr>
        <p:spPr>
          <a:xfrm>
            <a:off x="4450556" y="6415088"/>
            <a:ext cx="73509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2E2E2E"/>
                </a:solidFill>
                <a:latin typeface="Avenir Next LT Pro"/>
              </a:rPr>
              <a:t>Lancet. 2024 Mar 2;403(10429):850-859</a:t>
            </a:r>
            <a:endParaRPr lang="en-US" sz="1600">
              <a:latin typeface="Avenir Next LT Pro"/>
            </a:endParaRPr>
          </a:p>
        </p:txBody>
      </p:sp>
    </p:spTree>
    <p:extLst>
      <p:ext uri="{BB962C8B-B14F-4D97-AF65-F5344CB8AC3E}">
        <p14:creationId xmlns:p14="http://schemas.microsoft.com/office/powerpoint/2010/main" val="3900897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AE52-53D9-D69E-1907-25833232351A}"/>
              </a:ext>
            </a:extLst>
          </p:cNvPr>
          <p:cNvSpPr>
            <a:spLocks noGrp="1"/>
          </p:cNvSpPr>
          <p:nvPr>
            <p:ph type="title"/>
          </p:nvPr>
        </p:nvSpPr>
        <p:spPr/>
        <p:txBody>
          <a:bodyPr>
            <a:normAutofit fontScale="90000"/>
          </a:bodyPr>
          <a:lstStyle/>
          <a:p>
            <a:r>
              <a:rPr lang="en-US"/>
              <a:t>Bispecific T cell engager therapy for refractory rheumatoid arthritis</a:t>
            </a:r>
          </a:p>
        </p:txBody>
      </p:sp>
      <p:sp>
        <p:nvSpPr>
          <p:cNvPr id="3" name="Content Placeholder 2">
            <a:extLst>
              <a:ext uri="{FF2B5EF4-FFF2-40B4-BE49-F238E27FC236}">
                <a16:creationId xmlns:a16="http://schemas.microsoft.com/office/drawing/2014/main" id="{9034900E-45B4-9534-17E8-72CA42C9747F}"/>
              </a:ext>
            </a:extLst>
          </p:cNvPr>
          <p:cNvSpPr>
            <a:spLocks noGrp="1"/>
          </p:cNvSpPr>
          <p:nvPr>
            <p:ph idx="1"/>
          </p:nvPr>
        </p:nvSpPr>
        <p:spPr>
          <a:xfrm>
            <a:off x="603599" y="2394680"/>
            <a:ext cx="5905691" cy="3694176"/>
          </a:xfrm>
        </p:spPr>
        <p:txBody>
          <a:bodyPr vert="horz" lIns="91440" tIns="45720" rIns="91440" bIns="45720" rtlCol="0" anchor="t">
            <a:normAutofit fontScale="70000" lnSpcReduction="20000"/>
          </a:bodyPr>
          <a:lstStyle/>
          <a:p>
            <a:r>
              <a:rPr lang="en-US" dirty="0"/>
              <a:t>Bispecific T cell engagers (</a:t>
            </a:r>
            <a:r>
              <a:rPr lang="en-US" dirty="0" err="1"/>
              <a:t>BiTEs</a:t>
            </a:r>
            <a:r>
              <a:rPr lang="en-US" dirty="0"/>
              <a:t>) kill B cells by engaging T cells</a:t>
            </a:r>
          </a:p>
          <a:p>
            <a:pPr lvl="1">
              <a:buFont typeface="Courier New" panose="020B0604020202020204" pitchFamily="34" charset="0"/>
              <a:buChar char="o"/>
            </a:pPr>
            <a:r>
              <a:rPr lang="en-US" dirty="0"/>
              <a:t>Used already in ALL</a:t>
            </a:r>
          </a:p>
          <a:p>
            <a:pPr lvl="1">
              <a:buFont typeface="Courier New" panose="020B0604020202020204" pitchFamily="34" charset="0"/>
              <a:buChar char="o"/>
            </a:pPr>
            <a:r>
              <a:rPr lang="en-US" sz="2500" dirty="0">
                <a:solidFill>
                  <a:srgbClr val="222222"/>
                </a:solidFill>
                <a:ea typeface="+mn-lt"/>
                <a:cs typeface="+mn-lt"/>
              </a:rPr>
              <a:t>T cell activation can be used to kill B cells</a:t>
            </a:r>
            <a:endParaRPr lang="en-US" dirty="0"/>
          </a:p>
          <a:p>
            <a:pPr lvl="1">
              <a:buFont typeface="Courier New" panose="020B0604020202020204" pitchFamily="34" charset="0"/>
              <a:buChar char="o"/>
            </a:pPr>
            <a:r>
              <a:rPr lang="en-US" sz="2500" dirty="0">
                <a:solidFill>
                  <a:srgbClr val="222222"/>
                </a:solidFill>
              </a:rPr>
              <a:t>Blinatumomab—the first </a:t>
            </a:r>
            <a:r>
              <a:rPr lang="en-US" sz="2500" dirty="0" err="1">
                <a:solidFill>
                  <a:srgbClr val="222222"/>
                </a:solidFill>
              </a:rPr>
              <a:t>BiTE</a:t>
            </a:r>
            <a:r>
              <a:rPr lang="en-US" sz="2500" dirty="0">
                <a:solidFill>
                  <a:srgbClr val="222222"/>
                </a:solidFill>
              </a:rPr>
              <a:t> developed</a:t>
            </a:r>
          </a:p>
          <a:p>
            <a:pPr lvl="1">
              <a:buFont typeface="Courier New" panose="020B0604020202020204" pitchFamily="34" charset="0"/>
              <a:buChar char="o"/>
            </a:pPr>
            <a:r>
              <a:rPr lang="en-US" sz="2500" dirty="0">
                <a:solidFill>
                  <a:srgbClr val="222222"/>
                </a:solidFill>
              </a:rPr>
              <a:t>Effective at extremely low concentrations, since T cells are highly sensitive to T-cell-receptor-mediated signaling and a single T cell can engage several B cells</a:t>
            </a:r>
          </a:p>
          <a:p>
            <a:r>
              <a:rPr lang="en-US" dirty="0"/>
              <a:t>6 patients with multidrug-resistant RA with the CD19xCD3 </a:t>
            </a:r>
            <a:r>
              <a:rPr lang="en-US" dirty="0" err="1"/>
              <a:t>BiTE</a:t>
            </a:r>
            <a:r>
              <a:rPr lang="en-US" dirty="0"/>
              <a:t> blinatumomab under compassionate use</a:t>
            </a:r>
          </a:p>
          <a:p>
            <a:endParaRPr lang="en-US" dirty="0"/>
          </a:p>
        </p:txBody>
      </p:sp>
      <p:sp>
        <p:nvSpPr>
          <p:cNvPr id="5" name="TextBox 4">
            <a:extLst>
              <a:ext uri="{FF2B5EF4-FFF2-40B4-BE49-F238E27FC236}">
                <a16:creationId xmlns:a16="http://schemas.microsoft.com/office/drawing/2014/main" id="{2016406E-FAFE-DA96-612A-DF8A6207FEB2}"/>
              </a:ext>
            </a:extLst>
          </p:cNvPr>
          <p:cNvSpPr txBox="1"/>
          <p:nvPr/>
        </p:nvSpPr>
        <p:spPr>
          <a:xfrm>
            <a:off x="6333317" y="6085304"/>
            <a:ext cx="55793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t>Nat Med. 2024 Jun;30(6):1593-1601.</a:t>
            </a:r>
          </a:p>
          <a:p>
            <a:pPr algn="r"/>
            <a:r>
              <a:rPr lang="en-US" sz="1600" dirty="0">
                <a:ea typeface="+mn-lt"/>
                <a:cs typeface="+mn-lt"/>
              </a:rPr>
              <a:t>Cancers (Basel). 2019 Dec 14;11(12):2022.</a:t>
            </a:r>
            <a:endParaRPr lang="en-US" sz="1600" dirty="0"/>
          </a:p>
        </p:txBody>
      </p:sp>
      <p:pic>
        <p:nvPicPr>
          <p:cNvPr id="6" name="Picture 5" descr="A diagram of a cell&#10;&#10;AI-generated content may be incorrect.">
            <a:extLst>
              <a:ext uri="{FF2B5EF4-FFF2-40B4-BE49-F238E27FC236}">
                <a16:creationId xmlns:a16="http://schemas.microsoft.com/office/drawing/2014/main" id="{595D74C1-6130-DD72-9801-0A59BC4399D9}"/>
              </a:ext>
            </a:extLst>
          </p:cNvPr>
          <p:cNvPicPr>
            <a:picLocks noChangeAspect="1"/>
          </p:cNvPicPr>
          <p:nvPr/>
        </p:nvPicPr>
        <p:blipFill>
          <a:blip r:embed="rId3"/>
          <a:stretch>
            <a:fillRect/>
          </a:stretch>
        </p:blipFill>
        <p:spPr>
          <a:xfrm>
            <a:off x="6274593" y="1966912"/>
            <a:ext cx="5691187" cy="3912394"/>
          </a:xfrm>
          <a:prstGeom prst="rect">
            <a:avLst/>
          </a:prstGeom>
        </p:spPr>
      </p:pic>
    </p:spTree>
    <p:extLst>
      <p:ext uri="{BB962C8B-B14F-4D97-AF65-F5344CB8AC3E}">
        <p14:creationId xmlns:p14="http://schemas.microsoft.com/office/powerpoint/2010/main" val="196872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63E6-EB46-EA71-FAC6-4E251B4BB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C2A9E-7545-3ABA-3ED0-CD43A061D8B9}"/>
              </a:ext>
            </a:extLst>
          </p:cNvPr>
          <p:cNvSpPr>
            <a:spLocks noGrp="1"/>
          </p:cNvSpPr>
          <p:nvPr>
            <p:ph type="title"/>
          </p:nvPr>
        </p:nvSpPr>
        <p:spPr/>
        <p:txBody>
          <a:bodyPr>
            <a:normAutofit fontScale="90000"/>
          </a:bodyPr>
          <a:lstStyle/>
          <a:p>
            <a:r>
              <a:rPr lang="en-US"/>
              <a:t>Bispecific T cell engager therapy for refractory rheumatoid arthritis</a:t>
            </a:r>
          </a:p>
        </p:txBody>
      </p:sp>
      <p:sp>
        <p:nvSpPr>
          <p:cNvPr id="3" name="Content Placeholder 2">
            <a:extLst>
              <a:ext uri="{FF2B5EF4-FFF2-40B4-BE49-F238E27FC236}">
                <a16:creationId xmlns:a16="http://schemas.microsoft.com/office/drawing/2014/main" id="{24DF57DE-C8CA-948F-C5A8-71125AF11597}"/>
              </a:ext>
            </a:extLst>
          </p:cNvPr>
          <p:cNvSpPr>
            <a:spLocks noGrp="1"/>
          </p:cNvSpPr>
          <p:nvPr>
            <p:ph idx="1"/>
          </p:nvPr>
        </p:nvSpPr>
        <p:spPr/>
        <p:txBody>
          <a:bodyPr vert="horz" lIns="91440" tIns="45720" rIns="91440" bIns="45720" rtlCol="0" anchor="t">
            <a:normAutofit fontScale="92500"/>
          </a:bodyPr>
          <a:lstStyle/>
          <a:p>
            <a:r>
              <a:rPr lang="en-US" sz="2000" dirty="0">
                <a:ea typeface="+mn-lt"/>
                <a:cs typeface="+mn-lt"/>
              </a:rPr>
              <a:t>Patients: </a:t>
            </a:r>
            <a:endParaRPr lang="en-US" sz="2000" dirty="0"/>
          </a:p>
          <a:p>
            <a:pPr lvl="1">
              <a:buFont typeface="Courier New" panose="020B0604020202020204" pitchFamily="34" charset="0"/>
              <a:buChar char="o"/>
            </a:pPr>
            <a:r>
              <a:rPr lang="en-US" sz="1700" dirty="0">
                <a:ea typeface="+mn-lt"/>
                <a:cs typeface="+mn-lt"/>
              </a:rPr>
              <a:t>3 male, 3 females with average age of 53 and disease duration of 6 years. Median DAS 28 was 5.1. Median number of treatments for RA was 7. </a:t>
            </a:r>
          </a:p>
          <a:p>
            <a:pPr lvl="1">
              <a:buFont typeface="Courier New" panose="020B0604020202020204" pitchFamily="34" charset="0"/>
              <a:buChar char="o"/>
            </a:pPr>
            <a:r>
              <a:rPr lang="en-US" sz="1700" dirty="0">
                <a:ea typeface="+mn-lt"/>
                <a:cs typeface="+mn-lt"/>
              </a:rPr>
              <a:t>All 6 patients had received methotrexate, leflunomide, </a:t>
            </a:r>
            <a:r>
              <a:rPr lang="en-US" sz="1700" dirty="0" err="1">
                <a:ea typeface="+mn-lt"/>
                <a:cs typeface="+mn-lt"/>
              </a:rPr>
              <a:t>TNFa</a:t>
            </a:r>
            <a:r>
              <a:rPr lang="en-US" sz="1700" dirty="0">
                <a:ea typeface="+mn-lt"/>
                <a:cs typeface="+mn-lt"/>
              </a:rPr>
              <a:t> inhibitors and JAK inhibitors. 5/6 had previously received IL-6 inhibitors and 3/6 have received abatacept and rituximab</a:t>
            </a:r>
          </a:p>
          <a:p>
            <a:r>
              <a:rPr lang="en-US" sz="2000" dirty="0">
                <a:ea typeface="+mn-lt"/>
                <a:cs typeface="+mn-lt"/>
              </a:rPr>
              <a:t>Blinatumomab was given inpatient as a continuous infusion over 5 days, then after a 1 week pause was given again as a second 5 day infusion. The last RA drug was stopped 3 weeks before </a:t>
            </a:r>
            <a:r>
              <a:rPr lang="en-US" sz="2000" dirty="0"/>
              <a:t>blinatumomab. Baseline methotrexate treatment was continued.</a:t>
            </a:r>
          </a:p>
          <a:p>
            <a:r>
              <a:rPr lang="en-US" sz="2000" dirty="0"/>
              <a:t> Drug-related adverse events included a subfebrile state (4 patients), elevated C-reactive protein (CRP) (4 patients) and chills (1 patient), all restricted to the first week of therapy.</a:t>
            </a:r>
          </a:p>
        </p:txBody>
      </p:sp>
      <p:sp>
        <p:nvSpPr>
          <p:cNvPr id="5" name="TextBox 4">
            <a:extLst>
              <a:ext uri="{FF2B5EF4-FFF2-40B4-BE49-F238E27FC236}">
                <a16:creationId xmlns:a16="http://schemas.microsoft.com/office/drawing/2014/main" id="{BB8CB97F-18B5-6405-BFA8-1417EB17C90F}"/>
              </a:ext>
            </a:extLst>
          </p:cNvPr>
          <p:cNvSpPr txBox="1"/>
          <p:nvPr/>
        </p:nvSpPr>
        <p:spPr>
          <a:xfrm>
            <a:off x="6238067" y="6263898"/>
            <a:ext cx="557938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t>Nat Med. 2024 Jun;30(6):1593-1601.</a:t>
            </a:r>
          </a:p>
        </p:txBody>
      </p:sp>
    </p:spTree>
    <p:extLst>
      <p:ext uri="{BB962C8B-B14F-4D97-AF65-F5344CB8AC3E}">
        <p14:creationId xmlns:p14="http://schemas.microsoft.com/office/powerpoint/2010/main" val="3180254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3024C-F470-CC5B-2588-7482C0377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71272-55A7-2FCE-A038-F15766EDF8A5}"/>
              </a:ext>
            </a:extLst>
          </p:cNvPr>
          <p:cNvSpPr>
            <a:spLocks noGrp="1"/>
          </p:cNvSpPr>
          <p:nvPr>
            <p:ph type="title"/>
          </p:nvPr>
        </p:nvSpPr>
        <p:spPr/>
        <p:txBody>
          <a:bodyPr>
            <a:normAutofit fontScale="90000"/>
          </a:bodyPr>
          <a:lstStyle/>
          <a:p>
            <a:r>
              <a:rPr lang="en-US"/>
              <a:t>Bispecific T cell engager therapy for refractory rheumatoid arthritis</a:t>
            </a:r>
          </a:p>
        </p:txBody>
      </p:sp>
      <p:sp>
        <p:nvSpPr>
          <p:cNvPr id="3" name="Content Placeholder 2">
            <a:extLst>
              <a:ext uri="{FF2B5EF4-FFF2-40B4-BE49-F238E27FC236}">
                <a16:creationId xmlns:a16="http://schemas.microsoft.com/office/drawing/2014/main" id="{CDE93A31-56AA-54FE-5639-3C2EAD127EC8}"/>
              </a:ext>
            </a:extLst>
          </p:cNvPr>
          <p:cNvSpPr>
            <a:spLocks noGrp="1"/>
          </p:cNvSpPr>
          <p:nvPr>
            <p:ph idx="1"/>
          </p:nvPr>
        </p:nvSpPr>
        <p:spPr>
          <a:xfrm>
            <a:off x="1115568" y="1977962"/>
            <a:ext cx="10168128" cy="4194238"/>
          </a:xfrm>
        </p:spPr>
        <p:txBody>
          <a:bodyPr vert="horz" lIns="91440" tIns="45720" rIns="91440" bIns="45720" rtlCol="0" anchor="t">
            <a:normAutofit/>
          </a:bodyPr>
          <a:lstStyle/>
          <a:p>
            <a:pPr marL="0" indent="0">
              <a:buNone/>
            </a:pPr>
            <a:r>
              <a:rPr lang="en-US" sz="1600" dirty="0">
                <a:solidFill>
                  <a:srgbClr val="222222"/>
                </a:solidFill>
                <a:ea typeface="+mn-lt"/>
                <a:cs typeface="+mn-lt"/>
              </a:rPr>
              <a:t>Infusion of blinatumomab substantially depleted B cells in the peripheral blood. Showing T cell engagement function, blinatumomab induced a rapid and highly dynamic reduction of CD4</a:t>
            </a:r>
            <a:r>
              <a:rPr lang="en-US" sz="1050" baseline="30000" dirty="0">
                <a:solidFill>
                  <a:srgbClr val="222222"/>
                </a:solidFill>
                <a:ea typeface="+mn-lt"/>
                <a:cs typeface="+mn-lt"/>
              </a:rPr>
              <a:t>+</a:t>
            </a:r>
            <a:r>
              <a:rPr lang="en-US" sz="1600" dirty="0">
                <a:solidFill>
                  <a:srgbClr val="222222"/>
                </a:solidFill>
                <a:ea typeface="+mn-lt"/>
                <a:cs typeface="+mn-lt"/>
              </a:rPr>
              <a:t> and CD8</a:t>
            </a:r>
            <a:r>
              <a:rPr lang="en-US" sz="1050" baseline="30000" dirty="0">
                <a:solidFill>
                  <a:srgbClr val="222222"/>
                </a:solidFill>
                <a:ea typeface="+mn-lt"/>
                <a:cs typeface="+mn-lt"/>
              </a:rPr>
              <a:t>+</a:t>
            </a:r>
            <a:r>
              <a:rPr lang="en-US" sz="1600" dirty="0">
                <a:solidFill>
                  <a:srgbClr val="222222"/>
                </a:solidFill>
                <a:ea typeface="+mn-lt"/>
                <a:cs typeface="+mn-lt"/>
              </a:rPr>
              <a:t> T cells in the peripheral blood </a:t>
            </a:r>
            <a:endParaRPr lang="en-US" sz="1600" dirty="0">
              <a:solidFill>
                <a:srgbClr val="000000"/>
              </a:solidFill>
            </a:endParaRPr>
          </a:p>
        </p:txBody>
      </p:sp>
      <p:sp>
        <p:nvSpPr>
          <p:cNvPr id="5" name="TextBox 4">
            <a:extLst>
              <a:ext uri="{FF2B5EF4-FFF2-40B4-BE49-F238E27FC236}">
                <a16:creationId xmlns:a16="http://schemas.microsoft.com/office/drawing/2014/main" id="{90D4EAAC-CBC9-D4BF-3F6E-6DF1EC47070A}"/>
              </a:ext>
            </a:extLst>
          </p:cNvPr>
          <p:cNvSpPr txBox="1"/>
          <p:nvPr/>
        </p:nvSpPr>
        <p:spPr>
          <a:xfrm>
            <a:off x="6488098" y="6394867"/>
            <a:ext cx="557938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t>Nat Med. 2024 Jun;30(6):1593-1601.</a:t>
            </a:r>
          </a:p>
        </p:txBody>
      </p:sp>
      <p:pic>
        <p:nvPicPr>
          <p:cNvPr id="6" name="Picture 5" descr="A diagram of a patient&amp;#39;s brain&#10;&#10;AI-generated content may be incorrect.">
            <a:extLst>
              <a:ext uri="{FF2B5EF4-FFF2-40B4-BE49-F238E27FC236}">
                <a16:creationId xmlns:a16="http://schemas.microsoft.com/office/drawing/2014/main" id="{931A889B-E20B-098A-2DCA-55DA35536D0A}"/>
              </a:ext>
            </a:extLst>
          </p:cNvPr>
          <p:cNvPicPr>
            <a:picLocks noChangeAspect="1"/>
          </p:cNvPicPr>
          <p:nvPr/>
        </p:nvPicPr>
        <p:blipFill>
          <a:blip r:embed="rId3"/>
          <a:stretch>
            <a:fillRect/>
          </a:stretch>
        </p:blipFill>
        <p:spPr>
          <a:xfrm>
            <a:off x="1909672" y="3118808"/>
            <a:ext cx="8674580" cy="3050157"/>
          </a:xfrm>
          <a:prstGeom prst="rect">
            <a:avLst/>
          </a:prstGeom>
        </p:spPr>
      </p:pic>
    </p:spTree>
    <p:extLst>
      <p:ext uri="{BB962C8B-B14F-4D97-AF65-F5344CB8AC3E}">
        <p14:creationId xmlns:p14="http://schemas.microsoft.com/office/powerpoint/2010/main" val="2739912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B10B3-0585-035D-8B16-A1D31ABFD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7104F-DE1A-B5C4-23B3-C9EC2724D753}"/>
              </a:ext>
            </a:extLst>
          </p:cNvPr>
          <p:cNvSpPr>
            <a:spLocks noGrp="1"/>
          </p:cNvSpPr>
          <p:nvPr>
            <p:ph type="title"/>
          </p:nvPr>
        </p:nvSpPr>
        <p:spPr>
          <a:xfrm>
            <a:off x="7384096" y="1023093"/>
            <a:ext cx="4201525" cy="1165199"/>
          </a:xfrm>
        </p:spPr>
        <p:txBody>
          <a:bodyPr>
            <a:normAutofit fontScale="90000"/>
          </a:bodyPr>
          <a:lstStyle/>
          <a:p>
            <a:r>
              <a:rPr lang="en-US"/>
              <a:t>Bispecific T cell engager therapy for refractory rheumatoid arthritis</a:t>
            </a:r>
          </a:p>
        </p:txBody>
      </p:sp>
      <p:sp>
        <p:nvSpPr>
          <p:cNvPr id="4" name="Date Placeholder 3">
            <a:extLst>
              <a:ext uri="{FF2B5EF4-FFF2-40B4-BE49-F238E27FC236}">
                <a16:creationId xmlns:a16="http://schemas.microsoft.com/office/drawing/2014/main" id="{87A8D6F4-D611-A9F2-5DBF-A4C40211F683}"/>
              </a:ext>
            </a:extLst>
          </p:cNvPr>
          <p:cNvSpPr>
            <a:spLocks noGrp="1"/>
          </p:cNvSpPr>
          <p:nvPr>
            <p:ph type="dt" sz="half" idx="10"/>
          </p:nvPr>
        </p:nvSpPr>
        <p:spPr/>
        <p:txBody>
          <a:bodyPr/>
          <a:lstStyle/>
          <a:p>
            <a:fld id="{6F76CD17-CAC6-4998-85D9-CB7BAA67D05D}" type="datetime1">
              <a:t>4/22/2025</a:t>
            </a:fld>
            <a:endParaRPr lang="en-US" dirty="0"/>
          </a:p>
        </p:txBody>
      </p:sp>
      <p:sp>
        <p:nvSpPr>
          <p:cNvPr id="5" name="TextBox 4">
            <a:extLst>
              <a:ext uri="{FF2B5EF4-FFF2-40B4-BE49-F238E27FC236}">
                <a16:creationId xmlns:a16="http://schemas.microsoft.com/office/drawing/2014/main" id="{AC345C92-21F5-D65B-E687-AEA11CCCBC5D}"/>
              </a:ext>
            </a:extLst>
          </p:cNvPr>
          <p:cNvSpPr txBox="1"/>
          <p:nvPr/>
        </p:nvSpPr>
        <p:spPr>
          <a:xfrm>
            <a:off x="6238067" y="6263898"/>
            <a:ext cx="557938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t>Nat Med. 2024 Jun;30(6):1593-1601.</a:t>
            </a:r>
          </a:p>
        </p:txBody>
      </p:sp>
      <p:pic>
        <p:nvPicPr>
          <p:cNvPr id="7" name="Picture 6" descr="A collage of images of various types of organs&#10;&#10;AI-generated content may be incorrect.">
            <a:extLst>
              <a:ext uri="{FF2B5EF4-FFF2-40B4-BE49-F238E27FC236}">
                <a16:creationId xmlns:a16="http://schemas.microsoft.com/office/drawing/2014/main" id="{825F49BC-902A-60E8-0D5B-BEE5E037FD94}"/>
              </a:ext>
            </a:extLst>
          </p:cNvPr>
          <p:cNvPicPr>
            <a:picLocks noChangeAspect="1"/>
          </p:cNvPicPr>
          <p:nvPr/>
        </p:nvPicPr>
        <p:blipFill>
          <a:blip r:embed="rId3"/>
          <a:stretch>
            <a:fillRect/>
          </a:stretch>
        </p:blipFill>
        <p:spPr>
          <a:xfrm>
            <a:off x="6802" y="0"/>
            <a:ext cx="7060055" cy="6858000"/>
          </a:xfrm>
          <a:prstGeom prst="rect">
            <a:avLst/>
          </a:prstGeom>
        </p:spPr>
      </p:pic>
    </p:spTree>
    <p:extLst>
      <p:ext uri="{BB962C8B-B14F-4D97-AF65-F5344CB8AC3E}">
        <p14:creationId xmlns:p14="http://schemas.microsoft.com/office/powerpoint/2010/main" val="3737337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87B48-DAF0-778A-8998-891621D92B7D}"/>
              </a:ext>
            </a:extLst>
          </p:cNvPr>
          <p:cNvSpPr>
            <a:spLocks noGrp="1"/>
          </p:cNvSpPr>
          <p:nvPr>
            <p:ph type="title"/>
          </p:nvPr>
        </p:nvSpPr>
        <p:spPr/>
        <p:txBody>
          <a:bodyPr/>
          <a:lstStyle/>
          <a:p>
            <a:r>
              <a:rPr lang="en-US"/>
              <a:t>Sjögren's Syndrome</a:t>
            </a:r>
          </a:p>
        </p:txBody>
      </p:sp>
      <p:sp>
        <p:nvSpPr>
          <p:cNvPr id="3" name="Content Placeholder 2">
            <a:extLst>
              <a:ext uri="{FF2B5EF4-FFF2-40B4-BE49-F238E27FC236}">
                <a16:creationId xmlns:a16="http://schemas.microsoft.com/office/drawing/2014/main" id="{B6FA085F-A247-4CFC-DC44-0869876611E5}"/>
              </a:ext>
            </a:extLst>
          </p:cNvPr>
          <p:cNvSpPr>
            <a:spLocks noGrp="1"/>
          </p:cNvSpPr>
          <p:nvPr>
            <p:ph idx="1"/>
          </p:nvPr>
        </p:nvSpPr>
        <p:spPr>
          <a:xfrm>
            <a:off x="1115568" y="2130446"/>
            <a:ext cx="10168128" cy="4523016"/>
          </a:xfrm>
        </p:spPr>
        <p:txBody>
          <a:bodyPr vert="horz" lIns="91440" tIns="45720" rIns="91440" bIns="45720" rtlCol="0" anchor="t">
            <a:normAutofit/>
          </a:bodyPr>
          <a:lstStyle/>
          <a:p>
            <a:r>
              <a:rPr lang="en-US" sz="2000">
                <a:solidFill>
                  <a:srgbClr val="212121"/>
                </a:solidFill>
                <a:latin typeface="Avenir Next LT Pro"/>
              </a:rPr>
              <a:t>Efficacy and safety of remibrutinib, a selective potent oral BTK inhibitor, in Sjögren's syndrome: results from a randomised, double-blind, placebo-controlled phase 2 trial (Ann Rheum Dis. 2024 Feb 15;83(3):360-371.)</a:t>
            </a:r>
            <a:endParaRPr lang="en-US" sz="2000">
              <a:latin typeface="Avenir Next LT Pro"/>
            </a:endParaRPr>
          </a:p>
          <a:p>
            <a:r>
              <a:rPr lang="en-US" sz="2000">
                <a:solidFill>
                  <a:srgbClr val="212121"/>
                </a:solidFill>
                <a:latin typeface="Avenir Next LT Pro"/>
              </a:rPr>
              <a:t>Efficacy and safety of telitacicept in primary Sjögren's syndrome: a randomized, double-blind, placebo-controlled, phase 2 trial (Rheumatology (Oxford). 2024 Mar 1;63(3):698-705.)</a:t>
            </a:r>
            <a:endParaRPr lang="en-US" sz="2000"/>
          </a:p>
          <a:p>
            <a:r>
              <a:rPr lang="en-US" sz="2000">
                <a:solidFill>
                  <a:srgbClr val="212121"/>
                </a:solidFill>
                <a:latin typeface="Avenir Next LT Pro"/>
              </a:rPr>
              <a:t>CD40 ligand antagonist dazodalibep in Sjögren's disease: a randomized, double-blinded, placebo-controlled, phase 2 trial (Nat Med. 2024 Jun;30(6):1583-1592.)</a:t>
            </a:r>
          </a:p>
          <a:p>
            <a:r>
              <a:rPr lang="en-US" sz="2000">
                <a:solidFill>
                  <a:srgbClr val="212121"/>
                </a:solidFill>
                <a:latin typeface="Avenir Next LT Pro"/>
              </a:rPr>
              <a:t>Safety and efficacy of subcutaneous iscalimab (CFZ533) in two distinct populations of patients with Sjögren's disease (TWINSS): week 24 results of a randomised, double-blind, placebo-controlled, phase 2b dose-ranging study (Lancet. 2024 Aug 10;404(10452):540-553.)</a:t>
            </a:r>
            <a:endParaRPr lang="en-US" sz="2000" dirty="0">
              <a:solidFill>
                <a:srgbClr val="212121"/>
              </a:solidFill>
              <a:latin typeface="Avenir Next LT Pro"/>
            </a:endParaRPr>
          </a:p>
          <a:p>
            <a:endParaRPr lang="en-US" sz="1600" dirty="0">
              <a:solidFill>
                <a:srgbClr val="212121"/>
              </a:solidFill>
              <a:latin typeface="Avenir Next LT Pro"/>
            </a:endParaRPr>
          </a:p>
          <a:p>
            <a:endParaRPr lang="en-US" sz="1600" dirty="0">
              <a:solidFill>
                <a:srgbClr val="212121"/>
              </a:solidFill>
              <a:latin typeface="Avenir Next LT Pro"/>
            </a:endParaRPr>
          </a:p>
          <a:p>
            <a:endParaRPr lang="en-US" sz="1600" dirty="0">
              <a:solidFill>
                <a:srgbClr val="212121"/>
              </a:solidFill>
              <a:latin typeface="Avenir Next LT Pro"/>
            </a:endParaRPr>
          </a:p>
          <a:p>
            <a:endParaRPr lang="en-US" b="1" dirty="0">
              <a:solidFill>
                <a:srgbClr val="212121"/>
              </a:solidFill>
              <a:latin typeface="Merriweather"/>
            </a:endParaRPr>
          </a:p>
          <a:p>
            <a:endParaRPr lang="en-US" dirty="0"/>
          </a:p>
        </p:txBody>
      </p:sp>
    </p:spTree>
    <p:extLst>
      <p:ext uri="{BB962C8B-B14F-4D97-AF65-F5344CB8AC3E}">
        <p14:creationId xmlns:p14="http://schemas.microsoft.com/office/powerpoint/2010/main" val="153927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C13B-08EB-C1AA-CFCD-E49168660974}"/>
              </a:ext>
            </a:extLst>
          </p:cNvPr>
          <p:cNvSpPr>
            <a:spLocks noGrp="1"/>
          </p:cNvSpPr>
          <p:nvPr>
            <p:ph type="title"/>
          </p:nvPr>
        </p:nvSpPr>
        <p:spPr>
          <a:xfrm>
            <a:off x="868680" y="1709928"/>
            <a:ext cx="3099816" cy="1709928"/>
          </a:xfrm>
        </p:spPr>
        <p:txBody>
          <a:bodyPr anchor="t">
            <a:normAutofit/>
          </a:bodyPr>
          <a:lstStyle/>
          <a:p>
            <a:r>
              <a:rPr lang="en-US"/>
              <a:t>Methods</a:t>
            </a:r>
          </a:p>
        </p:txBody>
      </p:sp>
      <p:sp>
        <p:nvSpPr>
          <p:cNvPr id="9" name="Text Placeholder 3">
            <a:extLst>
              <a:ext uri="{FF2B5EF4-FFF2-40B4-BE49-F238E27FC236}">
                <a16:creationId xmlns:a16="http://schemas.microsoft.com/office/drawing/2014/main" id="{17B432B2-13CF-0078-43E2-198F6EA56E75}"/>
              </a:ext>
            </a:extLst>
          </p:cNvPr>
          <p:cNvSpPr>
            <a:spLocks noGrp="1"/>
          </p:cNvSpPr>
          <p:nvPr>
            <p:ph type="body" sz="half" idx="2"/>
          </p:nvPr>
        </p:nvSpPr>
        <p:spPr>
          <a:xfrm>
            <a:off x="868680" y="3429000"/>
            <a:ext cx="3099816" cy="2066544"/>
          </a:xfrm>
        </p:spPr>
        <p:txBody>
          <a:bodyPr/>
          <a:lstStyle/>
          <a:p>
            <a:endParaRPr lang="en-US"/>
          </a:p>
        </p:txBody>
      </p:sp>
      <p:sp>
        <p:nvSpPr>
          <p:cNvPr id="11" name="Date Placeholder 4">
            <a:extLst>
              <a:ext uri="{FF2B5EF4-FFF2-40B4-BE49-F238E27FC236}">
                <a16:creationId xmlns:a16="http://schemas.microsoft.com/office/drawing/2014/main" id="{E5885FC1-B511-F859-6AA6-483C7CDE7C3F}"/>
              </a:ext>
            </a:extLst>
          </p:cNvPr>
          <p:cNvSpPr>
            <a:spLocks noGrp="1"/>
          </p:cNvSpPr>
          <p:nvPr>
            <p:ph type="dt" sz="half" idx="10"/>
          </p:nvPr>
        </p:nvSpPr>
        <p:spPr>
          <a:xfrm>
            <a:off x="868680" y="6356350"/>
            <a:ext cx="2743200" cy="365125"/>
          </a:xfrm>
        </p:spPr>
        <p:txBody>
          <a:bodyPr/>
          <a:lstStyle/>
          <a:p>
            <a:pPr>
              <a:spcAft>
                <a:spcPts val="600"/>
              </a:spcAft>
            </a:pPr>
            <a:fld id="{8D45377A-FAFA-4FBC-9F34-7BEA468EB7B4}" type="datetime1">
              <a:rPr/>
              <a:pPr>
                <a:spcAft>
                  <a:spcPts val="600"/>
                </a:spcAft>
              </a:pPr>
              <a:t>4/22/2025</a:t>
            </a:fld>
            <a:endParaRPr lang="en-US"/>
          </a:p>
        </p:txBody>
      </p:sp>
      <p:graphicFrame>
        <p:nvGraphicFramePr>
          <p:cNvPr id="5" name="Content Placeholder 2">
            <a:extLst>
              <a:ext uri="{FF2B5EF4-FFF2-40B4-BE49-F238E27FC236}">
                <a16:creationId xmlns:a16="http://schemas.microsoft.com/office/drawing/2014/main" id="{E8A86E78-5EC1-D0DB-5B14-0B10E6ED87D3}"/>
              </a:ext>
            </a:extLst>
          </p:cNvPr>
          <p:cNvGraphicFramePr>
            <a:graphicFrameLocks noGrp="1"/>
          </p:cNvGraphicFramePr>
          <p:nvPr>
            <p:ph idx="1"/>
            <p:extLst>
              <p:ext uri="{D42A27DB-BD31-4B8C-83A1-F6EECF244321}">
                <p14:modId xmlns:p14="http://schemas.microsoft.com/office/powerpoint/2010/main" val="2346780717"/>
              </p:ext>
            </p:extLst>
          </p:nvPr>
        </p:nvGraphicFramePr>
        <p:xfrm>
          <a:off x="4965192" y="1709928"/>
          <a:ext cx="6729984" cy="4096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218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8570F-FD20-E09C-D498-CD86E628461C}"/>
              </a:ext>
            </a:extLst>
          </p:cNvPr>
          <p:cNvSpPr>
            <a:spLocks noGrp="1"/>
          </p:cNvSpPr>
          <p:nvPr>
            <p:ph type="title"/>
          </p:nvPr>
        </p:nvSpPr>
        <p:spPr/>
        <p:txBody>
          <a:bodyPr/>
          <a:lstStyle/>
          <a:p>
            <a:r>
              <a:rPr lang="en-US"/>
              <a:t>RIP Iscalimab</a:t>
            </a:r>
          </a:p>
        </p:txBody>
      </p:sp>
      <p:pic>
        <p:nvPicPr>
          <p:cNvPr id="5" name="Content Placeholder 4" descr="A blue background with white text&#10;&#10;AI-generated content may be incorrect.">
            <a:extLst>
              <a:ext uri="{FF2B5EF4-FFF2-40B4-BE49-F238E27FC236}">
                <a16:creationId xmlns:a16="http://schemas.microsoft.com/office/drawing/2014/main" id="{ADF65549-0742-077D-AA75-03A9F916ADC7}"/>
              </a:ext>
            </a:extLst>
          </p:cNvPr>
          <p:cNvPicPr>
            <a:picLocks noGrp="1" noChangeAspect="1"/>
          </p:cNvPicPr>
          <p:nvPr>
            <p:ph idx="1"/>
          </p:nvPr>
        </p:nvPicPr>
        <p:blipFill>
          <a:blip r:embed="rId2"/>
          <a:stretch>
            <a:fillRect/>
          </a:stretch>
        </p:blipFill>
        <p:spPr>
          <a:xfrm>
            <a:off x="2195822" y="2338342"/>
            <a:ext cx="7800975" cy="2733675"/>
          </a:xfrm>
        </p:spPr>
      </p:pic>
    </p:spTree>
    <p:extLst>
      <p:ext uri="{BB962C8B-B14F-4D97-AF65-F5344CB8AC3E}">
        <p14:creationId xmlns:p14="http://schemas.microsoft.com/office/powerpoint/2010/main" val="3752801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872C4-8C51-DB2D-BC1D-08AA7D0AC780}"/>
              </a:ext>
            </a:extLst>
          </p:cNvPr>
          <p:cNvSpPr>
            <a:spLocks noGrp="1"/>
          </p:cNvSpPr>
          <p:nvPr>
            <p:ph type="title"/>
          </p:nvPr>
        </p:nvSpPr>
        <p:spPr>
          <a:xfrm>
            <a:off x="1115568" y="548640"/>
            <a:ext cx="10168128" cy="1179576"/>
          </a:xfrm>
        </p:spPr>
        <p:txBody>
          <a:bodyPr anchor="ctr">
            <a:normAutofit/>
          </a:bodyPr>
          <a:lstStyle/>
          <a:p>
            <a:r>
              <a:rPr lang="en-US"/>
              <a:t>BTK Inhibitors</a:t>
            </a:r>
          </a:p>
        </p:txBody>
      </p:sp>
      <p:graphicFrame>
        <p:nvGraphicFramePr>
          <p:cNvPr id="6" name="Content Placeholder 2">
            <a:extLst>
              <a:ext uri="{FF2B5EF4-FFF2-40B4-BE49-F238E27FC236}">
                <a16:creationId xmlns:a16="http://schemas.microsoft.com/office/drawing/2014/main" id="{7A30F1A5-D8C3-94D1-F68D-AFE35A87CF90}"/>
              </a:ext>
            </a:extLst>
          </p:cNvPr>
          <p:cNvGraphicFramePr>
            <a:graphicFrameLocks noGrp="1"/>
          </p:cNvGraphicFramePr>
          <p:nvPr>
            <p:ph idx="1"/>
            <p:extLst>
              <p:ext uri="{D42A27DB-BD31-4B8C-83A1-F6EECF244321}">
                <p14:modId xmlns:p14="http://schemas.microsoft.com/office/powerpoint/2010/main" val="1726256344"/>
              </p:ext>
            </p:extLst>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2254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CBF-03F5-A3F5-B642-00A0B0208B7C}"/>
              </a:ext>
            </a:extLst>
          </p:cNvPr>
          <p:cNvSpPr>
            <a:spLocks noGrp="1"/>
          </p:cNvSpPr>
          <p:nvPr>
            <p:ph type="title"/>
          </p:nvPr>
        </p:nvSpPr>
        <p:spPr/>
        <p:txBody>
          <a:bodyPr>
            <a:noAutofit/>
          </a:bodyPr>
          <a:lstStyle/>
          <a:p>
            <a:r>
              <a:rPr lang="en-US" sz="2800"/>
              <a:t>Efficacy and safety of remibrutinib, a selective potent oral BTK inhibitor, in Sjögren's syndrome: results from a randomised, double-blind, placebo-controlled phase 2 trial </a:t>
            </a:r>
          </a:p>
        </p:txBody>
      </p:sp>
      <p:sp>
        <p:nvSpPr>
          <p:cNvPr id="3" name="Content Placeholder 2">
            <a:extLst>
              <a:ext uri="{FF2B5EF4-FFF2-40B4-BE49-F238E27FC236}">
                <a16:creationId xmlns:a16="http://schemas.microsoft.com/office/drawing/2014/main" id="{7255019E-DC85-09C1-6AA5-F6BDEA91A01F}"/>
              </a:ext>
            </a:extLst>
          </p:cNvPr>
          <p:cNvSpPr>
            <a:spLocks noGrp="1"/>
          </p:cNvSpPr>
          <p:nvPr>
            <p:ph idx="1"/>
          </p:nvPr>
        </p:nvSpPr>
        <p:spPr/>
        <p:txBody>
          <a:bodyPr vert="horz" lIns="91440" tIns="45720" rIns="91440" bIns="45720" rtlCol="0" anchor="t">
            <a:normAutofit fontScale="62500" lnSpcReduction="20000"/>
          </a:bodyPr>
          <a:lstStyle/>
          <a:p>
            <a:r>
              <a:rPr lang="en-US" dirty="0"/>
              <a:t>Use of </a:t>
            </a:r>
            <a:r>
              <a:rPr lang="en-US" dirty="0" err="1"/>
              <a:t>remibrutinib</a:t>
            </a:r>
            <a:r>
              <a:rPr lang="en-US" dirty="0"/>
              <a:t> in patients with moderate-to-severe </a:t>
            </a:r>
            <a:r>
              <a:rPr lang="en-US" dirty="0" err="1"/>
              <a:t>SjS</a:t>
            </a:r>
            <a:r>
              <a:rPr lang="en-US" dirty="0"/>
              <a:t> in a phase 2 randomized, double-blind trial</a:t>
            </a:r>
          </a:p>
          <a:p>
            <a:pPr lvl="1">
              <a:buFont typeface="Courier New" panose="020B0604020202020204" pitchFamily="34" charset="0"/>
              <a:buChar char="o"/>
            </a:pPr>
            <a:r>
              <a:rPr lang="en-US" dirty="0"/>
              <a:t>moderate-to-severe disease activity (EULAR Sjögren’s Syndrome Disease Activity Index (ESSDAI) (based on weighted score) ≥ 5, EULAR Sjögren’s Syndrome Patient Reported Index (ESSPRI) ≥ 5)</a:t>
            </a:r>
          </a:p>
          <a:p>
            <a:r>
              <a:rPr lang="en-US" dirty="0"/>
              <a:t>In 73 patients, they used </a:t>
            </a:r>
            <a:r>
              <a:rPr lang="en-US" dirty="0" err="1"/>
              <a:t>remibrutinib</a:t>
            </a:r>
            <a:r>
              <a:rPr lang="en-US" dirty="0"/>
              <a:t> (100 mg) either one (25 patients) or two times a day (24 patients), or placebo (24 patients) for the 24-week study treatment period. </a:t>
            </a:r>
          </a:p>
          <a:p>
            <a:r>
              <a:rPr lang="en-US" dirty="0"/>
              <a:t>The primary endpoint was change from baseline in ESSDAI at week 24. Key secondary endpoints included change from baseline in ESSDAI over time, change from baseline in ESSPRI over time and safety of </a:t>
            </a:r>
            <a:r>
              <a:rPr lang="en-US" dirty="0" err="1"/>
              <a:t>remibrutinib</a:t>
            </a:r>
            <a:r>
              <a:rPr lang="en-US" dirty="0"/>
              <a:t> in </a:t>
            </a:r>
            <a:r>
              <a:rPr lang="en-US" dirty="0" err="1"/>
              <a:t>SjS</a:t>
            </a:r>
            <a:r>
              <a:rPr lang="en-US" dirty="0"/>
              <a:t>. </a:t>
            </a:r>
          </a:p>
          <a:p>
            <a:r>
              <a:rPr lang="en-US" dirty="0"/>
              <a:t>Key exploratory endpoints included changes to the salivary flow rate, soluble biomarkers, blood transcriptomic and serum proteomic profiles.</a:t>
            </a:r>
          </a:p>
        </p:txBody>
      </p:sp>
      <p:sp>
        <p:nvSpPr>
          <p:cNvPr id="4" name="TextBox 3">
            <a:extLst>
              <a:ext uri="{FF2B5EF4-FFF2-40B4-BE49-F238E27FC236}">
                <a16:creationId xmlns:a16="http://schemas.microsoft.com/office/drawing/2014/main" id="{1DF44F82-10B1-4143-BA57-62C7B3B69768}"/>
              </a:ext>
            </a:extLst>
          </p:cNvPr>
          <p:cNvSpPr txBox="1"/>
          <p:nvPr/>
        </p:nvSpPr>
        <p:spPr>
          <a:xfrm>
            <a:off x="6796216" y="6341477"/>
            <a:ext cx="5202194" cy="338554"/>
          </a:xfrm>
          <a:prstGeom prst="rect">
            <a:avLst/>
          </a:prstGeom>
          <a:noFill/>
        </p:spPr>
        <p:txBody>
          <a:bodyPr wrap="square" rtlCol="0">
            <a:spAutoFit/>
          </a:bodyPr>
          <a:lstStyle/>
          <a:p>
            <a:pPr algn="r"/>
            <a:r>
              <a:rPr lang="en-US" sz="1600" dirty="0">
                <a:latin typeface="Lato" panose="020F0502020204030203" pitchFamily="34" charset="0"/>
                <a:ea typeface="Lato" panose="020F0502020204030203" pitchFamily="34" charset="0"/>
                <a:cs typeface="Lato" panose="020F0502020204030203" pitchFamily="34" charset="0"/>
              </a:rPr>
              <a:t>Ann Rheum Dis. 2024 Feb 15;83(3):360-371</a:t>
            </a:r>
          </a:p>
        </p:txBody>
      </p:sp>
    </p:spTree>
    <p:extLst>
      <p:ext uri="{BB962C8B-B14F-4D97-AF65-F5344CB8AC3E}">
        <p14:creationId xmlns:p14="http://schemas.microsoft.com/office/powerpoint/2010/main" val="2052590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1A96A-BC98-259F-8BF0-ACECD9953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DB653-FDEE-F8F0-BA83-B73CA127C135}"/>
              </a:ext>
            </a:extLst>
          </p:cNvPr>
          <p:cNvSpPr>
            <a:spLocks noGrp="1"/>
          </p:cNvSpPr>
          <p:nvPr>
            <p:ph type="title"/>
          </p:nvPr>
        </p:nvSpPr>
        <p:spPr>
          <a:xfrm>
            <a:off x="1115568" y="548640"/>
            <a:ext cx="5984317" cy="1165199"/>
          </a:xfrm>
        </p:spPr>
        <p:txBody>
          <a:bodyPr>
            <a:noAutofit/>
          </a:bodyPr>
          <a:lstStyle/>
          <a:p>
            <a:r>
              <a:rPr lang="en-US" sz="2800" dirty="0"/>
              <a:t>Efficacy and safety of remibrutinib, a selective potent oral BTK </a:t>
            </a:r>
            <a:r>
              <a:rPr lang="en-US" sz="2800"/>
              <a:t>inhibitor, in Sjögren's syndrome </a:t>
            </a:r>
          </a:p>
        </p:txBody>
      </p:sp>
      <p:sp>
        <p:nvSpPr>
          <p:cNvPr id="3" name="Content Placeholder 2">
            <a:extLst>
              <a:ext uri="{FF2B5EF4-FFF2-40B4-BE49-F238E27FC236}">
                <a16:creationId xmlns:a16="http://schemas.microsoft.com/office/drawing/2014/main" id="{382CFA45-45FF-353E-FC11-3118AF44E325}"/>
              </a:ext>
            </a:extLst>
          </p:cNvPr>
          <p:cNvSpPr>
            <a:spLocks noGrp="1"/>
          </p:cNvSpPr>
          <p:nvPr>
            <p:ph idx="1"/>
          </p:nvPr>
        </p:nvSpPr>
        <p:spPr>
          <a:xfrm>
            <a:off x="1115568" y="2478024"/>
            <a:ext cx="6717562" cy="3694176"/>
          </a:xfrm>
        </p:spPr>
        <p:txBody>
          <a:bodyPr vert="horz" lIns="91440" tIns="45720" rIns="91440" bIns="45720" rtlCol="0" anchor="t">
            <a:normAutofit/>
          </a:bodyPr>
          <a:lstStyle/>
          <a:p>
            <a:r>
              <a:rPr lang="en-US" sz="1900" dirty="0">
                <a:ea typeface="+mn-lt"/>
                <a:cs typeface="+mn-lt"/>
              </a:rPr>
              <a:t> </a:t>
            </a:r>
            <a:r>
              <a:rPr lang="en-US" sz="1900" dirty="0" err="1">
                <a:ea typeface="+mn-lt"/>
                <a:cs typeface="+mn-lt"/>
              </a:rPr>
              <a:t>Remibrutinib</a:t>
            </a:r>
            <a:r>
              <a:rPr lang="en-US" sz="1900" dirty="0">
                <a:ea typeface="+mn-lt"/>
                <a:cs typeface="+mn-lt"/>
              </a:rPr>
              <a:t> significantly improved ESSDAI score in patients with </a:t>
            </a:r>
            <a:r>
              <a:rPr lang="en-US" sz="1900" dirty="0" err="1">
                <a:ea typeface="+mn-lt"/>
                <a:cs typeface="+mn-lt"/>
              </a:rPr>
              <a:t>SjS</a:t>
            </a:r>
            <a:r>
              <a:rPr lang="en-US" sz="1900" dirty="0">
                <a:ea typeface="+mn-lt"/>
                <a:cs typeface="+mn-lt"/>
              </a:rPr>
              <a:t> over 24 weeks compared with placebo (ΔESSDAI −2.86, p=0.003). </a:t>
            </a:r>
            <a:endParaRPr lang="en-US" dirty="0"/>
          </a:p>
          <a:p>
            <a:r>
              <a:rPr lang="en-US" sz="1900" dirty="0">
                <a:ea typeface="+mn-lt"/>
                <a:cs typeface="+mn-lt"/>
              </a:rPr>
              <a:t>No treatment effect was observed in ESSPRI score (ΔESSPRI 0.17, p=0.663). </a:t>
            </a:r>
            <a:endParaRPr lang="en-US" dirty="0">
              <a:ea typeface="+mn-lt"/>
              <a:cs typeface="+mn-lt"/>
            </a:endParaRPr>
          </a:p>
          <a:p>
            <a:r>
              <a:rPr lang="en-US" sz="1900" dirty="0">
                <a:ea typeface="+mn-lt"/>
                <a:cs typeface="+mn-lt"/>
              </a:rPr>
              <a:t>There was a trend towards improvement of unstimulated salivary flow with </a:t>
            </a:r>
            <a:r>
              <a:rPr lang="en-US" sz="1900" dirty="0" err="1">
                <a:ea typeface="+mn-lt"/>
                <a:cs typeface="+mn-lt"/>
              </a:rPr>
              <a:t>remibrutinib</a:t>
            </a:r>
            <a:r>
              <a:rPr lang="en-US" sz="1900" dirty="0">
                <a:ea typeface="+mn-lt"/>
                <a:cs typeface="+mn-lt"/>
              </a:rPr>
              <a:t> compared with placebo over 24 weeks. </a:t>
            </a:r>
            <a:endParaRPr lang="en-US" dirty="0">
              <a:ea typeface="+mn-lt"/>
              <a:cs typeface="+mn-lt"/>
            </a:endParaRPr>
          </a:p>
          <a:p>
            <a:endParaRPr lang="en-US" sz="1900" dirty="0">
              <a:solidFill>
                <a:srgbClr val="333333"/>
              </a:solidFill>
            </a:endParaRPr>
          </a:p>
        </p:txBody>
      </p:sp>
      <p:pic>
        <p:nvPicPr>
          <p:cNvPr id="5" name="Picture 4">
            <a:extLst>
              <a:ext uri="{FF2B5EF4-FFF2-40B4-BE49-F238E27FC236}">
                <a16:creationId xmlns:a16="http://schemas.microsoft.com/office/drawing/2014/main" id="{938974B1-5C1C-409C-BB7E-0836641EBB73}"/>
              </a:ext>
            </a:extLst>
          </p:cNvPr>
          <p:cNvPicPr>
            <a:picLocks noChangeAspect="1"/>
          </p:cNvPicPr>
          <p:nvPr/>
        </p:nvPicPr>
        <p:blipFill>
          <a:blip r:embed="rId3"/>
          <a:stretch>
            <a:fillRect/>
          </a:stretch>
        </p:blipFill>
        <p:spPr>
          <a:xfrm>
            <a:off x="8048187" y="0"/>
            <a:ext cx="4146947" cy="6858000"/>
          </a:xfrm>
          <a:prstGeom prst="rect">
            <a:avLst/>
          </a:prstGeom>
        </p:spPr>
      </p:pic>
    </p:spTree>
    <p:extLst>
      <p:ext uri="{BB962C8B-B14F-4D97-AF65-F5344CB8AC3E}">
        <p14:creationId xmlns:p14="http://schemas.microsoft.com/office/powerpoint/2010/main" val="1666262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0C142-FF15-0AF9-F61D-03D819329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470CF-F6C3-817A-D84C-9A14BA5307DA}"/>
              </a:ext>
            </a:extLst>
          </p:cNvPr>
          <p:cNvSpPr>
            <a:spLocks noGrp="1"/>
          </p:cNvSpPr>
          <p:nvPr>
            <p:ph type="title"/>
          </p:nvPr>
        </p:nvSpPr>
        <p:spPr>
          <a:xfrm>
            <a:off x="885531" y="404866"/>
            <a:ext cx="4977902" cy="1165199"/>
          </a:xfrm>
        </p:spPr>
        <p:txBody>
          <a:bodyPr>
            <a:noAutofit/>
          </a:bodyPr>
          <a:lstStyle/>
          <a:p>
            <a:r>
              <a:rPr lang="en-US" sz="2800" dirty="0"/>
              <a:t>Efficacy and safety of remibrutinib, a selective potent oral BTK </a:t>
            </a:r>
            <a:r>
              <a:rPr lang="en-US" sz="2800"/>
              <a:t>inhibitor, in Sjögren's syndrome </a:t>
            </a:r>
          </a:p>
        </p:txBody>
      </p:sp>
      <p:sp>
        <p:nvSpPr>
          <p:cNvPr id="3" name="Content Placeholder 2">
            <a:extLst>
              <a:ext uri="{FF2B5EF4-FFF2-40B4-BE49-F238E27FC236}">
                <a16:creationId xmlns:a16="http://schemas.microsoft.com/office/drawing/2014/main" id="{3535E8CB-3049-3177-AB3E-1B2D291E46A5}"/>
              </a:ext>
            </a:extLst>
          </p:cNvPr>
          <p:cNvSpPr>
            <a:spLocks noGrp="1"/>
          </p:cNvSpPr>
          <p:nvPr>
            <p:ph idx="1"/>
          </p:nvPr>
        </p:nvSpPr>
        <p:spPr>
          <a:xfrm>
            <a:off x="1115568" y="2478024"/>
            <a:ext cx="4747864" cy="3694176"/>
          </a:xfrm>
        </p:spPr>
        <p:txBody>
          <a:bodyPr vert="horz" lIns="91440" tIns="45720" rIns="91440" bIns="45720" rtlCol="0" anchor="t">
            <a:normAutofit/>
          </a:bodyPr>
          <a:lstStyle/>
          <a:p>
            <a:r>
              <a:rPr lang="en-US" sz="1900" dirty="0" err="1">
                <a:ea typeface="+mn-lt"/>
                <a:cs typeface="+mn-lt"/>
              </a:rPr>
              <a:t>Remibrutinib</a:t>
            </a:r>
            <a:r>
              <a:rPr lang="en-US" sz="1900" dirty="0">
                <a:ea typeface="+mn-lt"/>
                <a:cs typeface="+mn-lt"/>
              </a:rPr>
              <a:t> had a </a:t>
            </a:r>
            <a:r>
              <a:rPr lang="en-US" sz="1900" dirty="0" err="1">
                <a:ea typeface="+mn-lt"/>
                <a:cs typeface="+mn-lt"/>
              </a:rPr>
              <a:t>favourable</a:t>
            </a:r>
            <a:r>
              <a:rPr lang="en-US" sz="1900" dirty="0">
                <a:ea typeface="+mn-lt"/>
                <a:cs typeface="+mn-lt"/>
              </a:rPr>
              <a:t> safety profile in patients with </a:t>
            </a:r>
            <a:r>
              <a:rPr lang="en-US" sz="1900" dirty="0" err="1">
                <a:ea typeface="+mn-lt"/>
                <a:cs typeface="+mn-lt"/>
              </a:rPr>
              <a:t>SjS</a:t>
            </a:r>
            <a:r>
              <a:rPr lang="en-US" sz="1900" dirty="0">
                <a:ea typeface="+mn-lt"/>
                <a:cs typeface="+mn-lt"/>
              </a:rPr>
              <a:t> over 24 </a:t>
            </a:r>
            <a:r>
              <a:rPr lang="en-US" sz="1900" dirty="0" err="1">
                <a:ea typeface="+mn-lt"/>
                <a:cs typeface="+mn-lt"/>
              </a:rPr>
              <a:t>wks</a:t>
            </a:r>
            <a:endParaRPr lang="en-US" dirty="0">
              <a:ea typeface="+mn-lt"/>
              <a:cs typeface="+mn-lt"/>
            </a:endParaRPr>
          </a:p>
          <a:p>
            <a:pPr lvl="1">
              <a:buFont typeface="Courier New" panose="020B0604020202020204" pitchFamily="34" charset="0"/>
              <a:buChar char="o"/>
            </a:pPr>
            <a:r>
              <a:rPr lang="en-US" sz="1500" dirty="0">
                <a:ea typeface="+mn-lt"/>
                <a:cs typeface="+mn-lt"/>
              </a:rPr>
              <a:t>AEs were either mild or moderate, with no severe AEs or deaths</a:t>
            </a:r>
          </a:p>
          <a:p>
            <a:r>
              <a:rPr lang="en-US" sz="1900" dirty="0">
                <a:ea typeface="+mn-lt"/>
                <a:cs typeface="+mn-lt"/>
              </a:rPr>
              <a:t> </a:t>
            </a:r>
            <a:r>
              <a:rPr lang="en-US" sz="1900" dirty="0" err="1">
                <a:ea typeface="+mn-lt"/>
                <a:cs typeface="+mn-lt"/>
              </a:rPr>
              <a:t>Remibrutinib</a:t>
            </a:r>
            <a:r>
              <a:rPr lang="en-US" sz="1900" dirty="0">
                <a:ea typeface="+mn-lt"/>
                <a:cs typeface="+mn-lt"/>
              </a:rPr>
              <a:t> induced significant changes in gene expression in blood, and serum protein abundance compared with placebo.</a:t>
            </a:r>
            <a:endParaRPr lang="en-US" dirty="0"/>
          </a:p>
        </p:txBody>
      </p:sp>
      <p:pic>
        <p:nvPicPr>
          <p:cNvPr id="6" name="Picture 5">
            <a:extLst>
              <a:ext uri="{FF2B5EF4-FFF2-40B4-BE49-F238E27FC236}">
                <a16:creationId xmlns:a16="http://schemas.microsoft.com/office/drawing/2014/main" id="{C246C901-D8D8-2A90-4AE0-BE12A0BFFB2D}"/>
              </a:ext>
            </a:extLst>
          </p:cNvPr>
          <p:cNvPicPr>
            <a:picLocks noChangeAspect="1"/>
          </p:cNvPicPr>
          <p:nvPr/>
        </p:nvPicPr>
        <p:blipFill>
          <a:blip r:embed="rId3"/>
          <a:stretch>
            <a:fillRect/>
          </a:stretch>
        </p:blipFill>
        <p:spPr>
          <a:xfrm>
            <a:off x="6100319" y="0"/>
            <a:ext cx="6231136" cy="6858000"/>
          </a:xfrm>
          <a:prstGeom prst="rect">
            <a:avLst/>
          </a:prstGeom>
        </p:spPr>
      </p:pic>
    </p:spTree>
    <p:extLst>
      <p:ext uri="{BB962C8B-B14F-4D97-AF65-F5344CB8AC3E}">
        <p14:creationId xmlns:p14="http://schemas.microsoft.com/office/powerpoint/2010/main" val="1693488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EEBC-B6A6-1055-A61F-7F1DE401AC14}"/>
              </a:ext>
            </a:extLst>
          </p:cNvPr>
          <p:cNvSpPr>
            <a:spLocks noGrp="1"/>
          </p:cNvSpPr>
          <p:nvPr>
            <p:ph type="title"/>
          </p:nvPr>
        </p:nvSpPr>
        <p:spPr/>
        <p:txBody>
          <a:bodyPr>
            <a:noAutofit/>
          </a:bodyPr>
          <a:lstStyle/>
          <a:p>
            <a:r>
              <a:rPr lang="en-US" sz="2800"/>
              <a:t>Efficacy and Safety of Upadacitinib or Elsubrutinib Alone or in Combination for Patients With Systemic Lupus Erythematosus: A Phase 2 Randomized Controlled Trial.</a:t>
            </a:r>
          </a:p>
        </p:txBody>
      </p:sp>
      <p:sp>
        <p:nvSpPr>
          <p:cNvPr id="3" name="Content Placeholder 2">
            <a:extLst>
              <a:ext uri="{FF2B5EF4-FFF2-40B4-BE49-F238E27FC236}">
                <a16:creationId xmlns:a16="http://schemas.microsoft.com/office/drawing/2014/main" id="{C27161DD-9940-7478-98BE-B38D23FEAF5B}"/>
              </a:ext>
            </a:extLst>
          </p:cNvPr>
          <p:cNvSpPr>
            <a:spLocks noGrp="1"/>
          </p:cNvSpPr>
          <p:nvPr>
            <p:ph idx="1"/>
          </p:nvPr>
        </p:nvSpPr>
        <p:spPr/>
        <p:txBody>
          <a:bodyPr vert="horz" lIns="91440" tIns="45720" rIns="91440" bIns="45720" rtlCol="0" anchor="t">
            <a:normAutofit fontScale="77500" lnSpcReduction="20000"/>
          </a:bodyPr>
          <a:lstStyle/>
          <a:p>
            <a:r>
              <a:rPr lang="en-US" dirty="0"/>
              <a:t> 48-week, phase 2 </a:t>
            </a:r>
            <a:r>
              <a:rPr lang="en-US" dirty="0" err="1"/>
              <a:t>SLEek</a:t>
            </a:r>
            <a:r>
              <a:rPr lang="en-US" dirty="0"/>
              <a:t> study evaluated the efficacy and safety of </a:t>
            </a:r>
            <a:r>
              <a:rPr lang="en-US" dirty="0" err="1"/>
              <a:t>upadacitinib</a:t>
            </a:r>
            <a:r>
              <a:rPr lang="en-US" dirty="0"/>
              <a:t> and </a:t>
            </a:r>
            <a:r>
              <a:rPr lang="en-US" dirty="0" err="1"/>
              <a:t>elsubrutinib</a:t>
            </a:r>
            <a:r>
              <a:rPr lang="en-US" dirty="0"/>
              <a:t> alone or in combination in adults with moderately to severely active SLE</a:t>
            </a:r>
          </a:p>
          <a:p>
            <a:r>
              <a:rPr lang="en-US" dirty="0"/>
              <a:t>341 patients randomized 1:1:1:1:1 to </a:t>
            </a:r>
            <a:r>
              <a:rPr lang="en-US" dirty="0" err="1"/>
              <a:t>elsubrutinib</a:t>
            </a:r>
            <a:r>
              <a:rPr lang="en-US" dirty="0"/>
              <a:t> 60 mg and </a:t>
            </a:r>
            <a:r>
              <a:rPr lang="en-US" dirty="0" err="1"/>
              <a:t>upadacitinib</a:t>
            </a:r>
            <a:r>
              <a:rPr lang="en-US" dirty="0"/>
              <a:t> 30 mg QD (ABBV-599 high dose), </a:t>
            </a:r>
            <a:r>
              <a:rPr lang="en-US" dirty="0" err="1"/>
              <a:t>elsubrutinib</a:t>
            </a:r>
            <a:r>
              <a:rPr lang="en-US" dirty="0"/>
              <a:t> 60 mg and </a:t>
            </a:r>
            <a:r>
              <a:rPr lang="en-US" dirty="0" err="1"/>
              <a:t>upadacitinib</a:t>
            </a:r>
            <a:r>
              <a:rPr lang="en-US" dirty="0"/>
              <a:t> 15 mg QD, </a:t>
            </a:r>
            <a:r>
              <a:rPr lang="en-US" dirty="0" err="1"/>
              <a:t>elsubrutinib</a:t>
            </a:r>
            <a:r>
              <a:rPr lang="en-US" dirty="0"/>
              <a:t> 60 mg QD, </a:t>
            </a:r>
            <a:r>
              <a:rPr lang="en-US" dirty="0" err="1"/>
              <a:t>upadacitinib</a:t>
            </a:r>
            <a:r>
              <a:rPr lang="en-US" dirty="0"/>
              <a:t> 30 mg QD, or placebo QD. </a:t>
            </a:r>
          </a:p>
          <a:p>
            <a:r>
              <a:rPr lang="en-US" dirty="0"/>
              <a:t>Primary endpoint was the proportion of patients achieving both SRI-4 and glucocorticoid dose ≤10 mg QD at week 24</a:t>
            </a:r>
          </a:p>
          <a:p>
            <a:r>
              <a:rPr lang="en-US" dirty="0"/>
              <a:t>Secondary endpoints included the BICLA and LLDAS responses, number of flares, time to first flare, and adverse events</a:t>
            </a:r>
          </a:p>
        </p:txBody>
      </p:sp>
      <p:sp>
        <p:nvSpPr>
          <p:cNvPr id="6" name="TextBox 5">
            <a:extLst>
              <a:ext uri="{FF2B5EF4-FFF2-40B4-BE49-F238E27FC236}">
                <a16:creationId xmlns:a16="http://schemas.microsoft.com/office/drawing/2014/main" id="{072310F8-489E-C582-7D1D-AD502CD8065C}"/>
              </a:ext>
            </a:extLst>
          </p:cNvPr>
          <p:cNvSpPr txBox="1"/>
          <p:nvPr/>
        </p:nvSpPr>
        <p:spPr>
          <a:xfrm>
            <a:off x="6100510" y="6374244"/>
            <a:ext cx="584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t>Arthritis Rheumatol. 2024 Oct;76(10):1518-1529.</a:t>
            </a:r>
          </a:p>
        </p:txBody>
      </p:sp>
    </p:spTree>
    <p:extLst>
      <p:ext uri="{BB962C8B-B14F-4D97-AF65-F5344CB8AC3E}">
        <p14:creationId xmlns:p14="http://schemas.microsoft.com/office/powerpoint/2010/main" val="1512325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53BC0-6A66-DC4A-00B6-F5E6F8991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072AD-9B24-1610-C7E5-22BE32A154AE}"/>
              </a:ext>
            </a:extLst>
          </p:cNvPr>
          <p:cNvSpPr>
            <a:spLocks noGrp="1"/>
          </p:cNvSpPr>
          <p:nvPr>
            <p:ph type="title"/>
          </p:nvPr>
        </p:nvSpPr>
        <p:spPr>
          <a:xfrm>
            <a:off x="1115568" y="548640"/>
            <a:ext cx="10168128" cy="1179576"/>
          </a:xfrm>
        </p:spPr>
        <p:txBody>
          <a:bodyPr anchor="ctr">
            <a:normAutofit/>
          </a:bodyPr>
          <a:lstStyle/>
          <a:p>
            <a:r>
              <a:rPr lang="en-US" sz="2500"/>
              <a:t>Efficacy and Safety of Upadacitinib or Elsubrutinib Alone or in Combination for Patients With Systemic Lupus Erythematosus: A Phase 2 Randomized Controlled Trial.</a:t>
            </a:r>
          </a:p>
        </p:txBody>
      </p:sp>
      <p:sp>
        <p:nvSpPr>
          <p:cNvPr id="3" name="Content Placeholder 2">
            <a:extLst>
              <a:ext uri="{FF2B5EF4-FFF2-40B4-BE49-F238E27FC236}">
                <a16:creationId xmlns:a16="http://schemas.microsoft.com/office/drawing/2014/main" id="{DD4EACEF-20DC-DBCE-3519-A2403DC8A59B}"/>
              </a:ext>
            </a:extLst>
          </p:cNvPr>
          <p:cNvSpPr>
            <a:spLocks noGrp="1"/>
          </p:cNvSpPr>
          <p:nvPr>
            <p:ph sz="half" idx="1"/>
          </p:nvPr>
        </p:nvSpPr>
        <p:spPr>
          <a:xfrm>
            <a:off x="497342" y="2147345"/>
            <a:ext cx="5857910" cy="4168628"/>
          </a:xfrm>
        </p:spPr>
        <p:txBody>
          <a:bodyPr vert="horz" lIns="91440" tIns="45720" rIns="91440" bIns="45720" rtlCol="0" anchor="t">
            <a:normAutofit/>
          </a:bodyPr>
          <a:lstStyle/>
          <a:p>
            <a:pPr>
              <a:lnSpc>
                <a:spcPct val="100000"/>
              </a:lnSpc>
            </a:pPr>
            <a:r>
              <a:rPr lang="en-US" sz="1600"/>
              <a:t>The ABBV-599 low dose and elsubrutinib arms were discontinued after a planned interim analysis showed lack of efficacy (no safety concerns). </a:t>
            </a:r>
          </a:p>
          <a:p>
            <a:pPr>
              <a:lnSpc>
                <a:spcPct val="100000"/>
              </a:lnSpc>
            </a:pPr>
            <a:r>
              <a:rPr lang="en-US" sz="1600"/>
              <a:t>More patients achieved the primary endpoint with upadacitinib (54.8%; P = 0.028) and ABBV-599 high dose (48.5%; P = 0.081) versus placebo (37.3%). </a:t>
            </a:r>
          </a:p>
          <a:p>
            <a:pPr>
              <a:lnSpc>
                <a:spcPct val="100000"/>
              </a:lnSpc>
            </a:pPr>
            <a:r>
              <a:rPr lang="en-US" sz="1600"/>
              <a:t>SRI-4, BICLA, and LLDAS response rates were higher for both upadacitinib and ABBV-599 high dose versus placebo at weeks 24 and 48. </a:t>
            </a:r>
          </a:p>
          <a:p>
            <a:pPr>
              <a:lnSpc>
                <a:spcPct val="100000"/>
              </a:lnSpc>
            </a:pPr>
            <a:r>
              <a:rPr lang="en-US" sz="1600"/>
              <a:t>Flares were reduced, and time to first flare through week 48 was substantially delayed with both upadacitinib and ABBV-599 high dose versus placebo. </a:t>
            </a:r>
          </a:p>
          <a:p>
            <a:pPr>
              <a:lnSpc>
                <a:spcPct val="100000"/>
              </a:lnSpc>
            </a:pPr>
            <a:r>
              <a:rPr lang="en-US" sz="1600"/>
              <a:t>No new safety signals were observed beyond those previously reported for upadacitinib or elsubrutinib.</a:t>
            </a:r>
          </a:p>
        </p:txBody>
      </p:sp>
      <p:pic>
        <p:nvPicPr>
          <p:cNvPr id="5" name="Picture 4">
            <a:extLst>
              <a:ext uri="{FF2B5EF4-FFF2-40B4-BE49-F238E27FC236}">
                <a16:creationId xmlns:a16="http://schemas.microsoft.com/office/drawing/2014/main" id="{AAC89FC9-C9D7-97D6-987C-3C0FC9A46754}"/>
              </a:ext>
            </a:extLst>
          </p:cNvPr>
          <p:cNvPicPr>
            <a:picLocks noChangeAspect="1"/>
          </p:cNvPicPr>
          <p:nvPr/>
        </p:nvPicPr>
        <p:blipFill>
          <a:blip r:embed="rId2"/>
          <a:stretch>
            <a:fillRect/>
          </a:stretch>
        </p:blipFill>
        <p:spPr>
          <a:xfrm>
            <a:off x="6791251" y="2046703"/>
            <a:ext cx="4924148" cy="4269270"/>
          </a:xfrm>
          <a:prstGeom prst="rect">
            <a:avLst/>
          </a:prstGeom>
          <a:noFill/>
        </p:spPr>
      </p:pic>
      <p:sp>
        <p:nvSpPr>
          <p:cNvPr id="6" name="TextBox 5">
            <a:extLst>
              <a:ext uri="{FF2B5EF4-FFF2-40B4-BE49-F238E27FC236}">
                <a16:creationId xmlns:a16="http://schemas.microsoft.com/office/drawing/2014/main" id="{AC9574D3-BB0E-5CAE-0482-938954B7470D}"/>
              </a:ext>
            </a:extLst>
          </p:cNvPr>
          <p:cNvSpPr txBox="1"/>
          <p:nvPr/>
        </p:nvSpPr>
        <p:spPr>
          <a:xfrm>
            <a:off x="6100510" y="6374244"/>
            <a:ext cx="584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t>Arthritis Rheumatol. 2024 Oct;76(10):1518-1529.</a:t>
            </a:r>
          </a:p>
        </p:txBody>
      </p:sp>
    </p:spTree>
    <p:extLst>
      <p:ext uri="{BB962C8B-B14F-4D97-AF65-F5344CB8AC3E}">
        <p14:creationId xmlns:p14="http://schemas.microsoft.com/office/powerpoint/2010/main" val="1391069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40D5C-3D7B-6B60-420F-DC2A42812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64F31-0459-91A2-568F-234F97968EF8}"/>
              </a:ext>
            </a:extLst>
          </p:cNvPr>
          <p:cNvSpPr>
            <a:spLocks noGrp="1"/>
          </p:cNvSpPr>
          <p:nvPr>
            <p:ph type="title"/>
          </p:nvPr>
        </p:nvSpPr>
        <p:spPr>
          <a:xfrm>
            <a:off x="1115568" y="548640"/>
            <a:ext cx="3842091" cy="1165199"/>
          </a:xfrm>
        </p:spPr>
        <p:txBody>
          <a:bodyPr anchor="ctr">
            <a:normAutofit fontScale="90000"/>
          </a:bodyPr>
          <a:lstStyle/>
          <a:p>
            <a:r>
              <a:rPr lang="en-US" sz="2500"/>
              <a:t>Efficacy and Safety of Upadacitinib or Elsubrutinib Alone or in Combination in SLE</a:t>
            </a:r>
          </a:p>
        </p:txBody>
      </p:sp>
      <p:sp>
        <p:nvSpPr>
          <p:cNvPr id="3" name="Content Placeholder 2">
            <a:extLst>
              <a:ext uri="{FF2B5EF4-FFF2-40B4-BE49-F238E27FC236}">
                <a16:creationId xmlns:a16="http://schemas.microsoft.com/office/drawing/2014/main" id="{655F5F9E-5906-A4EB-550A-2ACE16F7186E}"/>
              </a:ext>
            </a:extLst>
          </p:cNvPr>
          <p:cNvSpPr>
            <a:spLocks noGrp="1"/>
          </p:cNvSpPr>
          <p:nvPr>
            <p:ph sz="half" idx="1"/>
          </p:nvPr>
        </p:nvSpPr>
        <p:spPr>
          <a:xfrm>
            <a:off x="497342" y="2147345"/>
            <a:ext cx="3845080" cy="4226137"/>
          </a:xfrm>
        </p:spPr>
        <p:txBody>
          <a:bodyPr vert="horz" lIns="91440" tIns="45720" rIns="91440" bIns="45720" rtlCol="0" anchor="t">
            <a:normAutofit/>
          </a:bodyPr>
          <a:lstStyle/>
          <a:p>
            <a:pPr>
              <a:lnSpc>
                <a:spcPct val="100000"/>
              </a:lnSpc>
            </a:pPr>
            <a:r>
              <a:rPr lang="en-US" sz="1600" dirty="0"/>
              <a:t>The ABBV-599  high dose and </a:t>
            </a:r>
            <a:r>
              <a:rPr lang="en-US" sz="1600" dirty="0" err="1"/>
              <a:t>upadacitnib</a:t>
            </a:r>
            <a:r>
              <a:rPr lang="en-US" sz="1600" dirty="0"/>
              <a:t> overlapped for almost all outcomes. </a:t>
            </a:r>
            <a:endParaRPr lang="en-US" dirty="0"/>
          </a:p>
          <a:p>
            <a:pPr>
              <a:lnSpc>
                <a:spcPct val="100000"/>
              </a:lnSpc>
            </a:pPr>
            <a:r>
              <a:rPr lang="en-US" sz="1600" dirty="0"/>
              <a:t>The addition of </a:t>
            </a:r>
            <a:r>
              <a:rPr lang="en-US" sz="1600" dirty="0" err="1"/>
              <a:t>elsubrutinib</a:t>
            </a:r>
            <a:r>
              <a:rPr lang="en-US" sz="1600" dirty="0"/>
              <a:t> to </a:t>
            </a:r>
            <a:r>
              <a:rPr lang="en-US" sz="1600" dirty="0" err="1"/>
              <a:t>upadacitinib</a:t>
            </a:r>
            <a:r>
              <a:rPr lang="en-US" sz="1600" dirty="0"/>
              <a:t> did not substantially increase the proportion of treatment responders for any efficacy endpoints compared with patients receiving </a:t>
            </a:r>
            <a:r>
              <a:rPr lang="en-US" sz="1600" dirty="0" err="1"/>
              <a:t>upadacitinib</a:t>
            </a:r>
            <a:r>
              <a:rPr lang="en-US" sz="1600" dirty="0"/>
              <a:t> alone</a:t>
            </a:r>
          </a:p>
          <a:p>
            <a:pPr>
              <a:lnSpc>
                <a:spcPct val="100000"/>
              </a:lnSpc>
            </a:pPr>
            <a:r>
              <a:rPr lang="en-US" sz="1600" dirty="0"/>
              <a:t>Using monotherapy with </a:t>
            </a:r>
            <a:r>
              <a:rPr lang="en-US" sz="1600" dirty="0" err="1"/>
              <a:t>elsubrutinib</a:t>
            </a:r>
            <a:r>
              <a:rPr lang="en-US" sz="1600" dirty="0"/>
              <a:t> plus standard of care wasn't efficacious, but neither was low dose </a:t>
            </a:r>
            <a:r>
              <a:rPr lang="en-US" sz="1600" dirty="0" err="1"/>
              <a:t>upatacitinib</a:t>
            </a:r>
            <a:r>
              <a:rPr lang="en-US" sz="1600" dirty="0"/>
              <a:t> plus </a:t>
            </a:r>
            <a:r>
              <a:rPr lang="en-US" sz="1600" dirty="0" err="1"/>
              <a:t>elsubrutinib</a:t>
            </a:r>
            <a:r>
              <a:rPr lang="en-US" sz="1600" dirty="0"/>
              <a:t> </a:t>
            </a:r>
            <a:endParaRPr lang="en-US" dirty="0"/>
          </a:p>
        </p:txBody>
      </p:sp>
      <p:sp>
        <p:nvSpPr>
          <p:cNvPr id="6" name="TextBox 5">
            <a:extLst>
              <a:ext uri="{FF2B5EF4-FFF2-40B4-BE49-F238E27FC236}">
                <a16:creationId xmlns:a16="http://schemas.microsoft.com/office/drawing/2014/main" id="{4CE6A069-64D8-CB89-1642-4C022A7544B8}"/>
              </a:ext>
            </a:extLst>
          </p:cNvPr>
          <p:cNvSpPr txBox="1"/>
          <p:nvPr/>
        </p:nvSpPr>
        <p:spPr>
          <a:xfrm>
            <a:off x="6100510" y="6374244"/>
            <a:ext cx="584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t>Arthritis Rheumatol. 2024 Oct;76(10):1518-1529.</a:t>
            </a:r>
          </a:p>
        </p:txBody>
      </p:sp>
      <p:pic>
        <p:nvPicPr>
          <p:cNvPr id="7" name="Picture 6">
            <a:extLst>
              <a:ext uri="{FF2B5EF4-FFF2-40B4-BE49-F238E27FC236}">
                <a16:creationId xmlns:a16="http://schemas.microsoft.com/office/drawing/2014/main" id="{B53CB87D-A382-30D1-2271-B20DE3794D51}"/>
              </a:ext>
            </a:extLst>
          </p:cNvPr>
          <p:cNvPicPr>
            <a:picLocks noChangeAspect="1"/>
          </p:cNvPicPr>
          <p:nvPr/>
        </p:nvPicPr>
        <p:blipFill>
          <a:blip r:embed="rId2"/>
          <a:stretch>
            <a:fillRect/>
          </a:stretch>
        </p:blipFill>
        <p:spPr>
          <a:xfrm>
            <a:off x="5364967" y="1135811"/>
            <a:ext cx="6580406" cy="5032076"/>
          </a:xfrm>
          <a:prstGeom prst="rect">
            <a:avLst/>
          </a:prstGeom>
        </p:spPr>
      </p:pic>
    </p:spTree>
    <p:extLst>
      <p:ext uri="{BB962C8B-B14F-4D97-AF65-F5344CB8AC3E}">
        <p14:creationId xmlns:p14="http://schemas.microsoft.com/office/powerpoint/2010/main" val="2119781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920B6A-E38D-5428-57A2-089B58B7213F}"/>
              </a:ext>
            </a:extLst>
          </p:cNvPr>
          <p:cNvSpPr/>
          <p:nvPr/>
        </p:nvSpPr>
        <p:spPr>
          <a:xfrm>
            <a:off x="6208888" y="2413000"/>
            <a:ext cx="5094111" cy="3414888"/>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72B8CD-F2F0-1106-CC91-44D25BF2892E}"/>
              </a:ext>
            </a:extLst>
          </p:cNvPr>
          <p:cNvSpPr/>
          <p:nvPr/>
        </p:nvSpPr>
        <p:spPr>
          <a:xfrm>
            <a:off x="959555" y="2413000"/>
            <a:ext cx="5094111" cy="341488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6E9DB0-C08C-8E42-B049-7894A9DCFA36}"/>
              </a:ext>
            </a:extLst>
          </p:cNvPr>
          <p:cNvSpPr>
            <a:spLocks noGrp="1"/>
          </p:cNvSpPr>
          <p:nvPr>
            <p:ph type="title"/>
          </p:nvPr>
        </p:nvSpPr>
        <p:spPr/>
        <p:txBody>
          <a:bodyPr/>
          <a:lstStyle/>
          <a:p>
            <a:r>
              <a:rPr lang="en-US"/>
              <a:t>Lupus Nephritis</a:t>
            </a:r>
          </a:p>
        </p:txBody>
      </p:sp>
      <p:sp>
        <p:nvSpPr>
          <p:cNvPr id="3" name="Content Placeholder 2">
            <a:extLst>
              <a:ext uri="{FF2B5EF4-FFF2-40B4-BE49-F238E27FC236}">
                <a16:creationId xmlns:a16="http://schemas.microsoft.com/office/drawing/2014/main" id="{866C42BD-1986-3A01-98B3-69AA878C1068}"/>
              </a:ext>
            </a:extLst>
          </p:cNvPr>
          <p:cNvSpPr>
            <a:spLocks noGrp="1"/>
          </p:cNvSpPr>
          <p:nvPr>
            <p:ph sz="half" idx="1"/>
          </p:nvPr>
        </p:nvSpPr>
        <p:spPr/>
        <p:txBody>
          <a:bodyPr vert="horz" lIns="91440" tIns="45720" rIns="91440" bIns="45720" rtlCol="0" anchor="t">
            <a:normAutofit fontScale="92500"/>
          </a:bodyPr>
          <a:lstStyle/>
          <a:p>
            <a:pPr marL="0" indent="0">
              <a:buNone/>
            </a:pPr>
            <a:r>
              <a:rPr lang="en-US"/>
              <a:t>Kidney Outcomes and Preservation of Kidney Function With Obinutuzumab in Patients With Lupus Nephritis: A Post Hoc Analysis of the NOBILITY Trial  (Arthritis Rheumatol. 2024 Feb;76(2):247-254)</a:t>
            </a:r>
          </a:p>
        </p:txBody>
      </p:sp>
      <p:sp>
        <p:nvSpPr>
          <p:cNvPr id="4" name="Content Placeholder 3">
            <a:extLst>
              <a:ext uri="{FF2B5EF4-FFF2-40B4-BE49-F238E27FC236}">
                <a16:creationId xmlns:a16="http://schemas.microsoft.com/office/drawing/2014/main" id="{257455D1-C67F-309C-50EA-9C8FB7F2D759}"/>
              </a:ext>
            </a:extLst>
          </p:cNvPr>
          <p:cNvSpPr>
            <a:spLocks noGrp="1"/>
          </p:cNvSpPr>
          <p:nvPr>
            <p:ph sz="half" idx="2"/>
          </p:nvPr>
        </p:nvSpPr>
        <p:spPr/>
        <p:txBody>
          <a:bodyPr vert="horz" lIns="91440" tIns="45720" rIns="91440" bIns="45720" rtlCol="0" anchor="t">
            <a:normAutofit fontScale="92500"/>
          </a:bodyPr>
          <a:lstStyle/>
          <a:p>
            <a:pPr marL="0" indent="0">
              <a:buNone/>
            </a:pPr>
            <a:r>
              <a:rPr lang="en-US" dirty="0">
                <a:solidFill>
                  <a:srgbClr val="1A1A1A"/>
                </a:solidFill>
              </a:rPr>
              <a:t>Efficacy and Safety of Obinutuzumab in Active Lupus Nephritis (N Engl J Med. 2025 </a:t>
            </a:r>
            <a:r>
              <a:rPr lang="en-US">
                <a:solidFill>
                  <a:srgbClr val="1A1A1A"/>
                </a:solidFill>
              </a:rPr>
              <a:t>Feb 7)</a:t>
            </a:r>
            <a:endParaRPr lang="en-US"/>
          </a:p>
        </p:txBody>
      </p:sp>
    </p:spTree>
    <p:extLst>
      <p:ext uri="{BB962C8B-B14F-4D97-AF65-F5344CB8AC3E}">
        <p14:creationId xmlns:p14="http://schemas.microsoft.com/office/powerpoint/2010/main" val="601476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2EBD6E5-A000-C417-908B-634D18027B91}"/>
              </a:ext>
            </a:extLst>
          </p:cNvPr>
          <p:cNvSpPr>
            <a:spLocks noGrp="1"/>
          </p:cNvSpPr>
          <p:nvPr>
            <p:ph type="title"/>
          </p:nvPr>
        </p:nvSpPr>
        <p:spPr>
          <a:xfrm>
            <a:off x="1115568" y="548640"/>
            <a:ext cx="10168128" cy="1179576"/>
          </a:xfrm>
        </p:spPr>
        <p:txBody>
          <a:bodyPr/>
          <a:lstStyle/>
          <a:p>
            <a:r>
              <a:rPr lang="en-US" dirty="0"/>
              <a:t>Obinutuzumab</a:t>
            </a:r>
          </a:p>
        </p:txBody>
      </p:sp>
      <p:pic>
        <p:nvPicPr>
          <p:cNvPr id="6" name="Picture 5" descr="A diagram of a human&#10;&#10;AI-generated content may be incorrect.">
            <a:extLst>
              <a:ext uri="{FF2B5EF4-FFF2-40B4-BE49-F238E27FC236}">
                <a16:creationId xmlns:a16="http://schemas.microsoft.com/office/drawing/2014/main" id="{C89FE937-90D7-5B20-CC08-C2B4C3A1FE8A}"/>
              </a:ext>
            </a:extLst>
          </p:cNvPr>
          <p:cNvPicPr>
            <a:picLocks noChangeAspect="1"/>
          </p:cNvPicPr>
          <p:nvPr/>
        </p:nvPicPr>
        <p:blipFill>
          <a:blip r:embed="rId3"/>
          <a:stretch>
            <a:fillRect/>
          </a:stretch>
        </p:blipFill>
        <p:spPr>
          <a:xfrm>
            <a:off x="1490663" y="2292577"/>
            <a:ext cx="9210675" cy="3724275"/>
          </a:xfrm>
          <a:prstGeom prst="rect">
            <a:avLst/>
          </a:prstGeom>
        </p:spPr>
      </p:pic>
      <p:sp>
        <p:nvSpPr>
          <p:cNvPr id="7" name="TextBox 6">
            <a:extLst>
              <a:ext uri="{FF2B5EF4-FFF2-40B4-BE49-F238E27FC236}">
                <a16:creationId xmlns:a16="http://schemas.microsoft.com/office/drawing/2014/main" id="{D8BA5816-6D31-4436-5EA4-367D67713496}"/>
              </a:ext>
            </a:extLst>
          </p:cNvPr>
          <p:cNvSpPr txBox="1"/>
          <p:nvPr/>
        </p:nvSpPr>
        <p:spPr>
          <a:xfrm>
            <a:off x="7353904" y="6422571"/>
            <a:ext cx="43542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t>Front Oncol. 2018 Jun 4:8:163.</a:t>
            </a:r>
            <a:endParaRPr lang="en-US"/>
          </a:p>
        </p:txBody>
      </p:sp>
    </p:spTree>
    <p:extLst>
      <p:ext uri="{BB962C8B-B14F-4D97-AF65-F5344CB8AC3E}">
        <p14:creationId xmlns:p14="http://schemas.microsoft.com/office/powerpoint/2010/main" val="3048736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53E188-B58A-5971-0753-632E3310CB49}"/>
              </a:ext>
            </a:extLst>
          </p:cNvPr>
          <p:cNvSpPr>
            <a:spLocks noGrp="1"/>
          </p:cNvSpPr>
          <p:nvPr>
            <p:ph type="title"/>
          </p:nvPr>
        </p:nvSpPr>
        <p:spPr>
          <a:xfrm>
            <a:off x="1115568" y="548640"/>
            <a:ext cx="10168128" cy="1179576"/>
          </a:xfrm>
        </p:spPr>
        <p:txBody>
          <a:bodyPr anchor="ctr">
            <a:normAutofit/>
          </a:bodyPr>
          <a:lstStyle/>
          <a:p>
            <a:r>
              <a:rPr lang="en-US"/>
              <a:t>Overview</a:t>
            </a:r>
          </a:p>
        </p:txBody>
      </p:sp>
      <p:graphicFrame>
        <p:nvGraphicFramePr>
          <p:cNvPr id="14" name="Content Placeholder 2">
            <a:extLst>
              <a:ext uri="{FF2B5EF4-FFF2-40B4-BE49-F238E27FC236}">
                <a16:creationId xmlns:a16="http://schemas.microsoft.com/office/drawing/2014/main" id="{71206A68-4A40-F0B6-D62A-6DDAB2210ABA}"/>
              </a:ext>
            </a:extLst>
          </p:cNvPr>
          <p:cNvGraphicFramePr>
            <a:graphicFrameLocks noGrp="1"/>
          </p:cNvGraphicFramePr>
          <p:nvPr>
            <p:ph idx="1"/>
            <p:extLst>
              <p:ext uri="{D42A27DB-BD31-4B8C-83A1-F6EECF244321}">
                <p14:modId xmlns:p14="http://schemas.microsoft.com/office/powerpoint/2010/main" val="3515487674"/>
              </p:ext>
            </p:extLst>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4737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9831-F25E-FCEC-8A86-2C4EA4C63F6F}"/>
              </a:ext>
            </a:extLst>
          </p:cNvPr>
          <p:cNvSpPr>
            <a:spLocks noGrp="1"/>
          </p:cNvSpPr>
          <p:nvPr>
            <p:ph type="title"/>
          </p:nvPr>
        </p:nvSpPr>
        <p:spPr/>
        <p:txBody>
          <a:bodyPr vert="horz" lIns="91440" tIns="45720" rIns="91440" bIns="45720" rtlCol="0" anchor="ctr">
            <a:noAutofit/>
          </a:bodyPr>
          <a:lstStyle/>
          <a:p>
            <a:r>
              <a:rPr lang="en-US" sz="2800"/>
              <a:t>Kidney Outcomes and Preservation of Kidney Function With Obinutuzumab in Patients With Lupus Nephritis: A Post Hoc Analysis of the NOBILITY Trial</a:t>
            </a:r>
            <a:endParaRPr lang="en-US"/>
          </a:p>
        </p:txBody>
      </p:sp>
      <p:sp>
        <p:nvSpPr>
          <p:cNvPr id="3" name="Content Placeholder 2">
            <a:extLst>
              <a:ext uri="{FF2B5EF4-FFF2-40B4-BE49-F238E27FC236}">
                <a16:creationId xmlns:a16="http://schemas.microsoft.com/office/drawing/2014/main" id="{AC9D380C-CBDA-F6C1-99E2-2129DEF32BC0}"/>
              </a:ext>
            </a:extLst>
          </p:cNvPr>
          <p:cNvSpPr>
            <a:spLocks noGrp="1"/>
          </p:cNvSpPr>
          <p:nvPr>
            <p:ph idx="1"/>
          </p:nvPr>
        </p:nvSpPr>
        <p:spPr>
          <a:xfrm>
            <a:off x="589036" y="2053670"/>
            <a:ext cx="10168128" cy="3506821"/>
          </a:xfrm>
        </p:spPr>
        <p:txBody>
          <a:bodyPr vert="horz" lIns="91440" tIns="45720" rIns="91440" bIns="45720" rtlCol="0" anchor="t">
            <a:noAutofit/>
          </a:bodyPr>
          <a:lstStyle/>
          <a:p>
            <a:r>
              <a:rPr lang="en-US" sz="1800" dirty="0"/>
              <a:t>Post hoc analysis of phase II NOBILITY trial (Ann Rheum Dis. 2022 Jan;81(1):100-107)</a:t>
            </a:r>
            <a:endParaRPr lang="en-US" dirty="0"/>
          </a:p>
          <a:p>
            <a:r>
              <a:rPr lang="en-US" sz="1800" b="1" dirty="0">
                <a:ea typeface="+mn-lt"/>
                <a:cs typeface="+mn-lt"/>
              </a:rPr>
              <a:t> </a:t>
            </a:r>
            <a:r>
              <a:rPr lang="en-US" sz="1800" dirty="0">
                <a:ea typeface="+mn-lt"/>
                <a:cs typeface="+mn-lt"/>
              </a:rPr>
              <a:t>Patients with LN receiving mycophenolate and corticosteroids randomized to </a:t>
            </a:r>
            <a:r>
              <a:rPr lang="en-US" sz="1800" dirty="0" err="1">
                <a:ea typeface="+mn-lt"/>
                <a:cs typeface="+mn-lt"/>
              </a:rPr>
              <a:t>obinutuzumab</a:t>
            </a:r>
            <a:r>
              <a:rPr lang="en-US" sz="1800" dirty="0">
                <a:ea typeface="+mn-lt"/>
                <a:cs typeface="+mn-lt"/>
              </a:rPr>
              <a:t> 1000 mg or placebo on day 1 and weeks 2, 24 and 26, and followed through week 104. </a:t>
            </a:r>
          </a:p>
          <a:p>
            <a:pPr lvl="1">
              <a:buFont typeface="Courier New" panose="020B0604020202020204" pitchFamily="34" charset="0"/>
              <a:buChar char="o"/>
            </a:pPr>
            <a:r>
              <a:rPr lang="en-US" sz="1600" dirty="0">
                <a:ea typeface="+mn-lt"/>
                <a:cs typeface="+mn-lt"/>
              </a:rPr>
              <a:t>The primary endpoint was complete renal response (CRR) at week 52</a:t>
            </a:r>
            <a:endParaRPr lang="en-US" sz="1600" dirty="0"/>
          </a:p>
          <a:p>
            <a:r>
              <a:rPr lang="en-US" sz="1800" dirty="0">
                <a:ea typeface="+mn-lt"/>
                <a:cs typeface="+mn-lt"/>
              </a:rPr>
              <a:t>A total of 125 patients were randomized and treated. CRR in </a:t>
            </a:r>
            <a:r>
              <a:rPr lang="en-US" sz="1800" dirty="0" err="1">
                <a:ea typeface="+mn-lt"/>
                <a:cs typeface="+mn-lt"/>
              </a:rPr>
              <a:t>obinutuzumab</a:t>
            </a:r>
            <a:r>
              <a:rPr lang="en-US" sz="1800" dirty="0">
                <a:ea typeface="+mn-lt"/>
                <a:cs typeface="+mn-lt"/>
              </a:rPr>
              <a:t> at week 52 was 22 (35%) vs 14 (23%) with placebo; and at week 104 was 26 (41%) vs 14 (23%)</a:t>
            </a:r>
          </a:p>
          <a:p>
            <a:r>
              <a:rPr lang="en-US" sz="1800" dirty="0">
                <a:ea typeface="+mn-lt"/>
                <a:cs typeface="+mn-lt"/>
              </a:rPr>
              <a:t>This post hoc analysis evaluated:</a:t>
            </a:r>
          </a:p>
          <a:p>
            <a:pPr lvl="1">
              <a:buFont typeface="Courier New" panose="020B0604020202020204" pitchFamily="34" charset="0"/>
              <a:buChar char="o"/>
            </a:pPr>
            <a:r>
              <a:rPr lang="en-US" sz="1600" dirty="0">
                <a:ea typeface="+mn-lt"/>
                <a:cs typeface="+mn-lt"/>
              </a:rPr>
              <a:t>Time to unfavorable kidney outcome (a composite of treatment failure, doubling of serum creatinine, or death), LN flare, first 30% and 40% declines eGFR from baseline, and chronic eGFR slope during the trial. </a:t>
            </a:r>
          </a:p>
          <a:p>
            <a:pPr lvl="1">
              <a:buFont typeface="Courier New" panose="020B0604020202020204" pitchFamily="34" charset="0"/>
              <a:buChar char="o"/>
            </a:pPr>
            <a:r>
              <a:rPr lang="en-US" sz="1600" dirty="0">
                <a:ea typeface="+mn-lt"/>
                <a:cs typeface="+mn-lt"/>
              </a:rPr>
              <a:t>Number who achieved complete renal response (CRR) on 7.5 mg or less per day of prednisone </a:t>
            </a:r>
            <a:endParaRPr lang="en-US" sz="1600" dirty="0"/>
          </a:p>
        </p:txBody>
      </p:sp>
      <p:sp>
        <p:nvSpPr>
          <p:cNvPr id="7" name="TextBox 6">
            <a:extLst>
              <a:ext uri="{FF2B5EF4-FFF2-40B4-BE49-F238E27FC236}">
                <a16:creationId xmlns:a16="http://schemas.microsoft.com/office/drawing/2014/main" id="{9297AFF8-21F5-A195-1019-8950C964F091}"/>
              </a:ext>
            </a:extLst>
          </p:cNvPr>
          <p:cNvSpPr txBox="1"/>
          <p:nvPr/>
        </p:nvSpPr>
        <p:spPr>
          <a:xfrm>
            <a:off x="7662333" y="6462889"/>
            <a:ext cx="43885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Arthritis Rheumatol. 2024 Feb;76(2):247-254</a:t>
            </a:r>
          </a:p>
        </p:txBody>
      </p:sp>
    </p:spTree>
    <p:extLst>
      <p:ext uri="{BB962C8B-B14F-4D97-AF65-F5344CB8AC3E}">
        <p14:creationId xmlns:p14="http://schemas.microsoft.com/office/powerpoint/2010/main" val="2444690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5BA45-3D79-B52D-9CDE-29B74D0FF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6FB7F-5132-8D9F-9EB1-A75B2C7BCB96}"/>
              </a:ext>
            </a:extLst>
          </p:cNvPr>
          <p:cNvSpPr>
            <a:spLocks noGrp="1"/>
          </p:cNvSpPr>
          <p:nvPr>
            <p:ph type="title"/>
          </p:nvPr>
        </p:nvSpPr>
        <p:spPr/>
        <p:txBody>
          <a:bodyPr vert="horz" lIns="91440" tIns="45720" rIns="91440" bIns="45720" rtlCol="0" anchor="ctr">
            <a:noAutofit/>
          </a:bodyPr>
          <a:lstStyle/>
          <a:p>
            <a:r>
              <a:rPr lang="en-US" sz="2800"/>
              <a:t>Kidney Outcomes and Preservation of Kidney Function With Obinutuzumab in Patients With Lupus Nephritis: A Post Hoc Analysis of the NOBILITY Trial</a:t>
            </a:r>
            <a:endParaRPr lang="en-US"/>
          </a:p>
        </p:txBody>
      </p:sp>
      <p:sp>
        <p:nvSpPr>
          <p:cNvPr id="7" name="TextBox 6">
            <a:extLst>
              <a:ext uri="{FF2B5EF4-FFF2-40B4-BE49-F238E27FC236}">
                <a16:creationId xmlns:a16="http://schemas.microsoft.com/office/drawing/2014/main" id="{76200784-B551-F4DD-E812-110F43B34807}"/>
              </a:ext>
            </a:extLst>
          </p:cNvPr>
          <p:cNvSpPr txBox="1"/>
          <p:nvPr/>
        </p:nvSpPr>
        <p:spPr>
          <a:xfrm>
            <a:off x="7662333" y="6462889"/>
            <a:ext cx="43885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Arthritis Rheumatol. 2024 Feb;76(2):247-254</a:t>
            </a:r>
          </a:p>
        </p:txBody>
      </p:sp>
      <p:pic>
        <p:nvPicPr>
          <p:cNvPr id="9" name="Picture 8" descr="A graph with numbers and a line&#10;&#10;AI-generated content may be incorrect.">
            <a:extLst>
              <a:ext uri="{FF2B5EF4-FFF2-40B4-BE49-F238E27FC236}">
                <a16:creationId xmlns:a16="http://schemas.microsoft.com/office/drawing/2014/main" id="{C7EF22C5-F60C-1B05-5EAE-0D9512E2589A}"/>
              </a:ext>
            </a:extLst>
          </p:cNvPr>
          <p:cNvPicPr>
            <a:picLocks noChangeAspect="1"/>
          </p:cNvPicPr>
          <p:nvPr/>
        </p:nvPicPr>
        <p:blipFill>
          <a:blip r:embed="rId2"/>
          <a:stretch>
            <a:fillRect/>
          </a:stretch>
        </p:blipFill>
        <p:spPr>
          <a:xfrm>
            <a:off x="814993" y="1987475"/>
            <a:ext cx="6981825" cy="3076575"/>
          </a:xfrm>
          <a:prstGeom prst="rect">
            <a:avLst/>
          </a:prstGeom>
        </p:spPr>
      </p:pic>
      <p:pic>
        <p:nvPicPr>
          <p:cNvPr id="10" name="Picture 9" descr="A graph showing the amount of lupus nephritis flare&#10;&#10;AI-generated content may be incorrect.">
            <a:extLst>
              <a:ext uri="{FF2B5EF4-FFF2-40B4-BE49-F238E27FC236}">
                <a16:creationId xmlns:a16="http://schemas.microsoft.com/office/drawing/2014/main" id="{B2CD8268-4E45-8415-4BE3-B0976CA20813}"/>
              </a:ext>
            </a:extLst>
          </p:cNvPr>
          <p:cNvPicPr>
            <a:picLocks noChangeAspect="1"/>
          </p:cNvPicPr>
          <p:nvPr/>
        </p:nvPicPr>
        <p:blipFill>
          <a:blip r:embed="rId3"/>
          <a:stretch>
            <a:fillRect/>
          </a:stretch>
        </p:blipFill>
        <p:spPr>
          <a:xfrm>
            <a:off x="1269849" y="2581956"/>
            <a:ext cx="6991350" cy="3000375"/>
          </a:xfrm>
          <a:prstGeom prst="rect">
            <a:avLst/>
          </a:prstGeom>
        </p:spPr>
      </p:pic>
      <p:pic>
        <p:nvPicPr>
          <p:cNvPr id="11" name="Picture 10" descr="A graph of a number of events&#10;&#10;AI-generated content may be incorrect.">
            <a:extLst>
              <a:ext uri="{FF2B5EF4-FFF2-40B4-BE49-F238E27FC236}">
                <a16:creationId xmlns:a16="http://schemas.microsoft.com/office/drawing/2014/main" id="{EF877063-9D6F-D9DE-E214-4B4267E91209}"/>
              </a:ext>
            </a:extLst>
          </p:cNvPr>
          <p:cNvPicPr>
            <a:picLocks noChangeAspect="1"/>
          </p:cNvPicPr>
          <p:nvPr/>
        </p:nvPicPr>
        <p:blipFill>
          <a:blip r:embed="rId4"/>
          <a:stretch>
            <a:fillRect/>
          </a:stretch>
        </p:blipFill>
        <p:spPr>
          <a:xfrm>
            <a:off x="3052763" y="295275"/>
            <a:ext cx="6086475" cy="6267450"/>
          </a:xfrm>
          <a:prstGeom prst="rect">
            <a:avLst/>
          </a:prstGeom>
        </p:spPr>
      </p:pic>
      <p:pic>
        <p:nvPicPr>
          <p:cNvPr id="12" name="Picture 11">
            <a:extLst>
              <a:ext uri="{FF2B5EF4-FFF2-40B4-BE49-F238E27FC236}">
                <a16:creationId xmlns:a16="http://schemas.microsoft.com/office/drawing/2014/main" id="{5AA043AC-4BB5-9CD7-F6C2-E7A3053C40A2}"/>
              </a:ext>
            </a:extLst>
          </p:cNvPr>
          <p:cNvPicPr>
            <a:picLocks noChangeAspect="1"/>
          </p:cNvPicPr>
          <p:nvPr/>
        </p:nvPicPr>
        <p:blipFill>
          <a:blip r:embed="rId5"/>
          <a:stretch>
            <a:fillRect/>
          </a:stretch>
        </p:blipFill>
        <p:spPr>
          <a:xfrm>
            <a:off x="3000375" y="2009775"/>
            <a:ext cx="6191250" cy="2838450"/>
          </a:xfrm>
          <a:prstGeom prst="rect">
            <a:avLst/>
          </a:prstGeom>
        </p:spPr>
      </p:pic>
      <p:pic>
        <p:nvPicPr>
          <p:cNvPr id="13" name="Picture 12">
            <a:extLst>
              <a:ext uri="{FF2B5EF4-FFF2-40B4-BE49-F238E27FC236}">
                <a16:creationId xmlns:a16="http://schemas.microsoft.com/office/drawing/2014/main" id="{BC78ACC4-79AC-0009-8558-244E4FDA6583}"/>
              </a:ext>
            </a:extLst>
          </p:cNvPr>
          <p:cNvPicPr>
            <a:picLocks noChangeAspect="1"/>
          </p:cNvPicPr>
          <p:nvPr/>
        </p:nvPicPr>
        <p:blipFill>
          <a:blip r:embed="rId6"/>
          <a:stretch>
            <a:fillRect/>
          </a:stretch>
        </p:blipFill>
        <p:spPr>
          <a:xfrm>
            <a:off x="3071813" y="1514475"/>
            <a:ext cx="6048375" cy="3829050"/>
          </a:xfrm>
          <a:prstGeom prst="rect">
            <a:avLst/>
          </a:prstGeom>
        </p:spPr>
      </p:pic>
    </p:spTree>
    <p:extLst>
      <p:ext uri="{BB962C8B-B14F-4D97-AF65-F5344CB8AC3E}">
        <p14:creationId xmlns:p14="http://schemas.microsoft.com/office/powerpoint/2010/main" val="389181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B579-9A93-ADD8-52A8-E1E7732422DF}"/>
              </a:ext>
            </a:extLst>
          </p:cNvPr>
          <p:cNvSpPr>
            <a:spLocks noGrp="1"/>
          </p:cNvSpPr>
          <p:nvPr>
            <p:ph type="title"/>
          </p:nvPr>
        </p:nvSpPr>
        <p:spPr/>
        <p:txBody>
          <a:bodyPr/>
          <a:lstStyle/>
          <a:p>
            <a:r>
              <a:rPr lang="en-US" sz="2800">
                <a:solidFill>
                  <a:srgbClr val="1A1A1A"/>
                </a:solidFill>
              </a:rPr>
              <a:t>Efficacy and Safety of Obinutuzumab in Active Lupus Nephritis</a:t>
            </a:r>
            <a:endParaRPr lang="en-US"/>
          </a:p>
        </p:txBody>
      </p:sp>
      <p:sp>
        <p:nvSpPr>
          <p:cNvPr id="3" name="Content Placeholder 2">
            <a:extLst>
              <a:ext uri="{FF2B5EF4-FFF2-40B4-BE49-F238E27FC236}">
                <a16:creationId xmlns:a16="http://schemas.microsoft.com/office/drawing/2014/main" id="{85CD5C8F-46D0-408A-5296-2122BA95AC58}"/>
              </a:ext>
            </a:extLst>
          </p:cNvPr>
          <p:cNvSpPr>
            <a:spLocks noGrp="1"/>
          </p:cNvSpPr>
          <p:nvPr>
            <p:ph idx="1"/>
          </p:nvPr>
        </p:nvSpPr>
        <p:spPr/>
        <p:txBody>
          <a:bodyPr vert="horz" lIns="91440" tIns="45720" rIns="91440" bIns="45720" rtlCol="0" anchor="t">
            <a:normAutofit fontScale="77500" lnSpcReduction="20000"/>
          </a:bodyPr>
          <a:lstStyle/>
          <a:p>
            <a:r>
              <a:rPr lang="en-US"/>
              <a:t>Phase 3, randomized, controlled trial, adults with biopsy-proven active lupus nephritis were randomized 1:1 to receive obinutuzumab in one of two dose schedules (1000 mg on day 1 and at weeks 2, 24, 26, and 52, with or without a dose at week 50) or placebo</a:t>
            </a:r>
          </a:p>
          <a:p>
            <a:r>
              <a:rPr lang="en-US"/>
              <a:t>All patients got mycophenolate and PO prednisone at a target dose of 7.5 mg per day by week 12 and 5 mg per day by week 24</a:t>
            </a:r>
          </a:p>
          <a:p>
            <a:r>
              <a:rPr lang="en-US"/>
              <a:t>Primary end point:</a:t>
            </a:r>
          </a:p>
          <a:p>
            <a:pPr lvl="1">
              <a:buFont typeface="Courier New" panose="020B0604020202020204" pitchFamily="34" charset="0"/>
              <a:buChar char="o"/>
            </a:pPr>
            <a:r>
              <a:rPr lang="en-US"/>
              <a:t>complete renal response at week 76 (P/C&lt;0.5)</a:t>
            </a:r>
          </a:p>
          <a:p>
            <a:pPr lvl="1">
              <a:buFont typeface="Courier New" panose="020B0604020202020204" pitchFamily="34" charset="0"/>
              <a:buChar char="o"/>
            </a:pPr>
            <a:r>
              <a:rPr lang="en-US"/>
              <a:t>estimated glomerular filtration rate of at least 85% of the baseline value</a:t>
            </a:r>
          </a:p>
          <a:p>
            <a:pPr lvl="1">
              <a:buFont typeface="Courier New" panose="020B0604020202020204" pitchFamily="34" charset="0"/>
              <a:buChar char="o"/>
            </a:pPr>
            <a:r>
              <a:rPr lang="en-US"/>
              <a:t>no intercurrent event (rescue therapy, treatment failure, death, or early trial withdrawal)</a:t>
            </a:r>
          </a:p>
          <a:p>
            <a:endParaRPr lang="en-US" dirty="0">
              <a:ea typeface="+mn-lt"/>
              <a:cs typeface="+mn-lt"/>
            </a:endParaRPr>
          </a:p>
          <a:p>
            <a:endParaRPr lang="en-US" dirty="0">
              <a:ea typeface="+mn-lt"/>
              <a:cs typeface="+mn-lt"/>
            </a:endParaRPr>
          </a:p>
        </p:txBody>
      </p:sp>
      <p:sp>
        <p:nvSpPr>
          <p:cNvPr id="7" name="TextBox 6">
            <a:extLst>
              <a:ext uri="{FF2B5EF4-FFF2-40B4-BE49-F238E27FC236}">
                <a16:creationId xmlns:a16="http://schemas.microsoft.com/office/drawing/2014/main" id="{DA4EAF20-0834-E72B-AE13-9F7AB257C863}"/>
              </a:ext>
            </a:extLst>
          </p:cNvPr>
          <p:cNvSpPr txBox="1"/>
          <p:nvPr/>
        </p:nvSpPr>
        <p:spPr>
          <a:xfrm>
            <a:off x="7126111" y="6462888"/>
            <a:ext cx="46989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1A1A1A"/>
                </a:solidFill>
              </a:rPr>
              <a:t>N Engl J Med. 2025 Feb 7</a:t>
            </a:r>
            <a:endParaRPr lang="en-US" sz="1600"/>
          </a:p>
        </p:txBody>
      </p:sp>
    </p:spTree>
    <p:extLst>
      <p:ext uri="{BB962C8B-B14F-4D97-AF65-F5344CB8AC3E}">
        <p14:creationId xmlns:p14="http://schemas.microsoft.com/office/powerpoint/2010/main" val="1233135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5EA9-FF7D-29B1-3311-56ED4D8FB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B2A4E-A641-3F86-27EC-D64D85FC2711}"/>
              </a:ext>
            </a:extLst>
          </p:cNvPr>
          <p:cNvSpPr>
            <a:spLocks noGrp="1"/>
          </p:cNvSpPr>
          <p:nvPr>
            <p:ph type="title"/>
          </p:nvPr>
        </p:nvSpPr>
        <p:spPr/>
        <p:txBody>
          <a:bodyPr/>
          <a:lstStyle/>
          <a:p>
            <a:r>
              <a:rPr lang="en-US" sz="2800">
                <a:solidFill>
                  <a:srgbClr val="1A1A1A"/>
                </a:solidFill>
              </a:rPr>
              <a:t>Efficacy and Safety of Obinutuzumab in Active Lupus Nephritis</a:t>
            </a:r>
            <a:endParaRPr lang="en-US"/>
          </a:p>
        </p:txBody>
      </p:sp>
      <p:sp>
        <p:nvSpPr>
          <p:cNvPr id="3" name="Content Placeholder 2">
            <a:extLst>
              <a:ext uri="{FF2B5EF4-FFF2-40B4-BE49-F238E27FC236}">
                <a16:creationId xmlns:a16="http://schemas.microsoft.com/office/drawing/2014/main" id="{067AD27F-5CC5-DBC4-F8F5-3C174822F0E6}"/>
              </a:ext>
            </a:extLst>
          </p:cNvPr>
          <p:cNvSpPr>
            <a:spLocks noGrp="1"/>
          </p:cNvSpPr>
          <p:nvPr>
            <p:ph idx="1"/>
          </p:nvPr>
        </p:nvSpPr>
        <p:spPr>
          <a:xfrm>
            <a:off x="819235" y="4876913"/>
            <a:ext cx="10168128" cy="1323510"/>
          </a:xfrm>
        </p:spPr>
        <p:txBody>
          <a:bodyPr vert="horz" lIns="91440" tIns="45720" rIns="91440" bIns="45720" rtlCol="0" anchor="t">
            <a:normAutofit/>
          </a:bodyPr>
          <a:lstStyle/>
          <a:p>
            <a:r>
              <a:rPr lang="en-US" sz="1400">
                <a:solidFill>
                  <a:srgbClr val="4D4D4D"/>
                </a:solidFill>
                <a:ea typeface="+mn-lt"/>
                <a:cs typeface="+mn-lt"/>
              </a:rPr>
              <a:t>271 pt randomized, 135 to study drug and 136 to placebo</a:t>
            </a:r>
            <a:endParaRPr lang="en-US" dirty="0">
              <a:solidFill>
                <a:srgbClr val="000000"/>
              </a:solidFill>
              <a:ea typeface="+mn-lt"/>
              <a:cs typeface="+mn-lt"/>
            </a:endParaRPr>
          </a:p>
          <a:p>
            <a:r>
              <a:rPr lang="en-US" sz="1400">
                <a:solidFill>
                  <a:srgbClr val="4D4D4D"/>
                </a:solidFill>
                <a:ea typeface="+mn-lt"/>
                <a:cs typeface="+mn-lt"/>
              </a:rPr>
              <a:t>CRR at week 76 in 46.4% on study drug, 33.1% placebo (P=0.02)</a:t>
            </a:r>
            <a:endParaRPr lang="en-US">
              <a:solidFill>
                <a:srgbClr val="000000"/>
              </a:solidFill>
              <a:ea typeface="+mn-lt"/>
              <a:cs typeface="+mn-lt"/>
            </a:endParaRPr>
          </a:p>
          <a:p>
            <a:r>
              <a:rPr lang="en-US" sz="1400">
                <a:solidFill>
                  <a:srgbClr val="4D4D4D"/>
                </a:solidFill>
                <a:ea typeface="+mn-lt"/>
                <a:cs typeface="+mn-lt"/>
              </a:rPr>
              <a:t>No unexpected safety signals were identified. More serious adverse events, mainly infections and events related to coronavirus disease 2019, occurred with obinutuzumab than with placebo (7 COVID -19 pneumonia, 2 died)</a:t>
            </a:r>
            <a:endParaRPr lang="en-US"/>
          </a:p>
          <a:p>
            <a:endParaRPr lang="en-US" dirty="0">
              <a:ea typeface="+mn-lt"/>
              <a:cs typeface="+mn-lt"/>
            </a:endParaRPr>
          </a:p>
          <a:p>
            <a:endParaRPr lang="en-US" dirty="0">
              <a:ea typeface="+mn-lt"/>
              <a:cs typeface="+mn-lt"/>
            </a:endParaRPr>
          </a:p>
        </p:txBody>
      </p:sp>
      <p:sp>
        <p:nvSpPr>
          <p:cNvPr id="7" name="TextBox 6">
            <a:extLst>
              <a:ext uri="{FF2B5EF4-FFF2-40B4-BE49-F238E27FC236}">
                <a16:creationId xmlns:a16="http://schemas.microsoft.com/office/drawing/2014/main" id="{94241094-4974-E64A-0F1C-A4C0610A5F8A}"/>
              </a:ext>
            </a:extLst>
          </p:cNvPr>
          <p:cNvSpPr txBox="1"/>
          <p:nvPr/>
        </p:nvSpPr>
        <p:spPr>
          <a:xfrm>
            <a:off x="7126111" y="6462888"/>
            <a:ext cx="46989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1A1A1A"/>
                </a:solidFill>
              </a:rPr>
              <a:t>N Engl J Med. 2025 Feb 7</a:t>
            </a:r>
            <a:endParaRPr lang="en-US" sz="1600"/>
          </a:p>
        </p:txBody>
      </p:sp>
      <p:pic>
        <p:nvPicPr>
          <p:cNvPr id="10" name="Picture 9" descr="A screenshot of a table&#10;&#10;AI-generated content may be incorrect.">
            <a:extLst>
              <a:ext uri="{FF2B5EF4-FFF2-40B4-BE49-F238E27FC236}">
                <a16:creationId xmlns:a16="http://schemas.microsoft.com/office/drawing/2014/main" id="{65412F18-2A89-EC93-4148-07A78526CB50}"/>
              </a:ext>
            </a:extLst>
          </p:cNvPr>
          <p:cNvPicPr>
            <a:picLocks noChangeAspect="1"/>
          </p:cNvPicPr>
          <p:nvPr/>
        </p:nvPicPr>
        <p:blipFill>
          <a:blip r:embed="rId3"/>
          <a:stretch>
            <a:fillRect/>
          </a:stretch>
        </p:blipFill>
        <p:spPr>
          <a:xfrm>
            <a:off x="0" y="1716796"/>
            <a:ext cx="12192000" cy="3875964"/>
          </a:xfrm>
          <a:prstGeom prst="rect">
            <a:avLst/>
          </a:prstGeom>
        </p:spPr>
      </p:pic>
    </p:spTree>
    <p:extLst>
      <p:ext uri="{BB962C8B-B14F-4D97-AF65-F5344CB8AC3E}">
        <p14:creationId xmlns:p14="http://schemas.microsoft.com/office/powerpoint/2010/main" val="738120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6851-F7D2-9A6A-3E43-0177F295F85E}"/>
              </a:ext>
            </a:extLst>
          </p:cNvPr>
          <p:cNvSpPr>
            <a:spLocks noGrp="1"/>
          </p:cNvSpPr>
          <p:nvPr>
            <p:ph type="title"/>
          </p:nvPr>
        </p:nvSpPr>
        <p:spPr>
          <a:xfrm>
            <a:off x="868680" y="1709928"/>
            <a:ext cx="3099816" cy="1709928"/>
          </a:xfrm>
        </p:spPr>
        <p:txBody>
          <a:bodyPr anchor="t">
            <a:normAutofit/>
          </a:bodyPr>
          <a:lstStyle/>
          <a:p>
            <a:r>
              <a:rPr lang="en-US"/>
              <a:t>ACR Guidelines for SLE Nephritis</a:t>
            </a:r>
          </a:p>
        </p:txBody>
      </p:sp>
      <p:pic>
        <p:nvPicPr>
          <p:cNvPr id="6" name="Picture 5">
            <a:extLst>
              <a:ext uri="{FF2B5EF4-FFF2-40B4-BE49-F238E27FC236}">
                <a16:creationId xmlns:a16="http://schemas.microsoft.com/office/drawing/2014/main" id="{6B61C694-4720-C006-1819-D0FC28F6657F}"/>
              </a:ext>
            </a:extLst>
          </p:cNvPr>
          <p:cNvPicPr>
            <a:picLocks noChangeAspect="1"/>
          </p:cNvPicPr>
          <p:nvPr/>
        </p:nvPicPr>
        <p:blipFill>
          <a:blip r:embed="rId2"/>
          <a:stretch>
            <a:fillRect/>
          </a:stretch>
        </p:blipFill>
        <p:spPr>
          <a:xfrm>
            <a:off x="4440136" y="601694"/>
            <a:ext cx="7625314" cy="5669089"/>
          </a:xfrm>
          <a:prstGeom prst="rect">
            <a:avLst/>
          </a:prstGeom>
          <a:noFill/>
        </p:spPr>
      </p:pic>
      <p:sp>
        <p:nvSpPr>
          <p:cNvPr id="11" name="Text Placeholder 3">
            <a:extLst>
              <a:ext uri="{FF2B5EF4-FFF2-40B4-BE49-F238E27FC236}">
                <a16:creationId xmlns:a16="http://schemas.microsoft.com/office/drawing/2014/main" id="{4378FA06-B9E4-6252-E46B-51D516500646}"/>
              </a:ext>
            </a:extLst>
          </p:cNvPr>
          <p:cNvSpPr>
            <a:spLocks noGrp="1"/>
          </p:cNvSpPr>
          <p:nvPr>
            <p:ph type="body" sz="half" idx="2"/>
          </p:nvPr>
        </p:nvSpPr>
        <p:spPr>
          <a:xfrm>
            <a:off x="868680" y="3438144"/>
            <a:ext cx="3099816" cy="2057400"/>
          </a:xfrm>
        </p:spPr>
        <p:txBody>
          <a:bodyPr/>
          <a:lstStyle/>
          <a:p>
            <a:endParaRPr lang="en-US"/>
          </a:p>
        </p:txBody>
      </p:sp>
    </p:spTree>
    <p:extLst>
      <p:ext uri="{BB962C8B-B14F-4D97-AF65-F5344CB8AC3E}">
        <p14:creationId xmlns:p14="http://schemas.microsoft.com/office/powerpoint/2010/main" val="575522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F0A1B-0F3D-1EE0-CCA0-2AE650E43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31174-CE64-408A-FC34-CC24CFB90ADE}"/>
              </a:ext>
            </a:extLst>
          </p:cNvPr>
          <p:cNvSpPr>
            <a:spLocks noGrp="1"/>
          </p:cNvSpPr>
          <p:nvPr>
            <p:ph type="title"/>
          </p:nvPr>
        </p:nvSpPr>
        <p:spPr>
          <a:xfrm>
            <a:off x="868680" y="1709928"/>
            <a:ext cx="3099816" cy="1709928"/>
          </a:xfrm>
        </p:spPr>
        <p:txBody>
          <a:bodyPr anchor="t">
            <a:normAutofit/>
          </a:bodyPr>
          <a:lstStyle/>
          <a:p>
            <a:r>
              <a:rPr lang="en-US"/>
              <a:t>ACR Guidelines for SLE Nephritis</a:t>
            </a:r>
          </a:p>
        </p:txBody>
      </p:sp>
      <p:sp>
        <p:nvSpPr>
          <p:cNvPr id="11" name="Text Placeholder 3">
            <a:extLst>
              <a:ext uri="{FF2B5EF4-FFF2-40B4-BE49-F238E27FC236}">
                <a16:creationId xmlns:a16="http://schemas.microsoft.com/office/drawing/2014/main" id="{51D8749A-0EE3-931D-889E-C678E52B1928}"/>
              </a:ext>
            </a:extLst>
          </p:cNvPr>
          <p:cNvSpPr>
            <a:spLocks noGrp="1"/>
          </p:cNvSpPr>
          <p:nvPr>
            <p:ph type="body" sz="half" idx="2"/>
          </p:nvPr>
        </p:nvSpPr>
        <p:spPr>
          <a:xfrm>
            <a:off x="868680" y="3438144"/>
            <a:ext cx="3099816" cy="2057400"/>
          </a:xfrm>
        </p:spPr>
        <p:txBody>
          <a:bodyPr/>
          <a:lstStyle/>
          <a:p>
            <a:endParaRPr lang="en-US"/>
          </a:p>
        </p:txBody>
      </p:sp>
      <p:pic>
        <p:nvPicPr>
          <p:cNvPr id="3" name="Picture 2" descr="A screenshot of a medical chart&#10;&#10;AI-generated content may be incorrect.">
            <a:extLst>
              <a:ext uri="{FF2B5EF4-FFF2-40B4-BE49-F238E27FC236}">
                <a16:creationId xmlns:a16="http://schemas.microsoft.com/office/drawing/2014/main" id="{5438AFC5-9C01-B185-5968-A27CCACCB214}"/>
              </a:ext>
            </a:extLst>
          </p:cNvPr>
          <p:cNvPicPr>
            <a:picLocks noChangeAspect="1"/>
          </p:cNvPicPr>
          <p:nvPr/>
        </p:nvPicPr>
        <p:blipFill>
          <a:blip r:embed="rId2"/>
          <a:stretch>
            <a:fillRect/>
          </a:stretch>
        </p:blipFill>
        <p:spPr>
          <a:xfrm>
            <a:off x="4505325" y="176212"/>
            <a:ext cx="7550943" cy="6469856"/>
          </a:xfrm>
          <a:prstGeom prst="rect">
            <a:avLst/>
          </a:prstGeom>
        </p:spPr>
      </p:pic>
    </p:spTree>
    <p:extLst>
      <p:ext uri="{BB962C8B-B14F-4D97-AF65-F5344CB8AC3E}">
        <p14:creationId xmlns:p14="http://schemas.microsoft.com/office/powerpoint/2010/main" val="1806163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6A2B6-8E70-9B72-F24B-0D4F71ABD499}"/>
              </a:ext>
            </a:extLst>
          </p:cNvPr>
          <p:cNvSpPr>
            <a:spLocks noGrp="1"/>
          </p:cNvSpPr>
          <p:nvPr>
            <p:ph type="title"/>
          </p:nvPr>
        </p:nvSpPr>
        <p:spPr>
          <a:xfrm>
            <a:off x="1078992" y="1938528"/>
            <a:ext cx="10177272" cy="2990088"/>
          </a:xfrm>
        </p:spPr>
        <p:txBody>
          <a:bodyPr anchor="ctr">
            <a:normAutofit/>
          </a:bodyPr>
          <a:lstStyle/>
          <a:p>
            <a:r>
              <a:rPr lang="en-US"/>
              <a:t>Thank you!</a:t>
            </a:r>
          </a:p>
        </p:txBody>
      </p:sp>
    </p:spTree>
    <p:extLst>
      <p:ext uri="{BB962C8B-B14F-4D97-AF65-F5344CB8AC3E}">
        <p14:creationId xmlns:p14="http://schemas.microsoft.com/office/powerpoint/2010/main" val="3190139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B851-93CC-335C-466F-F704775271E4}"/>
              </a:ext>
            </a:extLst>
          </p:cNvPr>
          <p:cNvSpPr>
            <a:spLocks noGrp="1"/>
          </p:cNvSpPr>
          <p:nvPr>
            <p:ph type="title"/>
          </p:nvPr>
        </p:nvSpPr>
        <p:spPr/>
        <p:txBody>
          <a:bodyPr anchor="t">
            <a:normAutofit/>
          </a:bodyPr>
          <a:lstStyle/>
          <a:p>
            <a:r>
              <a:rPr lang="en-US"/>
              <a:t>Osteoarthritis Updates</a:t>
            </a:r>
            <a:endParaRPr lang="en-US" dirty="0"/>
          </a:p>
        </p:txBody>
      </p:sp>
      <p:pic>
        <p:nvPicPr>
          <p:cNvPr id="6" name="Picture 5">
            <a:extLst>
              <a:ext uri="{FF2B5EF4-FFF2-40B4-BE49-F238E27FC236}">
                <a16:creationId xmlns:a16="http://schemas.microsoft.com/office/drawing/2014/main" id="{4FAA07A3-3AB0-431A-871D-BAAF23E3F32D}"/>
              </a:ext>
            </a:extLst>
          </p:cNvPr>
          <p:cNvPicPr>
            <a:picLocks noChangeAspect="1"/>
          </p:cNvPicPr>
          <p:nvPr/>
        </p:nvPicPr>
        <p:blipFill>
          <a:blip r:embed="rId2"/>
          <a:stretch>
            <a:fillRect/>
          </a:stretch>
        </p:blipFill>
        <p:spPr>
          <a:xfrm>
            <a:off x="5299237" y="1149875"/>
            <a:ext cx="5848538" cy="4539961"/>
          </a:xfrm>
          <a:prstGeom prst="rect">
            <a:avLst/>
          </a:prstGeom>
        </p:spPr>
      </p:pic>
      <p:sp>
        <p:nvSpPr>
          <p:cNvPr id="7" name="TextBox 6">
            <a:extLst>
              <a:ext uri="{FF2B5EF4-FFF2-40B4-BE49-F238E27FC236}">
                <a16:creationId xmlns:a16="http://schemas.microsoft.com/office/drawing/2014/main" id="{926910C9-1FC6-4F06-830B-541EC1304673}"/>
              </a:ext>
            </a:extLst>
          </p:cNvPr>
          <p:cNvSpPr txBox="1"/>
          <p:nvPr/>
        </p:nvSpPr>
        <p:spPr>
          <a:xfrm>
            <a:off x="6286500" y="5798127"/>
            <a:ext cx="4821382" cy="276999"/>
          </a:xfrm>
          <a:prstGeom prst="rect">
            <a:avLst/>
          </a:prstGeom>
          <a:noFill/>
        </p:spPr>
        <p:txBody>
          <a:bodyPr wrap="square" rtlCol="0">
            <a:spAutoFit/>
          </a:bodyPr>
          <a:lstStyle/>
          <a:p>
            <a:pPr algn="r"/>
            <a:r>
              <a:rPr lang="en-US" sz="1200" dirty="0"/>
              <a:t>Image Credit: ACR Image Library</a:t>
            </a:r>
          </a:p>
        </p:txBody>
      </p:sp>
    </p:spTree>
    <p:extLst>
      <p:ext uri="{BB962C8B-B14F-4D97-AF65-F5344CB8AC3E}">
        <p14:creationId xmlns:p14="http://schemas.microsoft.com/office/powerpoint/2010/main" val="772339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92FE-F767-18EF-BB11-9BBFCF75CF5C}"/>
              </a:ext>
            </a:extLst>
          </p:cNvPr>
          <p:cNvSpPr>
            <a:spLocks noGrp="1"/>
          </p:cNvSpPr>
          <p:nvPr>
            <p:ph type="title"/>
          </p:nvPr>
        </p:nvSpPr>
        <p:spPr/>
        <p:txBody>
          <a:bodyPr/>
          <a:lstStyle/>
          <a:p>
            <a:r>
              <a:rPr lang="en-US" dirty="0">
                <a:ea typeface="+mj-lt"/>
                <a:cs typeface="+mj-lt"/>
              </a:rPr>
              <a:t>Glucagon-Like Peptide-1 (GLP-1) Agonists </a:t>
            </a:r>
            <a:r>
              <a:rPr lang="en-US" dirty="0"/>
              <a:t> </a:t>
            </a:r>
          </a:p>
        </p:txBody>
      </p:sp>
      <p:sp>
        <p:nvSpPr>
          <p:cNvPr id="3" name="Content Placeholder 2">
            <a:extLst>
              <a:ext uri="{FF2B5EF4-FFF2-40B4-BE49-F238E27FC236}">
                <a16:creationId xmlns:a16="http://schemas.microsoft.com/office/drawing/2014/main" id="{8DA98CB0-E7E6-E5D0-F0CC-5DDF424BAF4B}"/>
              </a:ext>
            </a:extLst>
          </p:cNvPr>
          <p:cNvSpPr>
            <a:spLocks noGrp="1"/>
          </p:cNvSpPr>
          <p:nvPr>
            <p:ph idx="1"/>
          </p:nvPr>
        </p:nvSpPr>
        <p:spPr>
          <a:xfrm>
            <a:off x="1011936" y="2022137"/>
            <a:ext cx="10168128" cy="3694176"/>
          </a:xfrm>
        </p:spPr>
        <p:txBody>
          <a:bodyPr vert="horz" lIns="91440" tIns="45720" rIns="91440" bIns="45720" rtlCol="0" anchor="t">
            <a:normAutofit fontScale="85000" lnSpcReduction="10000"/>
          </a:bodyPr>
          <a:lstStyle/>
          <a:p>
            <a:endParaRPr lang="en-US" sz="1000" dirty="0">
              <a:solidFill>
                <a:srgbClr val="1C1D1E"/>
              </a:solidFill>
              <a:latin typeface="Open Sans"/>
              <a:ea typeface="Open Sans"/>
              <a:cs typeface="Open Sans"/>
            </a:endParaRPr>
          </a:p>
          <a:p>
            <a:r>
              <a:rPr lang="en-US" sz="2400" dirty="0">
                <a:solidFill>
                  <a:srgbClr val="1C1D1E"/>
                </a:solidFill>
                <a:latin typeface="Avenir Next LT Pro"/>
                <a:ea typeface="Open Sans"/>
                <a:cs typeface="Open Sans"/>
              </a:rPr>
              <a:t>GLP-1 agonists were developed to treat diabetes and obesity.</a:t>
            </a:r>
          </a:p>
          <a:p>
            <a:r>
              <a:rPr lang="en-US" sz="2400" dirty="0">
                <a:solidFill>
                  <a:srgbClr val="1C1D1E"/>
                </a:solidFill>
                <a:latin typeface="Avenir Next LT Pro"/>
                <a:ea typeface="Open Sans"/>
                <a:cs typeface="Open Sans"/>
              </a:rPr>
              <a:t>They work through s</a:t>
            </a:r>
            <a:r>
              <a:rPr lang="en-US" sz="2400" dirty="0">
                <a:solidFill>
                  <a:srgbClr val="1C1D1E"/>
                </a:solidFill>
                <a:ea typeface="+mn-lt"/>
                <a:cs typeface="+mn-lt"/>
              </a:rPr>
              <a:t>timulating the pancreas to produce more insulin, reduce glucagon secretion from the liver, slow down stomach emptying, and promote feelings of fullness. </a:t>
            </a:r>
          </a:p>
          <a:p>
            <a:r>
              <a:rPr lang="en-US" sz="2400" dirty="0">
                <a:solidFill>
                  <a:srgbClr val="1C1D1E"/>
                </a:solidFill>
                <a:latin typeface="Avenir Next LT Pro"/>
                <a:ea typeface="Open Sans"/>
                <a:cs typeface="Open Sans"/>
              </a:rPr>
              <a:t>There is interest in these to help with arthritis through weight loss, though another mechanism for symptom improvement may be through anti-inflammatory and anti-degradative properties found in studies with liraglutide</a:t>
            </a:r>
            <a:r>
              <a:rPr lang="en-US" sz="2400" baseline="30000" dirty="0">
                <a:solidFill>
                  <a:srgbClr val="1C1D1E"/>
                </a:solidFill>
                <a:latin typeface="Avenir Next LT Pro"/>
                <a:ea typeface="Open Sans"/>
                <a:cs typeface="Open Sans"/>
              </a:rPr>
              <a:t>1,2  </a:t>
            </a:r>
            <a:endParaRPr lang="en-US" sz="2400" dirty="0">
              <a:solidFill>
                <a:srgbClr val="1C1D1E"/>
              </a:solidFill>
              <a:latin typeface="Avenir Next LT Pro"/>
              <a:ea typeface="Open Sans"/>
              <a:cs typeface="Open Sans"/>
            </a:endParaRPr>
          </a:p>
          <a:p>
            <a:r>
              <a:rPr lang="en-US" sz="2400" dirty="0">
                <a:solidFill>
                  <a:srgbClr val="1C1D1E"/>
                </a:solidFill>
                <a:latin typeface="Avenir Next LT Pro"/>
                <a:ea typeface="Open Sans"/>
                <a:cs typeface="Open Sans"/>
              </a:rPr>
              <a:t>An observational study of patients with diabetes using GLP-1 agonists (including </a:t>
            </a:r>
            <a:r>
              <a:rPr lang="en-US" sz="2400" dirty="0" err="1">
                <a:solidFill>
                  <a:srgbClr val="1C1D1E"/>
                </a:solidFill>
                <a:latin typeface="Avenir Next LT Pro"/>
                <a:ea typeface="Open Sans"/>
                <a:cs typeface="Open Sans"/>
              </a:rPr>
              <a:t>semaglutide</a:t>
            </a:r>
            <a:r>
              <a:rPr lang="en-US" sz="2400" dirty="0">
                <a:solidFill>
                  <a:srgbClr val="1C1D1E"/>
                </a:solidFill>
                <a:latin typeface="Avenir Next LT Pro"/>
                <a:ea typeface="Open Sans"/>
                <a:cs typeface="Open Sans"/>
              </a:rPr>
              <a:t>, liraglutide and dulaglutide) found lower rates of TKA</a:t>
            </a:r>
            <a:r>
              <a:rPr lang="en-US" sz="2400" baseline="30000" dirty="0">
                <a:solidFill>
                  <a:srgbClr val="1C1D1E"/>
                </a:solidFill>
                <a:latin typeface="Avenir Next LT Pro"/>
                <a:ea typeface="Open Sans"/>
                <a:cs typeface="Open Sans"/>
              </a:rPr>
              <a:t>3</a:t>
            </a:r>
          </a:p>
          <a:p>
            <a:pPr lvl="1"/>
            <a:endParaRPr lang="en-US" sz="1300" dirty="0">
              <a:solidFill>
                <a:srgbClr val="212121"/>
              </a:solidFill>
              <a:latin typeface="Aptos"/>
              <a:ea typeface="Open Sans"/>
              <a:cs typeface="Open Sans"/>
            </a:endParaRPr>
          </a:p>
          <a:p>
            <a:pPr lvl="1">
              <a:buFont typeface="Courier New,monospace" panose="020B0604020202020204" pitchFamily="34" charset="0"/>
              <a:buChar char="o"/>
            </a:pPr>
            <a:endParaRPr lang="en-US" sz="600" b="1" baseline="30000" dirty="0">
              <a:solidFill>
                <a:srgbClr val="000000"/>
              </a:solidFill>
              <a:latin typeface="Aptos"/>
              <a:ea typeface="Open Sans"/>
              <a:cs typeface="Open Sans"/>
            </a:endParaRPr>
          </a:p>
        </p:txBody>
      </p:sp>
      <p:sp>
        <p:nvSpPr>
          <p:cNvPr id="4" name="TextBox 3">
            <a:extLst>
              <a:ext uri="{FF2B5EF4-FFF2-40B4-BE49-F238E27FC236}">
                <a16:creationId xmlns:a16="http://schemas.microsoft.com/office/drawing/2014/main" id="{98CCA5F3-731B-D3D1-B3D6-221642A3CCB6}"/>
              </a:ext>
            </a:extLst>
          </p:cNvPr>
          <p:cNvSpPr txBox="1"/>
          <p:nvPr/>
        </p:nvSpPr>
        <p:spPr>
          <a:xfrm>
            <a:off x="6367017" y="6010234"/>
            <a:ext cx="55535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0" dirty="0">
                <a:solidFill>
                  <a:srgbClr val="4D4D4D"/>
                </a:solidFill>
                <a:latin typeface="Lato"/>
                <a:ea typeface="OTNEJMScalaSansLF"/>
                <a:cs typeface="OTNEJMScalaSansLF"/>
              </a:rPr>
              <a:t>Sci Rep</a:t>
            </a:r>
            <a:r>
              <a:rPr lang="en-US" sz="1600" b="0" i="0" dirty="0">
                <a:solidFill>
                  <a:srgbClr val="4D4D4D"/>
                </a:solidFill>
                <a:latin typeface="Lato"/>
                <a:ea typeface="OTNEJMScalaSansLF"/>
                <a:cs typeface="OTNEJMScalaSansLF"/>
              </a:rPr>
              <a:t> 2022;12:1567-1567</a:t>
            </a:r>
          </a:p>
          <a:p>
            <a:pPr algn="r"/>
            <a:r>
              <a:rPr lang="en-US" sz="1600" dirty="0">
                <a:solidFill>
                  <a:srgbClr val="4D4D4D"/>
                </a:solidFill>
                <a:latin typeface="Lato"/>
                <a:ea typeface="+mn-lt"/>
                <a:cs typeface="+mn-lt"/>
              </a:rPr>
              <a:t>Am J </a:t>
            </a:r>
            <a:r>
              <a:rPr lang="en-US" sz="1600" err="1">
                <a:solidFill>
                  <a:srgbClr val="4D4D4D"/>
                </a:solidFill>
                <a:latin typeface="Lato"/>
                <a:ea typeface="+mn-lt"/>
                <a:cs typeface="+mn-lt"/>
              </a:rPr>
              <a:t>Transl</a:t>
            </a:r>
            <a:r>
              <a:rPr lang="en-US" sz="1600" dirty="0">
                <a:solidFill>
                  <a:srgbClr val="4D4D4D"/>
                </a:solidFill>
                <a:latin typeface="Lato"/>
                <a:ea typeface="+mn-lt"/>
                <a:cs typeface="+mn-lt"/>
              </a:rPr>
              <a:t> Res 2019;11:4800-4808</a:t>
            </a:r>
          </a:p>
          <a:p>
            <a:pPr algn="r"/>
            <a:r>
              <a:rPr lang="en-US" sz="1600" dirty="0">
                <a:solidFill>
                  <a:srgbClr val="4D4D4D"/>
                </a:solidFill>
                <a:latin typeface="Lato"/>
                <a:ea typeface="Lato"/>
                <a:cs typeface="Lato"/>
              </a:rPr>
              <a:t>Ann Rheum Dis. 2023 Sep;82(9):1218-1226.</a:t>
            </a:r>
            <a:endParaRPr lang="en-US" dirty="0">
              <a:latin typeface="Lato"/>
            </a:endParaRPr>
          </a:p>
        </p:txBody>
      </p:sp>
    </p:spTree>
    <p:extLst>
      <p:ext uri="{BB962C8B-B14F-4D97-AF65-F5344CB8AC3E}">
        <p14:creationId xmlns:p14="http://schemas.microsoft.com/office/powerpoint/2010/main" val="200594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170F-6600-A38A-4F4D-46F0FA53B861}"/>
              </a:ext>
            </a:extLst>
          </p:cNvPr>
          <p:cNvSpPr>
            <a:spLocks noGrp="1"/>
          </p:cNvSpPr>
          <p:nvPr>
            <p:ph type="title"/>
          </p:nvPr>
        </p:nvSpPr>
        <p:spPr/>
        <p:txBody>
          <a:bodyPr>
            <a:normAutofit/>
          </a:bodyPr>
          <a:lstStyle/>
          <a:p>
            <a:r>
              <a:rPr lang="en-US" sz="2800" dirty="0">
                <a:latin typeface="Avenir Next LT Pro"/>
              </a:rPr>
              <a:t>Once-Weekly </a:t>
            </a:r>
            <a:r>
              <a:rPr lang="en-US" sz="2800" dirty="0" err="1">
                <a:latin typeface="Avenir Next LT Pro"/>
              </a:rPr>
              <a:t>Semaglutide</a:t>
            </a:r>
            <a:r>
              <a:rPr lang="en-US" sz="2800" dirty="0">
                <a:latin typeface="Avenir Next LT Pro"/>
              </a:rPr>
              <a:t> in Persons with Obesity and Knee Osteoarthritis</a:t>
            </a:r>
            <a:endParaRPr lang="en-US" sz="2800" dirty="0"/>
          </a:p>
        </p:txBody>
      </p:sp>
      <p:sp>
        <p:nvSpPr>
          <p:cNvPr id="3" name="Content Placeholder 2">
            <a:extLst>
              <a:ext uri="{FF2B5EF4-FFF2-40B4-BE49-F238E27FC236}">
                <a16:creationId xmlns:a16="http://schemas.microsoft.com/office/drawing/2014/main" id="{1CD4245C-40B8-9400-10CD-3476752966EA}"/>
              </a:ext>
            </a:extLst>
          </p:cNvPr>
          <p:cNvSpPr>
            <a:spLocks noGrp="1"/>
          </p:cNvSpPr>
          <p:nvPr>
            <p:ph idx="1"/>
          </p:nvPr>
        </p:nvSpPr>
        <p:spPr>
          <a:xfrm>
            <a:off x="742950" y="2116321"/>
            <a:ext cx="9519138" cy="4351338"/>
          </a:xfrm>
        </p:spPr>
        <p:txBody>
          <a:bodyPr vert="horz" lIns="91440" tIns="45720" rIns="91440" bIns="45720" rtlCol="0" anchor="t">
            <a:noAutofit/>
          </a:bodyPr>
          <a:lstStyle/>
          <a:p>
            <a:r>
              <a:rPr lang="en-US" sz="1800" dirty="0">
                <a:ea typeface="+mn-lt"/>
                <a:cs typeface="+mn-lt"/>
              </a:rPr>
              <a:t>68-week, double-blind, randomized, placebo-controlled international trial</a:t>
            </a:r>
            <a:endParaRPr lang="en-US" dirty="0"/>
          </a:p>
          <a:p>
            <a:r>
              <a:rPr lang="en-US" sz="1800" dirty="0">
                <a:ea typeface="+mn-lt"/>
                <a:cs typeface="+mn-lt"/>
              </a:rPr>
              <a:t>Patients had obesity (BMI ≥30), moderate knee osteoarthritis with at least moderate pain. They were randomly assigned, in a 2:1 ratio, to once-weekly subcutaneous </a:t>
            </a:r>
            <a:r>
              <a:rPr lang="en-US" sz="1800" dirty="0" err="1">
                <a:ea typeface="+mn-lt"/>
                <a:cs typeface="+mn-lt"/>
              </a:rPr>
              <a:t>semaglutide</a:t>
            </a:r>
            <a:r>
              <a:rPr lang="en-US" sz="1800" dirty="0">
                <a:ea typeface="+mn-lt"/>
                <a:cs typeface="+mn-lt"/>
              </a:rPr>
              <a:t> (2.4 mg) or placebo</a:t>
            </a:r>
          </a:p>
          <a:p>
            <a:pPr lvl="1">
              <a:buFont typeface="Courier New" panose="020B0604020202020204" pitchFamily="34" charset="0"/>
              <a:buChar char="o"/>
            </a:pPr>
            <a:r>
              <a:rPr lang="en-US" sz="1600" dirty="0"/>
              <a:t>All patients </a:t>
            </a:r>
            <a:r>
              <a:rPr lang="en-US" sz="1600" dirty="0">
                <a:ea typeface="+mn-lt"/>
                <a:cs typeface="+mn-lt"/>
              </a:rPr>
              <a:t>received counseling on physical activity and a reduced-calorie diet</a:t>
            </a:r>
          </a:p>
          <a:p>
            <a:r>
              <a:rPr lang="en-US" sz="1800" dirty="0">
                <a:ea typeface="+mn-lt"/>
                <a:cs typeface="+mn-lt"/>
              </a:rPr>
              <a:t>Outcomes:</a:t>
            </a:r>
          </a:p>
          <a:p>
            <a:pPr lvl="1">
              <a:buFont typeface="Courier New" panose="020B0604020202020204" pitchFamily="34" charset="0"/>
              <a:buChar char="o"/>
            </a:pPr>
            <a:r>
              <a:rPr lang="en-US" sz="1600" dirty="0">
                <a:ea typeface="+mn-lt"/>
                <a:cs typeface="+mn-lt"/>
              </a:rPr>
              <a:t>The primary end points were change in body weight (%) and the change in the WOMAC pain score (on a scale of 0 to 100, with higher scores reflecting worse outcomes) from baseline to week 68. </a:t>
            </a:r>
          </a:p>
          <a:p>
            <a:pPr lvl="1">
              <a:buFont typeface="Courier New" panose="020B0604020202020204" pitchFamily="34" charset="0"/>
              <a:buChar char="o"/>
            </a:pPr>
            <a:r>
              <a:rPr lang="en-US" sz="1600" dirty="0">
                <a:ea typeface="+mn-lt"/>
                <a:cs typeface="+mn-lt"/>
              </a:rPr>
              <a:t>Main secondary end point was the physical-function score on the 36-Item Short Form Health Survey (SF-36), version 2 (on a scale of 0 to 100, with higher scores indicating greater well-being).</a:t>
            </a:r>
            <a:endParaRPr lang="en-US" sz="1600" dirty="0"/>
          </a:p>
        </p:txBody>
      </p:sp>
      <p:sp>
        <p:nvSpPr>
          <p:cNvPr id="4" name="TextBox 3">
            <a:extLst>
              <a:ext uri="{FF2B5EF4-FFF2-40B4-BE49-F238E27FC236}">
                <a16:creationId xmlns:a16="http://schemas.microsoft.com/office/drawing/2014/main" id="{ED10E3F9-0C67-DCEE-83C2-8CDDA9CE9756}"/>
              </a:ext>
            </a:extLst>
          </p:cNvPr>
          <p:cNvSpPr txBox="1"/>
          <p:nvPr/>
        </p:nvSpPr>
        <p:spPr>
          <a:xfrm>
            <a:off x="6994525" y="6457949"/>
            <a:ext cx="4953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solidFill>
                  <a:srgbClr val="4D4D4D"/>
                </a:solidFill>
                <a:latin typeface="Lato"/>
                <a:ea typeface="+mn-lt"/>
                <a:cs typeface="+mn-lt"/>
              </a:rPr>
              <a:t>N Engl J Med 2024;391:1573-1583</a:t>
            </a:r>
            <a:endParaRPr lang="en-US" sz="1600">
              <a:latin typeface="Lato"/>
              <a:ea typeface="Lato"/>
              <a:cs typeface="Lato"/>
            </a:endParaRPr>
          </a:p>
        </p:txBody>
      </p:sp>
    </p:spTree>
    <p:extLst>
      <p:ext uri="{BB962C8B-B14F-4D97-AF65-F5344CB8AC3E}">
        <p14:creationId xmlns:p14="http://schemas.microsoft.com/office/powerpoint/2010/main" val="224118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EF007-71FF-6482-DB11-E3BB793B6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2D286-6A40-E6B7-C0F6-254414F1CE6F}"/>
              </a:ext>
            </a:extLst>
          </p:cNvPr>
          <p:cNvSpPr>
            <a:spLocks noGrp="1"/>
          </p:cNvSpPr>
          <p:nvPr>
            <p:ph type="title"/>
          </p:nvPr>
        </p:nvSpPr>
        <p:spPr/>
        <p:txBody>
          <a:bodyPr>
            <a:noAutofit/>
          </a:bodyPr>
          <a:lstStyle/>
          <a:p>
            <a:r>
              <a:rPr lang="en-US" sz="2800" baseline="0" dirty="0">
                <a:latin typeface="Avenir Next LT Pro"/>
              </a:rPr>
              <a:t>Once-Weekly </a:t>
            </a:r>
            <a:r>
              <a:rPr lang="en-US" sz="2800" baseline="0" dirty="0" err="1">
                <a:latin typeface="Avenir Next LT Pro"/>
              </a:rPr>
              <a:t>Semaglutide</a:t>
            </a:r>
            <a:r>
              <a:rPr lang="en-US" sz="2800" baseline="0" dirty="0">
                <a:latin typeface="Avenir Next LT Pro"/>
              </a:rPr>
              <a:t> in Persons with Obesity and Knee Osteoarthritis</a:t>
            </a:r>
            <a:endParaRPr lang="en-US" sz="2400" dirty="0">
              <a:latin typeface="Avenir Next LT Pro"/>
            </a:endParaRPr>
          </a:p>
        </p:txBody>
      </p:sp>
      <p:sp>
        <p:nvSpPr>
          <p:cNvPr id="3" name="Content Placeholder 2">
            <a:extLst>
              <a:ext uri="{FF2B5EF4-FFF2-40B4-BE49-F238E27FC236}">
                <a16:creationId xmlns:a16="http://schemas.microsoft.com/office/drawing/2014/main" id="{569F2AF2-9639-DA12-E87B-282F8A83D637}"/>
              </a:ext>
            </a:extLst>
          </p:cNvPr>
          <p:cNvSpPr>
            <a:spLocks noGrp="1"/>
          </p:cNvSpPr>
          <p:nvPr>
            <p:ph idx="1"/>
          </p:nvPr>
        </p:nvSpPr>
        <p:spPr>
          <a:xfrm>
            <a:off x="255954" y="1257747"/>
            <a:ext cx="5591908" cy="4351338"/>
          </a:xfrm>
        </p:spPr>
        <p:txBody>
          <a:bodyPr vert="horz" lIns="91440" tIns="45720" rIns="91440" bIns="45720" rtlCol="0" anchor="t">
            <a:noAutofit/>
          </a:bodyPr>
          <a:lstStyle/>
          <a:p>
            <a:endParaRPr lang="en-US" sz="1800" dirty="0">
              <a:solidFill>
                <a:srgbClr val="4D4D4D"/>
              </a:solidFill>
            </a:endParaRPr>
          </a:p>
          <a:p>
            <a:pPr marL="0" indent="0">
              <a:buNone/>
            </a:pPr>
            <a:r>
              <a:rPr lang="en-US" sz="1800" dirty="0"/>
              <a:t>Results:</a:t>
            </a:r>
          </a:p>
          <a:p>
            <a:r>
              <a:rPr lang="en-US" sz="1600" dirty="0">
                <a:ea typeface="+mn-lt"/>
                <a:cs typeface="+mn-lt"/>
              </a:rPr>
              <a:t>407 patients with mean age of 56 years and mean BMI of 40.3. 81.6% of patients were female.</a:t>
            </a:r>
          </a:p>
          <a:p>
            <a:r>
              <a:rPr lang="en-US" sz="1600" dirty="0">
                <a:ea typeface="+mn-lt"/>
                <a:cs typeface="+mn-lt"/>
              </a:rPr>
              <a:t>Mean change in weight from week 0 to 68 was –13.7% in the </a:t>
            </a:r>
            <a:r>
              <a:rPr lang="en-US" sz="1600" dirty="0" err="1">
                <a:ea typeface="+mn-lt"/>
                <a:cs typeface="+mn-lt"/>
              </a:rPr>
              <a:t>semaglutide</a:t>
            </a:r>
            <a:r>
              <a:rPr lang="en-US" sz="1600" dirty="0">
                <a:ea typeface="+mn-lt"/>
                <a:cs typeface="+mn-lt"/>
              </a:rPr>
              <a:t> group (271 patients), -3.2% in the placebo group (136 patients)</a:t>
            </a:r>
          </a:p>
          <a:p>
            <a:r>
              <a:rPr lang="en-US" sz="1600" dirty="0">
                <a:ea typeface="+mn-lt"/>
                <a:cs typeface="+mn-lt"/>
              </a:rPr>
              <a:t>Mean WOMAC pain score was 70.9 at baseline. After 68 weeks, the mean change in the </a:t>
            </a:r>
            <a:r>
              <a:rPr lang="en-US" sz="1600" dirty="0" err="1">
                <a:ea typeface="+mn-lt"/>
                <a:cs typeface="+mn-lt"/>
              </a:rPr>
              <a:t>semaglutide</a:t>
            </a:r>
            <a:r>
              <a:rPr lang="en-US" sz="1600" dirty="0">
                <a:ea typeface="+mn-lt"/>
                <a:cs typeface="+mn-lt"/>
              </a:rPr>
              <a:t> group was –41.7 points, and –27.5 in the placebo group (P&lt;0.001). </a:t>
            </a:r>
          </a:p>
          <a:p>
            <a:r>
              <a:rPr lang="en-US" sz="1600" dirty="0">
                <a:ea typeface="+mn-lt"/>
                <a:cs typeface="+mn-lt"/>
              </a:rPr>
              <a:t>SF-36 scores rose by 12 points in the </a:t>
            </a:r>
            <a:r>
              <a:rPr lang="en-US" sz="1600" dirty="0" err="1">
                <a:ea typeface="+mn-lt"/>
                <a:cs typeface="+mn-lt"/>
              </a:rPr>
              <a:t>semaglutide</a:t>
            </a:r>
            <a:r>
              <a:rPr lang="en-US" sz="1600" dirty="0">
                <a:ea typeface="+mn-lt"/>
                <a:cs typeface="+mn-lt"/>
              </a:rPr>
              <a:t> group, versus 6.5 points in the placebo group</a:t>
            </a:r>
          </a:p>
          <a:p>
            <a:r>
              <a:rPr lang="en-US" sz="1600" dirty="0">
                <a:ea typeface="+mn-lt"/>
                <a:cs typeface="+mn-lt"/>
              </a:rPr>
              <a:t>The incidence of serious adverse events was similar in the two groups </a:t>
            </a:r>
          </a:p>
          <a:p>
            <a:r>
              <a:rPr lang="en-US" sz="1600" dirty="0">
                <a:ea typeface="+mn-lt"/>
                <a:cs typeface="+mn-lt"/>
              </a:rPr>
              <a:t>Subgroup analyses indicated a benefit of </a:t>
            </a:r>
            <a:r>
              <a:rPr lang="en-US" sz="1600" dirty="0" err="1">
                <a:ea typeface="+mn-lt"/>
                <a:cs typeface="+mn-lt"/>
              </a:rPr>
              <a:t>semaglutide</a:t>
            </a:r>
            <a:r>
              <a:rPr lang="en-US" sz="1600" dirty="0">
                <a:ea typeface="+mn-lt"/>
                <a:cs typeface="+mn-lt"/>
              </a:rPr>
              <a:t> with respect to pain regardless of BMI values at baseline</a:t>
            </a:r>
          </a:p>
        </p:txBody>
      </p:sp>
      <p:pic>
        <p:nvPicPr>
          <p:cNvPr id="5" name="Picture 4">
            <a:extLst>
              <a:ext uri="{FF2B5EF4-FFF2-40B4-BE49-F238E27FC236}">
                <a16:creationId xmlns:a16="http://schemas.microsoft.com/office/drawing/2014/main" id="{A6E2CE9A-994E-98BF-A757-585A9673DF58}"/>
              </a:ext>
            </a:extLst>
          </p:cNvPr>
          <p:cNvPicPr>
            <a:picLocks noChangeAspect="1"/>
          </p:cNvPicPr>
          <p:nvPr/>
        </p:nvPicPr>
        <p:blipFill>
          <a:blip r:embed="rId2"/>
          <a:stretch>
            <a:fillRect/>
          </a:stretch>
        </p:blipFill>
        <p:spPr>
          <a:xfrm>
            <a:off x="6095816" y="2052453"/>
            <a:ext cx="5826370" cy="4110405"/>
          </a:xfrm>
          <a:prstGeom prst="rect">
            <a:avLst/>
          </a:prstGeom>
        </p:spPr>
      </p:pic>
      <p:sp>
        <p:nvSpPr>
          <p:cNvPr id="7" name="TextBox 6">
            <a:extLst>
              <a:ext uri="{FF2B5EF4-FFF2-40B4-BE49-F238E27FC236}">
                <a16:creationId xmlns:a16="http://schemas.microsoft.com/office/drawing/2014/main" id="{CBFCC7D4-CC82-A353-7B5A-CF892A796775}"/>
              </a:ext>
            </a:extLst>
          </p:cNvPr>
          <p:cNvSpPr txBox="1"/>
          <p:nvPr/>
        </p:nvSpPr>
        <p:spPr>
          <a:xfrm>
            <a:off x="6994525" y="6457949"/>
            <a:ext cx="4953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Lato"/>
                <a:ea typeface="+mn-lt"/>
                <a:cs typeface="+mn-lt"/>
              </a:rPr>
              <a:t>N Engl J Med 2024;391:1573-1583</a:t>
            </a:r>
            <a:endParaRPr lang="en-US" sz="1600" dirty="0">
              <a:latin typeface="Lato"/>
              <a:ea typeface="Lato"/>
              <a:cs typeface="Lato"/>
            </a:endParaRPr>
          </a:p>
        </p:txBody>
      </p:sp>
    </p:spTree>
    <p:extLst>
      <p:ext uri="{BB962C8B-B14F-4D97-AF65-F5344CB8AC3E}">
        <p14:creationId xmlns:p14="http://schemas.microsoft.com/office/powerpoint/2010/main" val="1276103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85C6-C76D-407B-9885-2D019A4950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5E5022-5F2A-4C93-AB2E-60BCE922E45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D4594D-0388-4A96-82A5-433A6EEB094F}"/>
              </a:ext>
            </a:extLst>
          </p:cNvPr>
          <p:cNvPicPr>
            <a:picLocks noChangeAspect="1"/>
          </p:cNvPicPr>
          <p:nvPr/>
        </p:nvPicPr>
        <p:blipFill>
          <a:blip r:embed="rId2"/>
          <a:stretch>
            <a:fillRect/>
          </a:stretch>
        </p:blipFill>
        <p:spPr>
          <a:xfrm>
            <a:off x="3332394" y="0"/>
            <a:ext cx="5527211" cy="6858000"/>
          </a:xfrm>
          <a:prstGeom prst="rect">
            <a:avLst/>
          </a:prstGeom>
        </p:spPr>
      </p:pic>
    </p:spTree>
    <p:extLst>
      <p:ext uri="{BB962C8B-B14F-4D97-AF65-F5344CB8AC3E}">
        <p14:creationId xmlns:p14="http://schemas.microsoft.com/office/powerpoint/2010/main" val="86116291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602C391E36C24DAE2A39D54A587C23" ma:contentTypeVersion="21" ma:contentTypeDescription="Create a new document." ma:contentTypeScope="" ma:versionID="7e8620e17feed4ef5507d07ec8b805cd">
  <xsd:schema xmlns:xsd="http://www.w3.org/2001/XMLSchema" xmlns:xs="http://www.w3.org/2001/XMLSchema" xmlns:p="http://schemas.microsoft.com/office/2006/metadata/properties" xmlns:ns1="http://schemas.microsoft.com/sharepoint/v3" xmlns:ns2="0c5b29f2-1e3e-42f4-94d3-2e2613db106a" xmlns:ns3="b7d311f6-afb5-42a5-a235-fe29e1b09f19" targetNamespace="http://schemas.microsoft.com/office/2006/metadata/properties" ma:root="true" ma:fieldsID="56ddcc0ce97e738dcbb95a5e310d84ee" ns1:_="" ns2:_="" ns3:_="">
    <xsd:import namespace="http://schemas.microsoft.com/sharepoint/v3"/>
    <xsd:import namespace="0c5b29f2-1e3e-42f4-94d3-2e2613db106a"/>
    <xsd:import namespace="b7d311f6-afb5-42a5-a235-fe29e1b09f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5b29f2-1e3e-42f4-94d3-2e2613db1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1d162cf-4e98-4cac-9fee-6eefa432c3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d311f6-afb5-42a5-a235-fe29e1b09f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14da77c-d23b-4d56-bdd5-474029ef0aed}" ma:internalName="TaxCatchAll" ma:showField="CatchAllData" ma:web="b7d311f6-afb5-42a5-a235-fe29e1b09f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7d311f6-afb5-42a5-a235-fe29e1b09f19" xsi:nil="true"/>
    <_ip_UnifiedCompliancePolicyProperties xmlns="http://schemas.microsoft.com/sharepoint/v3" xsi:nil="true"/>
    <lcf76f155ced4ddcb4097134ff3c332f xmlns="0c5b29f2-1e3e-42f4-94d3-2e2613db10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E51EFEB-152D-4FAE-9359-A0B8C1447716}"/>
</file>

<file path=customXml/itemProps2.xml><?xml version="1.0" encoding="utf-8"?>
<ds:datastoreItem xmlns:ds="http://schemas.openxmlformats.org/officeDocument/2006/customXml" ds:itemID="{77F5335A-C0F9-4817-B247-EF9EAE79A953}"/>
</file>

<file path=customXml/itemProps3.xml><?xml version="1.0" encoding="utf-8"?>
<ds:datastoreItem xmlns:ds="http://schemas.openxmlformats.org/officeDocument/2006/customXml" ds:itemID="{5AB010F3-1E5D-43FD-9D74-941E05381749}"/>
</file>

<file path=docProps/app.xml><?xml version="1.0" encoding="utf-8"?>
<Properties xmlns="http://schemas.openxmlformats.org/officeDocument/2006/extended-properties" xmlns:vt="http://schemas.openxmlformats.org/officeDocument/2006/docPropsVTypes">
  <Template>office theme</Template>
  <TotalTime>170</TotalTime>
  <Words>5972</Words>
  <Application>Microsoft Office PowerPoint</Application>
  <PresentationFormat>Widescreen</PresentationFormat>
  <Paragraphs>307</Paragraphs>
  <Slides>46</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Aptos</vt:lpstr>
      <vt:lpstr>Arial</vt:lpstr>
      <vt:lpstr>Avenir Next LT Pro</vt:lpstr>
      <vt:lpstr>BlinkMacSystemFont</vt:lpstr>
      <vt:lpstr>Calibri</vt:lpstr>
      <vt:lpstr>Courier New</vt:lpstr>
      <vt:lpstr>Courier New,monospace</vt:lpstr>
      <vt:lpstr>Google Sans</vt:lpstr>
      <vt:lpstr>Harding</vt:lpstr>
      <vt:lpstr>Lato</vt:lpstr>
      <vt:lpstr>Merriweather</vt:lpstr>
      <vt:lpstr>Open Sans</vt:lpstr>
      <vt:lpstr>AccentBoxVTI</vt:lpstr>
      <vt:lpstr>Year in Review </vt:lpstr>
      <vt:lpstr>Disclosures</vt:lpstr>
      <vt:lpstr>Methods</vt:lpstr>
      <vt:lpstr>Overview</vt:lpstr>
      <vt:lpstr>Osteoarthritis Updates</vt:lpstr>
      <vt:lpstr>Glucagon-Like Peptide-1 (GLP-1) Agonists  </vt:lpstr>
      <vt:lpstr>Once-Weekly Semaglutide in Persons with Obesity and Knee Osteoarthritis</vt:lpstr>
      <vt:lpstr>Once-Weekly Semaglutide in Persons with Obesity and Knee Osteoarthritis</vt:lpstr>
      <vt:lpstr>PowerPoint Presentation</vt:lpstr>
      <vt:lpstr>Nav1.7 as a chondrocyte regulator and therapeutic target for osteoarthritis</vt:lpstr>
      <vt:lpstr>Chimeric antigen receptor (CAR)–modified T cells</vt:lpstr>
      <vt:lpstr>PowerPoint Presentation</vt:lpstr>
      <vt:lpstr>CD19 CAR T-Cell Therapy in Autoimmune Disease - A Case Series with Follow-up</vt:lpstr>
      <vt:lpstr>CD19 CAR T-Cell Therapy in Autoimmune Disease - A Case Series with Follow-up</vt:lpstr>
      <vt:lpstr>BCMA-CD19 compound CAR (cCAR) T cells for systemic lupus erythematosus: a phase 1 open-label clinical trial</vt:lpstr>
      <vt:lpstr>Allogeneic CD19-targeted CAR-T therapy in patients with severe myositis and systemic sclerosis</vt:lpstr>
      <vt:lpstr>Allogeneic CD19-targeted CAR-T therapy in patients with severe myositis and systemic sclerosis</vt:lpstr>
      <vt:lpstr>CD19-CAR T-cell therapy induces deep tissue depletion of B cells</vt:lpstr>
      <vt:lpstr>CD19-CAR T cell therapy induces deep tissue depletion of B cells</vt:lpstr>
      <vt:lpstr>Can Rheumatoid Arthritis be Prevented?</vt:lpstr>
      <vt:lpstr>APIPPRA</vt:lpstr>
      <vt:lpstr>APIPPRA</vt:lpstr>
      <vt:lpstr>ARIAA</vt:lpstr>
      <vt:lpstr>ARIAA</vt:lpstr>
      <vt:lpstr>Bispecific T cell engager therapy for refractory rheumatoid arthritis</vt:lpstr>
      <vt:lpstr>Bispecific T cell engager therapy for refractory rheumatoid arthritis</vt:lpstr>
      <vt:lpstr>Bispecific T cell engager therapy for refractory rheumatoid arthritis</vt:lpstr>
      <vt:lpstr>Bispecific T cell engager therapy for refractory rheumatoid arthritis</vt:lpstr>
      <vt:lpstr>Sjögren's Syndrome</vt:lpstr>
      <vt:lpstr>RIP Iscalimab</vt:lpstr>
      <vt:lpstr>BTK Inhibitors</vt:lpstr>
      <vt:lpstr>Efficacy and safety of remibrutinib, a selective potent oral BTK inhibitor, in Sjögren's syndrome: results from a randomised, double-blind, placebo-controlled phase 2 trial </vt:lpstr>
      <vt:lpstr>Efficacy and safety of remibrutinib, a selective potent oral BTK inhibitor, in Sjögren's syndrome </vt:lpstr>
      <vt:lpstr>Efficacy and safety of remibrutinib, a selective potent oral BTK inhibitor, in Sjögren's syndrome </vt:lpstr>
      <vt:lpstr>Efficacy and Safety of Upadacitinib or Elsubrutinib Alone or in Combination for Patients With Systemic Lupus Erythematosus: A Phase 2 Randomized Controlled Trial.</vt:lpstr>
      <vt:lpstr>Efficacy and Safety of Upadacitinib or Elsubrutinib Alone or in Combination for Patients With Systemic Lupus Erythematosus: A Phase 2 Randomized Controlled Trial.</vt:lpstr>
      <vt:lpstr>Efficacy and Safety of Upadacitinib or Elsubrutinib Alone or in Combination in SLE</vt:lpstr>
      <vt:lpstr>Lupus Nephritis</vt:lpstr>
      <vt:lpstr>Obinutuzumab</vt:lpstr>
      <vt:lpstr>Kidney Outcomes and Preservation of Kidney Function With Obinutuzumab in Patients With Lupus Nephritis: A Post Hoc Analysis of the NOBILITY Trial</vt:lpstr>
      <vt:lpstr>Kidney Outcomes and Preservation of Kidney Function With Obinutuzumab in Patients With Lupus Nephritis: A Post Hoc Analysis of the NOBILITY Trial</vt:lpstr>
      <vt:lpstr>Efficacy and Safety of Obinutuzumab in Active Lupus Nephritis</vt:lpstr>
      <vt:lpstr>Efficacy and Safety of Obinutuzumab in Active Lupus Nephritis</vt:lpstr>
      <vt:lpstr>ACR Guidelines for SLE Nephritis</vt:lpstr>
      <vt:lpstr>ACR Guidelines for SLE Nephritis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dc:title>
  <dc:creator>Julianna Desmarais</dc:creator>
  <cp:lastModifiedBy>Julianna Desmarais</cp:lastModifiedBy>
  <cp:revision>1941</cp:revision>
  <dcterms:created xsi:type="dcterms:W3CDTF">2025-02-02T22:20:36Z</dcterms:created>
  <dcterms:modified xsi:type="dcterms:W3CDTF">2025-04-22T18:34:30Z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0x01010076602C391E36C24DAE2A39D54A587C23</vt:lpwstr>
  </property>
</Properties>
</file>