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1258" r:id="rId3"/>
    <p:sldId id="268" r:id="rId4"/>
    <p:sldId id="271" r:id="rId5"/>
    <p:sldId id="269" r:id="rId6"/>
    <p:sldId id="257" r:id="rId7"/>
    <p:sldId id="258" r:id="rId8"/>
    <p:sldId id="261" r:id="rId9"/>
    <p:sldId id="259" r:id="rId10"/>
    <p:sldId id="260" r:id="rId11"/>
    <p:sldId id="1261" r:id="rId12"/>
    <p:sldId id="272" r:id="rId13"/>
    <p:sldId id="262" r:id="rId14"/>
    <p:sldId id="963" r:id="rId15"/>
    <p:sldId id="1262" r:id="rId16"/>
    <p:sldId id="1241" r:id="rId17"/>
    <p:sldId id="1210" r:id="rId18"/>
    <p:sldId id="472" r:id="rId19"/>
    <p:sldId id="571" r:id="rId20"/>
    <p:sldId id="831" r:id="rId21"/>
    <p:sldId id="1223" r:id="rId22"/>
    <p:sldId id="824" r:id="rId23"/>
    <p:sldId id="1234" r:id="rId24"/>
    <p:sldId id="816" r:id="rId25"/>
    <p:sldId id="1236" r:id="rId26"/>
    <p:sldId id="606" r:id="rId27"/>
    <p:sldId id="1242" r:id="rId28"/>
    <p:sldId id="836" r:id="rId29"/>
    <p:sldId id="966" r:id="rId30"/>
    <p:sldId id="605" r:id="rId31"/>
    <p:sldId id="657" r:id="rId32"/>
    <p:sldId id="858" r:id="rId33"/>
    <p:sldId id="1118" r:id="rId34"/>
    <p:sldId id="1243" r:id="rId35"/>
    <p:sldId id="1244" r:id="rId36"/>
    <p:sldId id="1245" r:id="rId37"/>
    <p:sldId id="1246" r:id="rId38"/>
    <p:sldId id="1230" r:id="rId39"/>
    <p:sldId id="587" r:id="rId40"/>
    <p:sldId id="633" r:id="rId41"/>
    <p:sldId id="1048" r:id="rId42"/>
    <p:sldId id="1207" r:id="rId43"/>
    <p:sldId id="1229" r:id="rId44"/>
    <p:sldId id="1247" r:id="rId45"/>
    <p:sldId id="1248" r:id="rId46"/>
    <p:sldId id="1252" r:id="rId47"/>
    <p:sldId id="1249" r:id="rId48"/>
    <p:sldId id="270" r:id="rId49"/>
    <p:sldId id="1251" r:id="rId50"/>
    <p:sldId id="1216" r:id="rId51"/>
    <p:sldId id="1260" r:id="rId52"/>
    <p:sldId id="1255" r:id="rId53"/>
    <p:sldId id="1256" r:id="rId54"/>
    <p:sldId id="793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/>
    <p:restoredTop sz="94684"/>
  </p:normalViewPr>
  <p:slideViewPr>
    <p:cSldViewPr snapToGrid="0">
      <p:cViewPr varScale="1">
        <p:scale>
          <a:sx n="59" d="100"/>
          <a:sy n="59" d="100"/>
        </p:scale>
        <p:origin x="7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customXml" Target="../customXml/item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5D895-3872-A940-96F4-B0AA636C3D3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8FF30-157C-8846-A1A0-646AA9919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56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B240BAD7-547B-7B6C-02C1-AC7F757796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A3E3DB55-8ED4-7405-03D7-CC98F1EB6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Will acknowledge your work along with Costello and Matt Brown</a:t>
            </a: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AF4B6BA7-9D49-7934-59BA-979EE14F2B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833E612B-371D-5D4A-8F0C-D08F389E0901}" type="slidenum">
              <a:rPr lang="en-US" altLang="en-US">
                <a:latin typeface="Arial" panose="020B0604020202020204" pitchFamily="34" charset="0"/>
              </a:rPr>
              <a:pPr/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shift in methodology from this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672B2-55DC-DF42-8C0D-D66929B9068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1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3C15E-FE6A-98E9-C0D5-E078064AF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E8C3E-4B89-E209-605F-261E590CE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E22DC-3979-08A2-BC4E-4C916D2F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647C-1D56-D043-A02A-335A25E225F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A9D17-8CDD-C2C6-D727-5B675484F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6445D-197B-CFA8-3972-AB465967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2794-45E1-3E4B-BBD3-24B08F8CC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2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24709-27CB-9FC6-ABA2-FA2B4EED1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52C65E-58DC-3F7C-B8C3-B1EE9755A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450D5-5AA3-9850-04EA-E8671FFBF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647C-1D56-D043-A02A-335A25E225F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EE28D-96E3-1527-2490-8270BB9A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C6824-D2FA-E062-0FF4-3E3F043FB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2794-45E1-3E4B-BBD3-24B08F8CC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6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956C37-5C20-D037-0E8A-0349A4CF0E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3C86D-24CC-5EBF-16EF-0B26438AD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634E0-F171-074F-B463-2FD234A8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647C-1D56-D043-A02A-335A25E225F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BF1C2-F7E1-7376-D32F-A55AD458F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B3A78-16F4-B7F3-0D01-E6493E12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2794-45E1-3E4B-BBD3-24B08F8CC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472DE-F646-7A34-7DF8-19A750AFB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5DF7D-2F10-AB5B-7B9F-6CC8B7690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5BD70-F0BC-10D2-D6E0-68AD89E1F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647C-1D56-D043-A02A-335A25E225F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0F43A-B3A3-BD11-3F23-7A7335DA5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CAD79-0134-B031-0177-3E40A29BC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2794-45E1-3E4B-BBD3-24B08F8CC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85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E0C1A-93BB-0CB7-3438-81F943B0A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4BF83-8050-3E10-A399-2996CF02A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52E34-F436-0ED3-46D3-0ED184696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647C-1D56-D043-A02A-335A25E225F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0939-9528-2CC0-E0B7-B4273A86D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027F3-D528-0442-FCFB-3C37819B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2794-45E1-3E4B-BBD3-24B08F8CC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80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BA1F3-CE5F-6CD2-4C76-EF95158E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BB573-468C-61FC-8D9B-0BB39DF34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6DFAB3-6AC5-15E7-A916-3D057140E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1F62-341D-F472-D4A7-8BB0C472F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647C-1D56-D043-A02A-335A25E225F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E7229-F043-D030-F53A-1AE1855A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4321-224D-E14E-B4F2-832BFC77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2794-45E1-3E4B-BBD3-24B08F8CC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75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0E7BF-CD5E-F50A-8EEB-917739756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C451F-BCE6-D3BA-4504-C4001060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8D57C-E4F3-75FA-1AD6-56BC708C1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03A69F-AD35-EDCE-8C08-4DD5D3E8DA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448703-9E7C-13B7-82EE-F0BE5E0CB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51AB84-1D96-43CA-FD1B-4F0D94970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647C-1D56-D043-A02A-335A25E225F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EB314F-7F71-C3B4-05BC-95D32ECE5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9F5F9B-AA77-9F2A-1E27-E16D9E0F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2794-45E1-3E4B-BBD3-24B08F8CC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9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035E-91C2-A9CE-5BB0-AC0B4698E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18D51-7F8D-D0A0-7B70-BF574212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647C-1D56-D043-A02A-335A25E225F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F41723-651B-A686-8FC6-6AB8E562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55A8C-B276-EC20-7BFA-9262B42D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2794-45E1-3E4B-BBD3-24B08F8CC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39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49F76D-B689-AC58-F649-5198AD245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647C-1D56-D043-A02A-335A25E225F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03B800-8EB5-7E64-BB59-27369935A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E798D-6FD9-74C3-BFF6-82231465F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2794-45E1-3E4B-BBD3-24B08F8CC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3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D2186-407A-9B65-68FC-273934A2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99E00-8547-16E0-FD87-DB16B42FB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BDF8C0-6190-3580-6830-4BE77ED1D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641734-EDB2-5EC3-48BB-021A504F8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647C-1D56-D043-A02A-335A25E225F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8674C-A200-EE91-95BA-99E3A13B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73C10-488C-4503-5208-B3A50A3A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2794-45E1-3E4B-BBD3-24B08F8CC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75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36B6C-1245-3A7B-8577-8D0DAAA22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2952FC-4B73-125E-9413-587D7322E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E73D43-87AC-3DCB-4307-92AA3DA02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9DA2B-7E1B-7A9C-1E1E-7BDDBD461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A647C-1D56-D043-A02A-335A25E225F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FA141-0BAC-260B-1FCB-681ABE45C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CEA3C-1335-2207-FE51-0E6C2498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B2794-45E1-3E4B-BBD3-24B08F8CC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4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0086E9-DCDC-110E-9A1A-733B9208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BAC8C-7523-C7FE-ADDE-129484467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ED4B1-641A-5648-5C13-986D0111C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9A647C-1D56-D043-A02A-335A25E225F4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5FF75-FE5D-603E-C667-03D462ECA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62C42-A492-69E2-BD90-BA5476315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1B2794-45E1-3E4B-BBD3-24B08F8CC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4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3103828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B0FC92-C1E6-6DB1-2FFB-BAC63DB2E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 dirty="0"/>
              <a:t>My Personal and Professional Journeys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EC5DA8-A59A-1FDA-5173-0BE3CC7C5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67300" y="4636008"/>
            <a:ext cx="6481571" cy="185369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James T. Rosenbaum</a:t>
            </a:r>
          </a:p>
          <a:p>
            <a:pPr algn="l"/>
            <a:r>
              <a:rPr lang="en-US" dirty="0"/>
              <a:t>Legacy Devers Eye Institute</a:t>
            </a:r>
          </a:p>
          <a:p>
            <a:pPr algn="l"/>
            <a:r>
              <a:rPr lang="en-US" dirty="0"/>
              <a:t>Portland, OR. USA</a:t>
            </a:r>
          </a:p>
          <a:p>
            <a:pPr algn="l"/>
            <a:r>
              <a:rPr lang="en-US" dirty="0"/>
              <a:t>NWRS</a:t>
            </a:r>
          </a:p>
          <a:p>
            <a:pPr algn="l"/>
            <a:r>
              <a:rPr lang="en-US" dirty="0"/>
              <a:t>April 26,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02529-60F2-5AFC-2AEE-28312185F6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831" r="8840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95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4F3DE-EF9D-2D32-221D-4904E0345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older daughter, Lisa</a:t>
            </a:r>
          </a:p>
        </p:txBody>
      </p:sp>
      <p:pic>
        <p:nvPicPr>
          <p:cNvPr id="4" name="Content Placeholder 3" descr="A person with a red circle on a white background&#10;&#10;Description automatically generated">
            <a:extLst>
              <a:ext uri="{FF2B5EF4-FFF2-40B4-BE49-F238E27FC236}">
                <a16:creationId xmlns:a16="http://schemas.microsoft.com/office/drawing/2014/main" id="{840D5409-8609-17E5-1818-02D2C5B17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5102" y="1442682"/>
            <a:ext cx="4904508" cy="499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08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cover with a giraffe and elephant&#10;&#10;AI-generated content may be incorrect.">
            <a:extLst>
              <a:ext uri="{FF2B5EF4-FFF2-40B4-BE49-F238E27FC236}">
                <a16:creationId xmlns:a16="http://schemas.microsoft.com/office/drawing/2014/main" id="{BAD8DCD7-60A2-BEC5-2ED3-96559ECEB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544" y="0"/>
            <a:ext cx="4710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90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7112B-9DFE-CF3B-90F2-31C27C059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73" y="152890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Part II, Professional life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How a rheumatologist pretends to be an ophthalmologist and thus epitomizes the imposter syndrome.</a:t>
            </a:r>
          </a:p>
        </p:txBody>
      </p:sp>
    </p:spTree>
    <p:extLst>
      <p:ext uri="{BB962C8B-B14F-4D97-AF65-F5344CB8AC3E}">
        <p14:creationId xmlns:p14="http://schemas.microsoft.com/office/powerpoint/2010/main" val="3677310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23DFE-D0DE-103F-5FBE-36BD07B71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>
                <a:solidFill>
                  <a:schemeClr val="bg1"/>
                </a:solidFill>
              </a:rPr>
              <a:t>Helen Taussig</a:t>
            </a:r>
          </a:p>
        </p:txBody>
      </p:sp>
      <p:pic>
        <p:nvPicPr>
          <p:cNvPr id="5" name="Content Placeholder 4" descr="A person holding a baby&#10;&#10;Description automatically generated">
            <a:extLst>
              <a:ext uri="{FF2B5EF4-FFF2-40B4-BE49-F238E27FC236}">
                <a16:creationId xmlns:a16="http://schemas.microsoft.com/office/drawing/2014/main" id="{30E498F9-6F85-E409-4DC2-74178A3BD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801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27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D19A27E-A187-04B3-367B-1FB5707880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altLang="en-US" sz="5400" dirty="0"/>
              <a:t>Outline</a:t>
            </a:r>
          </a:p>
        </p:txBody>
      </p:sp>
      <p:sp>
        <p:nvSpPr>
          <p:cNvPr id="17410" name="Content Placeholder 4">
            <a:extLst>
              <a:ext uri="{FF2B5EF4-FFF2-40B4-BE49-F238E27FC236}">
                <a16:creationId xmlns:a16="http://schemas.microsoft.com/office/drawing/2014/main" id="{2255CF82-2425-2848-9118-90FCB31E66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Wingdings" pitchFamily="2" charset="2"/>
              <a:buNone/>
              <a:defRPr/>
            </a:pPr>
            <a:endParaRPr lang="en-US" altLang="en-US" sz="1900" dirty="0"/>
          </a:p>
          <a:p>
            <a:pPr>
              <a:defRPr/>
            </a:pPr>
            <a:r>
              <a:rPr lang="en-US" altLang="en-US" sz="2400" dirty="0"/>
              <a:t>The Puzzle</a:t>
            </a:r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r>
              <a:rPr lang="en-US" altLang="en-US" sz="2400" dirty="0"/>
              <a:t>The Microbiome</a:t>
            </a:r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r>
              <a:rPr lang="en-US" altLang="en-US" sz="2400" dirty="0"/>
              <a:t>Bacterial products and inflammation</a:t>
            </a:r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r>
              <a:rPr lang="en-US" altLang="en-US" sz="2400" dirty="0"/>
              <a:t>A solution is proposed…</a:t>
            </a:r>
          </a:p>
        </p:txBody>
      </p:sp>
      <p:pic>
        <p:nvPicPr>
          <p:cNvPr id="17411" name="Picture 2" descr="http://arlingtonkids.files.wordpress.com/2009/11/puzzles.jpg">
            <a:extLst>
              <a:ext uri="{FF2B5EF4-FFF2-40B4-BE49-F238E27FC236}">
                <a16:creationId xmlns:a16="http://schemas.microsoft.com/office/drawing/2014/main" id="{5FF52AC8-95D9-DFA1-2B09-EAE05E918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4" r="13628" b="-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edical review&#10;&#10;AI-generated content may be incorrect.">
            <a:extLst>
              <a:ext uri="{FF2B5EF4-FFF2-40B4-BE49-F238E27FC236}">
                <a16:creationId xmlns:a16="http://schemas.microsoft.com/office/drawing/2014/main" id="{B7C8692E-3F95-7F1F-DEA1-A339C82F0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721" y="914399"/>
            <a:ext cx="7852063" cy="53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98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immunol.stanford.edu/research/photos/McDevitt.jpg">
            <a:extLst>
              <a:ext uri="{FF2B5EF4-FFF2-40B4-BE49-F238E27FC236}">
                <a16:creationId xmlns:a16="http://schemas.microsoft.com/office/drawing/2014/main" id="{9792F685-F646-733E-85AE-5C0969C5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1"/>
            <a:ext cx="29718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566E7F6-37EC-D630-E0C3-B713B287B9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  <a:ea typeface="+mj-ea"/>
              </a:rPr>
              <a:t>Hugh O. </a:t>
            </a:r>
            <a:r>
              <a:rPr lang="en-US" dirty="0" err="1">
                <a:solidFill>
                  <a:schemeClr val="tx2">
                    <a:satMod val="200000"/>
                  </a:schemeClr>
                </a:solidFill>
                <a:ea typeface="+mj-ea"/>
              </a:rPr>
              <a:t>McDevitt</a:t>
            </a:r>
            <a:endParaRPr lang="en-US" dirty="0">
              <a:solidFill>
                <a:schemeClr val="tx2">
                  <a:satMod val="200000"/>
                </a:schemeClr>
              </a:solidFill>
              <a:ea typeface="+mj-ea"/>
            </a:endParaRPr>
          </a:p>
        </p:txBody>
      </p:sp>
      <p:sp>
        <p:nvSpPr>
          <p:cNvPr id="18435" name="Rectangle 6">
            <a:extLst>
              <a:ext uri="{FF2B5EF4-FFF2-40B4-BE49-F238E27FC236}">
                <a16:creationId xmlns:a16="http://schemas.microsoft.com/office/drawing/2014/main" id="{AF2CDA5E-68E1-6745-E0F7-BDD1F2BBB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572000"/>
            <a:ext cx="7010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ja-JP" altLang="en-US" sz="2400" b="1">
                <a:cs typeface="Arial" panose="020B0604020202020204" pitchFamily="34" charset="0"/>
              </a:rPr>
              <a:t>“</a:t>
            </a:r>
            <a:r>
              <a:rPr lang="en-US" altLang="ja-JP" sz="2400" b="1">
                <a:cs typeface="Arial" panose="020B0604020202020204" pitchFamily="34" charset="0"/>
              </a:rPr>
              <a:t>this type of genetic control of specific immune responses may play an important role in susceptibility to a variety of diseases in both animals and man</a:t>
            </a:r>
            <a:r>
              <a:rPr lang="ja-JP" altLang="en-US" sz="2400" b="1">
                <a:cs typeface="Arial" panose="020B0604020202020204" pitchFamily="34" charset="0"/>
              </a:rPr>
              <a:t>”</a:t>
            </a:r>
            <a:r>
              <a:rPr lang="en-US" altLang="ja-JP" sz="2400" b="1">
                <a:cs typeface="Arial" panose="020B0604020202020204" pitchFamily="34" charset="0"/>
              </a:rPr>
              <a:t>   SCIENCE, January,  1972.</a:t>
            </a: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18436" name="Rectangle 5">
            <a:extLst>
              <a:ext uri="{FF2B5EF4-FFF2-40B4-BE49-F238E27FC236}">
                <a16:creationId xmlns:a16="http://schemas.microsoft.com/office/drawing/2014/main" id="{B4AAA4FF-4B14-CC73-67E4-B471DC019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660" y="1852552"/>
            <a:ext cx="4596740" cy="16744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Discoverer of Immune Response Genes (with </a:t>
            </a:r>
            <a:r>
              <a:rPr lang="en-US" altLang="en-US" sz="2800" dirty="0" err="1">
                <a:solidFill>
                  <a:schemeClr val="bg1"/>
                </a:solidFill>
                <a:cs typeface="Arial" panose="020B0604020202020204" pitchFamily="34" charset="0"/>
              </a:rPr>
              <a:t>Baruj</a:t>
            </a: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 Benacerraf)</a:t>
            </a:r>
          </a:p>
        </p:txBody>
      </p:sp>
    </p:spTree>
    <p:extLst>
      <p:ext uri="{BB962C8B-B14F-4D97-AF65-F5344CB8AC3E}">
        <p14:creationId xmlns:p14="http://schemas.microsoft.com/office/powerpoint/2010/main" val="1826277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>
            <a:extLst>
              <a:ext uri="{FF2B5EF4-FFF2-40B4-BE49-F238E27FC236}">
                <a16:creationId xmlns:a16="http://schemas.microsoft.com/office/drawing/2014/main" id="{5B433C3E-811B-33A6-68A1-DBE607ED8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90678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Content Placeholder 3" descr="ankspond.gif">
            <a:extLst>
              <a:ext uri="{FF2B5EF4-FFF2-40B4-BE49-F238E27FC236}">
                <a16:creationId xmlns:a16="http://schemas.microsoft.com/office/drawing/2014/main" id="{370D88CC-1378-FAD1-F06D-E9A89E9FB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775075"/>
            <a:ext cx="4648200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B888FE7F-5EA8-820B-0C08-FB558C2F08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01850" y="-228600"/>
            <a:ext cx="8001000" cy="1216025"/>
          </a:xfrm>
        </p:spPr>
        <p:txBody>
          <a:bodyPr/>
          <a:lstStyle/>
          <a:p>
            <a:pPr eaLnBrk="1" hangingPunct="1"/>
            <a:r>
              <a:rPr lang="en-US" altLang="en-US" sz="3400"/>
              <a:t>Acute Anterior Uveitis and HL-A 27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211F2121-2529-6BF4-63E2-3F4DD4EE59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95500" y="1219200"/>
            <a:ext cx="8001000" cy="4267200"/>
          </a:xfrm>
        </p:spPr>
        <p:txBody>
          <a:bodyPr/>
          <a:lstStyle/>
          <a:p>
            <a:pPr eaLnBrk="1" hangingPunct="1"/>
            <a:r>
              <a:rPr lang="en-US" altLang="en-US"/>
              <a:t>Brewerton, DA</a:t>
            </a:r>
          </a:p>
          <a:p>
            <a:pPr eaLnBrk="1" hangingPunct="1"/>
            <a:r>
              <a:rPr lang="en-US" altLang="en-US"/>
              <a:t>Caffrey, M</a:t>
            </a:r>
          </a:p>
          <a:p>
            <a:pPr eaLnBrk="1" hangingPunct="1"/>
            <a:r>
              <a:rPr lang="en-US" altLang="en-US"/>
              <a:t>Nicholls, A</a:t>
            </a:r>
          </a:p>
          <a:p>
            <a:pPr eaLnBrk="1" hangingPunct="1"/>
            <a:r>
              <a:rPr lang="en-US" altLang="en-US"/>
              <a:t>Walters, D</a:t>
            </a:r>
          </a:p>
          <a:p>
            <a:pPr eaLnBrk="1" hangingPunct="1"/>
            <a:r>
              <a:rPr lang="en-US" altLang="en-US"/>
              <a:t>James, DC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Lancet, November, 1973.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BDD85A0E-4CA6-161C-389F-579A66C7C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819150"/>
            <a:ext cx="4894263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>
            <a:extLst>
              <a:ext uri="{FF2B5EF4-FFF2-40B4-BE49-F238E27FC236}">
                <a16:creationId xmlns:a16="http://schemas.microsoft.com/office/drawing/2014/main" id="{F0248BBA-EF59-E23F-45AA-626D38486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5105400"/>
            <a:ext cx="7924800" cy="1371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anose="020B0604020202020204" pitchFamily="34" charset="0"/>
              </a:rPr>
              <a:t>Spondyloarthritis is the most common systemic disease associated with uveitis in Europe and North America.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F2FF415-CDC0-05CF-DA8D-7F18C42CBB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457201"/>
            <a:ext cx="8001000" cy="1216025"/>
          </a:xfrm>
        </p:spPr>
        <p:txBody>
          <a:bodyPr/>
          <a:lstStyle/>
          <a:p>
            <a:r>
              <a:rPr lang="en-US" altLang="en-US" sz="3400"/>
              <a:t>HLA B27 increases the risk of developing ankylosing spondylits about 100 fold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A0DB9D0-F39F-3C1A-D8E9-BF75F1CE4F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1981200"/>
            <a:ext cx="8001000" cy="4267200"/>
          </a:xfrm>
        </p:spPr>
        <p:txBody>
          <a:bodyPr/>
          <a:lstStyle/>
          <a:p>
            <a:r>
              <a:rPr lang="en-US" altLang="en-US"/>
              <a:t>&gt;700 HLA B alleles</a:t>
            </a:r>
          </a:p>
          <a:p>
            <a:r>
              <a:rPr lang="en-US" altLang="en-US"/>
              <a:t>&gt;105 HLA B27 subtypes</a:t>
            </a:r>
          </a:p>
          <a:p>
            <a:r>
              <a:rPr lang="en-US" altLang="en-US"/>
              <a:t>HLA-B*2706 (southeast Asia)</a:t>
            </a:r>
          </a:p>
          <a:p>
            <a:pPr>
              <a:buFont typeface="Wingdings" pitchFamily="2" charset="2"/>
              <a:buNone/>
            </a:pPr>
            <a:r>
              <a:rPr lang="en-US" altLang="en-US"/>
              <a:t> and HLA-B*2709</a:t>
            </a:r>
          </a:p>
          <a:p>
            <a:pPr>
              <a:buFont typeface="Wingdings" pitchFamily="2" charset="2"/>
              <a:buNone/>
            </a:pPr>
            <a:r>
              <a:rPr lang="en-US" altLang="en-US"/>
              <a:t>(Sardinia) </a:t>
            </a:r>
          </a:p>
          <a:p>
            <a:pPr>
              <a:buFont typeface="Wingdings" pitchFamily="2" charset="2"/>
              <a:buNone/>
            </a:pPr>
            <a:r>
              <a:rPr lang="en-US" altLang="en-US"/>
              <a:t>do not predispose</a:t>
            </a:r>
          </a:p>
          <a:p>
            <a:pPr>
              <a:buFont typeface="Wingdings" pitchFamily="2" charset="2"/>
              <a:buNone/>
            </a:pPr>
            <a:r>
              <a:rPr lang="en-US" altLang="en-US"/>
              <a:t> to disease</a:t>
            </a:r>
          </a:p>
        </p:txBody>
      </p:sp>
      <p:pic>
        <p:nvPicPr>
          <p:cNvPr id="24580" name="Picture 4" descr="nfig001pbo">
            <a:extLst>
              <a:ext uri="{FF2B5EF4-FFF2-40B4-BE49-F238E27FC236}">
                <a16:creationId xmlns:a16="http://schemas.microsoft.com/office/drawing/2014/main" id="{4A566AAA-F08B-B782-EE1D-9732E83D1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81401"/>
            <a:ext cx="31242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rfish on a chair next to a thank you note&#10;&#10;AI-generated content may be incorrect.">
            <a:extLst>
              <a:ext uri="{FF2B5EF4-FFF2-40B4-BE49-F238E27FC236}">
                <a16:creationId xmlns:a16="http://schemas.microsoft.com/office/drawing/2014/main" id="{9467BD68-2253-CD93-37D2-43F576A64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99" y="858982"/>
            <a:ext cx="5219380" cy="32575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C94011-3A22-8BEE-E462-4AC05716D01A}"/>
              </a:ext>
            </a:extLst>
          </p:cNvPr>
          <p:cNvSpPr/>
          <p:nvPr/>
        </p:nvSpPr>
        <p:spPr>
          <a:xfrm>
            <a:off x="6497782" y="1537855"/>
            <a:ext cx="5112327" cy="486294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Thanks to:</a:t>
            </a:r>
          </a:p>
          <a:p>
            <a:pPr algn="ctr"/>
            <a:r>
              <a:rPr lang="en-US" sz="2800" dirty="0"/>
              <a:t>Colleagues and Trainees</a:t>
            </a:r>
          </a:p>
          <a:p>
            <a:pPr algn="ctr"/>
            <a:r>
              <a:rPr lang="en-US" sz="2800" dirty="0"/>
              <a:t>Family</a:t>
            </a:r>
          </a:p>
          <a:p>
            <a:pPr algn="ctr"/>
            <a:r>
              <a:rPr lang="en-US" sz="2800" dirty="0"/>
              <a:t>Patients</a:t>
            </a:r>
          </a:p>
          <a:p>
            <a:pPr algn="ctr"/>
            <a:r>
              <a:rPr lang="en-US" sz="2800" dirty="0"/>
              <a:t>Award Selection Committee</a:t>
            </a:r>
          </a:p>
        </p:txBody>
      </p:sp>
    </p:spTree>
    <p:extLst>
      <p:ext uri="{BB962C8B-B14F-4D97-AF65-F5344CB8AC3E}">
        <p14:creationId xmlns:p14="http://schemas.microsoft.com/office/powerpoint/2010/main" val="2350477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AC6F41D2-9359-6684-A3FC-C68965B5B1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Human Leukocyte Antigens (HLA) vs GWAS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FC1976A0-D7B8-EFCB-E519-7CADAEDF8F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HLA types influence susceptibility to more than 100 diseases.</a:t>
            </a:r>
          </a:p>
          <a:p>
            <a:r>
              <a:rPr lang="en-US" altLang="en-US"/>
              <a:t>In most genome wide association studies on genetically complex, immune-mediated diseases, HLA alleles are the genes responsible for the highest odds ratio.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48B87D58-AB84-916F-222B-9B9458DEE6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6" name="Content Placeholder 4">
            <a:extLst>
              <a:ext uri="{FF2B5EF4-FFF2-40B4-BE49-F238E27FC236}">
                <a16:creationId xmlns:a16="http://schemas.microsoft.com/office/drawing/2014/main" id="{0B83F2A5-4C1A-D3BE-03EB-8BF5C47580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963" y="304800"/>
            <a:ext cx="11450637" cy="4041775"/>
          </a:xfrm>
        </p:spPr>
      </p:pic>
      <p:sp>
        <p:nvSpPr>
          <p:cNvPr id="21507" name="Rectangle 5">
            <a:extLst>
              <a:ext uri="{FF2B5EF4-FFF2-40B4-BE49-F238E27FC236}">
                <a16:creationId xmlns:a16="http://schemas.microsoft.com/office/drawing/2014/main" id="{F5156535-7259-F29C-600E-908312E73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949700"/>
            <a:ext cx="5105400" cy="914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Annals of the Rheumatic Diseases, 81:618-21, 2022</a:t>
            </a:r>
            <a:r>
              <a:rPr lang="en-US" altLang="en-US" sz="2400" dirty="0"/>
              <a:t>.</a:t>
            </a:r>
          </a:p>
        </p:txBody>
      </p:sp>
      <p:sp>
        <p:nvSpPr>
          <p:cNvPr id="21508" name="Rectangle 1">
            <a:extLst>
              <a:ext uri="{FF2B5EF4-FFF2-40B4-BE49-F238E27FC236}">
                <a16:creationId xmlns:a16="http://schemas.microsoft.com/office/drawing/2014/main" id="{93702A53-6E86-9060-52DC-1DC9A2BED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5224463"/>
            <a:ext cx="11298238" cy="13287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Could HLA predispose to immune-mediated disease by directing an immune response toward a bacterial antigen rather than toward an auto-antigen?</a:t>
            </a:r>
          </a:p>
        </p:txBody>
      </p:sp>
    </p:spTree>
    <p:extLst>
      <p:ext uri="{BB962C8B-B14F-4D97-AF65-F5344CB8AC3E}">
        <p14:creationId xmlns:p14="http://schemas.microsoft.com/office/powerpoint/2010/main" val="3060771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B3425951-0DAA-4974-A52D-C4729AC90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Theories as to why HLA B27 predisposes to disease: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5E5C8209-4B11-5856-C053-48953ED0AE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B27 directly affects the immune response as is known to be true of HLA molecules</a:t>
            </a:r>
          </a:p>
          <a:p>
            <a:r>
              <a:rPr lang="en-US" altLang="en-US"/>
              <a:t>B27 dimerizes on the cell surface and this activates NK cells</a:t>
            </a:r>
          </a:p>
          <a:p>
            <a:r>
              <a:rPr lang="en-US" altLang="en-US"/>
              <a:t>B27 stimulates the unfolded protein response</a:t>
            </a:r>
          </a:p>
          <a:p>
            <a:endParaRPr lang="en-US" altLang="en-US"/>
          </a:p>
          <a:p>
            <a:pPr>
              <a:buFont typeface="Wingdings" pitchFamily="2" charset="2"/>
              <a:buNone/>
            </a:pPr>
            <a:r>
              <a:rPr lang="en-US" altLang="en-US" sz="2400"/>
              <a:t>Taurog, J, The role of HLA-B27 in spondyloarthritis, J Rheumatol, 2010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73591DE6-06F1-D52E-6001-E3A2D24019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5500" y="0"/>
            <a:ext cx="8001000" cy="1216025"/>
          </a:xfrm>
        </p:spPr>
        <p:txBody>
          <a:bodyPr/>
          <a:lstStyle/>
          <a:p>
            <a:r>
              <a:rPr lang="en-US" altLang="en-US" dirty="0"/>
              <a:t>The Concept of the Microbiome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9221A982-8FCF-2C20-619B-F7C0D9D5E8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990600"/>
            <a:ext cx="8001000" cy="4267200"/>
          </a:xfrm>
        </p:spPr>
        <p:txBody>
          <a:bodyPr/>
          <a:lstStyle/>
          <a:p>
            <a:r>
              <a:rPr lang="en-US" altLang="en-US" sz="2400"/>
              <a:t>Bacteria in our body outnumber the cells in our body.</a:t>
            </a:r>
          </a:p>
          <a:p>
            <a:r>
              <a:rPr lang="en-US" altLang="en-US" sz="2400"/>
              <a:t>99% of all the transcripts expressed in the body are derived from microbes.</a:t>
            </a:r>
          </a:p>
          <a:p>
            <a:r>
              <a:rPr lang="en-US" altLang="en-US" sz="2400"/>
              <a:t>Only a fraction of the microbial world that we host is easily cultured.</a:t>
            </a:r>
          </a:p>
          <a:p>
            <a:r>
              <a:rPr lang="en-US" altLang="en-US" sz="2400"/>
              <a:t>Without bacteria, no vitamin K and no immune system.</a:t>
            </a:r>
          </a:p>
        </p:txBody>
      </p:sp>
      <p:pic>
        <p:nvPicPr>
          <p:cNvPr id="27652" name="Content Placeholder 3">
            <a:extLst>
              <a:ext uri="{FF2B5EF4-FFF2-40B4-BE49-F238E27FC236}">
                <a16:creationId xmlns:a16="http://schemas.microsoft.com/office/drawing/2014/main" id="{5E28B66A-894A-4E98-B568-252DF119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550" y="3553691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0BE6EA67-109A-7ED2-20E6-2BF22FDD36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Human Microbiome Project</a:t>
            </a:r>
          </a:p>
        </p:txBody>
      </p:sp>
      <p:pic>
        <p:nvPicPr>
          <p:cNvPr id="29699" name="Content Placeholder 3" descr="covernaturemicrobiome.jpg">
            <a:extLst>
              <a:ext uri="{FF2B5EF4-FFF2-40B4-BE49-F238E27FC236}">
                <a16:creationId xmlns:a16="http://schemas.microsoft.com/office/drawing/2014/main" id="{F0F49C6E-D963-B860-F2A5-BFED284AE2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1" y="1698625"/>
            <a:ext cx="2347913" cy="3130550"/>
          </a:xfrm>
        </p:spPr>
      </p:pic>
      <p:pic>
        <p:nvPicPr>
          <p:cNvPr id="29700" name="Content Placeholder 3" descr="cover_nature.jpg">
            <a:extLst>
              <a:ext uri="{FF2B5EF4-FFF2-40B4-BE49-F238E27FC236}">
                <a16:creationId xmlns:a16="http://schemas.microsoft.com/office/drawing/2014/main" id="{F1AEDA1B-02CE-8A62-9863-7BB52B193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1"/>
            <a:ext cx="2351088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Content Placeholder 3" descr="naturemicrobiomecover.jpg">
            <a:extLst>
              <a:ext uri="{FF2B5EF4-FFF2-40B4-BE49-F238E27FC236}">
                <a16:creationId xmlns:a16="http://schemas.microsoft.com/office/drawing/2014/main" id="{4FC34B84-F21F-B882-A897-BC2A1B582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1698625"/>
            <a:ext cx="2403475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1">
            <a:extLst>
              <a:ext uri="{FF2B5EF4-FFF2-40B4-BE49-F238E27FC236}">
                <a16:creationId xmlns:a16="http://schemas.microsoft.com/office/drawing/2014/main" id="{B89CFE62-C194-ACC8-0B27-E3E59C474C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700" y="5168900"/>
            <a:ext cx="4343400" cy="533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Meta Hit Project in Europe</a:t>
            </a:r>
          </a:p>
        </p:txBody>
      </p:sp>
      <p:sp>
        <p:nvSpPr>
          <p:cNvPr id="29703" name="Rectangle 1">
            <a:extLst>
              <a:ext uri="{FF2B5EF4-FFF2-40B4-BE49-F238E27FC236}">
                <a16:creationId xmlns:a16="http://schemas.microsoft.com/office/drawing/2014/main" id="{EFE574BF-595D-6AEE-2B47-11D797FB0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788" y="5257800"/>
            <a:ext cx="457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/>
              <a:t>Turnbaugh, P, Ley, R, Hamady, M, Fraser-Liggett, CM, Knight, R, Gordon, J</a:t>
            </a:r>
          </a:p>
          <a:p>
            <a:pPr algn="ctr"/>
            <a:r>
              <a:rPr lang="en-US" altLang="en-US" sz="2400"/>
              <a:t>Nature, 449:804, 2007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0B512E15-F0A8-D207-8A75-74E72BCDA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6626" name="Rectangle 4">
            <a:extLst>
              <a:ext uri="{FF2B5EF4-FFF2-40B4-BE49-F238E27FC236}">
                <a16:creationId xmlns:a16="http://schemas.microsoft.com/office/drawing/2014/main" id="{56ED0A9C-FFD6-1517-6797-F9437CD52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024" y="418306"/>
            <a:ext cx="6825342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Cost for human genome sequencing</a:t>
            </a:r>
          </a:p>
        </p:txBody>
      </p:sp>
      <p:pic>
        <p:nvPicPr>
          <p:cNvPr id="5" name="Content Placeholder 4" descr="A graph showing the cost per human genome&#10;&#10;Description automatically generated">
            <a:extLst>
              <a:ext uri="{FF2B5EF4-FFF2-40B4-BE49-F238E27FC236}">
                <a16:creationId xmlns:a16="http://schemas.microsoft.com/office/drawing/2014/main" id="{33F9219B-D796-23F9-5468-C66F16572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0716" y="1825625"/>
            <a:ext cx="7730568" cy="4351338"/>
          </a:xfrm>
        </p:spPr>
      </p:pic>
    </p:spTree>
    <p:extLst>
      <p:ext uri="{BB962C8B-B14F-4D97-AF65-F5344CB8AC3E}">
        <p14:creationId xmlns:p14="http://schemas.microsoft.com/office/powerpoint/2010/main" val="1417820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30E0A243-7E77-833F-D306-CFF59C3E3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Metabolic Syndrome and Altered</a:t>
            </a:r>
            <a:br>
              <a:rPr lang="en-US" altLang="en-US" sz="2800"/>
            </a:br>
            <a:r>
              <a:rPr lang="en-US" altLang="en-US" sz="2800"/>
              <a:t>Gut Microbiota in Mice Lacking</a:t>
            </a:r>
            <a:br>
              <a:rPr lang="en-US" altLang="en-US" sz="2800"/>
            </a:br>
            <a:r>
              <a:rPr lang="en-US" altLang="en-US" sz="2800"/>
              <a:t>Toll-Like Receptor 5</a:t>
            </a:r>
          </a:p>
        </p:txBody>
      </p:sp>
      <p:pic>
        <p:nvPicPr>
          <p:cNvPr id="33795" name="Content Placeholder 3" descr="scienceapril92010.gif">
            <a:extLst>
              <a:ext uri="{FF2B5EF4-FFF2-40B4-BE49-F238E27FC236}">
                <a16:creationId xmlns:a16="http://schemas.microsoft.com/office/drawing/2014/main" id="{B39A8CDB-4BCA-8FB6-8343-96B44F5E22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1" y="1828800"/>
            <a:ext cx="3211513" cy="4084638"/>
          </a:xfrm>
        </p:spPr>
      </p:pic>
      <p:sp>
        <p:nvSpPr>
          <p:cNvPr id="33796" name="Rectangle 4">
            <a:extLst>
              <a:ext uri="{FF2B5EF4-FFF2-40B4-BE49-F238E27FC236}">
                <a16:creationId xmlns:a16="http://schemas.microsoft.com/office/drawing/2014/main" id="{24A554C1-FFBC-2468-0379-4643B8AA3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648200"/>
            <a:ext cx="32004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Vijay-Kumar et. al.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April 9, 2010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CD31B-E446-59D1-C69D-E0E5727ED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033BFFF9-D5C3-CC03-0948-5F7B7A6E4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87" y="207962"/>
            <a:ext cx="7651991" cy="3597430"/>
          </a:xfrm>
        </p:spPr>
      </p:pic>
      <p:pic>
        <p:nvPicPr>
          <p:cNvPr id="7" name="Picture 6" descr="A screenshot of a medical record&#10;&#10;Description automatically generated">
            <a:extLst>
              <a:ext uri="{FF2B5EF4-FFF2-40B4-BE49-F238E27FC236}">
                <a16:creationId xmlns:a16="http://schemas.microsoft.com/office/drawing/2014/main" id="{293EFF0D-3237-C263-7036-708336C38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413" y="3019225"/>
            <a:ext cx="7772400" cy="368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20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9CF893B0-71A2-5AB7-F5D4-7D1341A1A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04801"/>
            <a:ext cx="8001000" cy="835025"/>
          </a:xfrm>
        </p:spPr>
        <p:txBody>
          <a:bodyPr/>
          <a:lstStyle/>
          <a:p>
            <a:r>
              <a:rPr lang="en-US" altLang="en-US" sz="3200"/>
              <a:t>Some of my best friends are germs</a:t>
            </a:r>
          </a:p>
        </p:txBody>
      </p:sp>
      <p:pic>
        <p:nvPicPr>
          <p:cNvPr id="31747" name="Content Placeholder 3" descr="newyorktimesmichaelpollan.jpg">
            <a:extLst>
              <a:ext uri="{FF2B5EF4-FFF2-40B4-BE49-F238E27FC236}">
                <a16:creationId xmlns:a16="http://schemas.microsoft.com/office/drawing/2014/main" id="{5D2BBDDB-2849-D2B2-E14A-2E3ACE8708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1600201"/>
            <a:ext cx="3911600" cy="4621213"/>
          </a:xfrm>
        </p:spPr>
      </p:pic>
      <p:sp>
        <p:nvSpPr>
          <p:cNvPr id="31748" name="Rectangle 4">
            <a:extLst>
              <a:ext uri="{FF2B5EF4-FFF2-40B4-BE49-F238E27FC236}">
                <a16:creationId xmlns:a16="http://schemas.microsoft.com/office/drawing/2014/main" id="{6D501427-D9FF-B2DE-B2E8-6D05A4D5B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24600"/>
            <a:ext cx="76962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Michael Pollan, New York Times, May 15, 2013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40F3083E-9C09-D64E-0BA1-466D4C990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2771" name="Content Placeholder 3" descr="microbiomeeye.jpg">
            <a:extLst>
              <a:ext uri="{FF2B5EF4-FFF2-40B4-BE49-F238E27FC236}">
                <a16:creationId xmlns:a16="http://schemas.microsoft.com/office/drawing/2014/main" id="{10613500-6F94-226E-DD4D-DED3111697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381000"/>
            <a:ext cx="4946650" cy="62944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276948-1DD8-413C-9B44-FC66ECB4AA0D}"/>
              </a:ext>
            </a:extLst>
          </p:cNvPr>
          <p:cNvSpPr/>
          <p:nvPr/>
        </p:nvSpPr>
        <p:spPr>
          <a:xfrm>
            <a:off x="1828800" y="5562600"/>
            <a:ext cx="2438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The Economist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13817-6B6D-B858-D83B-55AA4A0C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Losses</a:t>
            </a:r>
          </a:p>
        </p:txBody>
      </p:sp>
      <p:pic>
        <p:nvPicPr>
          <p:cNvPr id="5" name="Content Placeholder 4" descr="A person standing next to a person in a bird garment&#10;&#10;Description automatically generated">
            <a:extLst>
              <a:ext uri="{FF2B5EF4-FFF2-40B4-BE49-F238E27FC236}">
                <a16:creationId xmlns:a16="http://schemas.microsoft.com/office/drawing/2014/main" id="{047FF94B-11F8-8A0C-1045-580073A25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948" y="3937236"/>
            <a:ext cx="4344370" cy="2376859"/>
          </a:xfrm>
        </p:spPr>
      </p:pic>
      <p:pic>
        <p:nvPicPr>
          <p:cNvPr id="7" name="Picture 6" descr="A person in a white lab coat&#10;&#10;Description automatically generated">
            <a:extLst>
              <a:ext uri="{FF2B5EF4-FFF2-40B4-BE49-F238E27FC236}">
                <a16:creationId xmlns:a16="http://schemas.microsoft.com/office/drawing/2014/main" id="{AC2E3B2C-8517-3B61-B6D6-D9129CC48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700" y="871187"/>
            <a:ext cx="1816100" cy="2336800"/>
          </a:xfrm>
          <a:prstGeom prst="rect">
            <a:avLst/>
          </a:prstGeom>
        </p:spPr>
      </p:pic>
      <p:pic>
        <p:nvPicPr>
          <p:cNvPr id="9" name="Picture 8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18AC23D1-E7B4-E633-E5EE-646B4446E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276" y="2544701"/>
            <a:ext cx="2400300" cy="3644900"/>
          </a:xfrm>
          <a:prstGeom prst="rect">
            <a:avLst/>
          </a:prstGeom>
        </p:spPr>
      </p:pic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AFC13F0-F55B-7703-7358-E583F3570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133" y="548518"/>
            <a:ext cx="2529592" cy="29422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2717E8-8180-5F9F-9FB6-0522AE3D35EB}"/>
              </a:ext>
            </a:extLst>
          </p:cNvPr>
          <p:cNvSpPr/>
          <p:nvPr/>
        </p:nvSpPr>
        <p:spPr>
          <a:xfrm>
            <a:off x="5569527" y="1068779"/>
            <a:ext cx="1926131" cy="4868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Mark Asquith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5AE527-9F2A-7C10-F5FB-E2B0F225BFCD}"/>
              </a:ext>
            </a:extLst>
          </p:cNvPr>
          <p:cNvSpPr/>
          <p:nvPr/>
        </p:nvSpPr>
        <p:spPr>
          <a:xfrm>
            <a:off x="9700325" y="3236620"/>
            <a:ext cx="1577604" cy="5082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Zili</a:t>
            </a:r>
            <a:r>
              <a:rPr lang="en-US" dirty="0"/>
              <a:t> Zhang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B07189-F859-4BF5-E72C-1DB23A3783C7}"/>
              </a:ext>
            </a:extLst>
          </p:cNvPr>
          <p:cNvSpPr/>
          <p:nvPr/>
        </p:nvSpPr>
        <p:spPr>
          <a:xfrm>
            <a:off x="6532592" y="6314095"/>
            <a:ext cx="3312052" cy="4429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Friederike</a:t>
            </a:r>
            <a:r>
              <a:rPr lang="en-US" dirty="0"/>
              <a:t> </a:t>
            </a:r>
            <a:r>
              <a:rPr lang="en-US" dirty="0" err="1"/>
              <a:t>Mackensen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619A01-0CF1-3C4A-2BF7-81794770E5BF}"/>
              </a:ext>
            </a:extLst>
          </p:cNvPr>
          <p:cNvSpPr/>
          <p:nvPr/>
        </p:nvSpPr>
        <p:spPr>
          <a:xfrm>
            <a:off x="586445" y="6403811"/>
            <a:ext cx="4631376" cy="3651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Joe Ensign-Lewis with Red Robin</a:t>
            </a:r>
          </a:p>
        </p:txBody>
      </p:sp>
    </p:spTree>
    <p:extLst>
      <p:ext uri="{BB962C8B-B14F-4D97-AF65-F5344CB8AC3E}">
        <p14:creationId xmlns:p14="http://schemas.microsoft.com/office/powerpoint/2010/main" val="4073441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DDCE677F-7F0C-758E-2391-4255FAF779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2800"/>
              <a:t>Induction of Colonic Regulatory T Cells by Indigenous Clostridium Species</a:t>
            </a:r>
            <a:br>
              <a:rPr lang="en-US" altLang="en-US" sz="4800"/>
            </a:br>
            <a:endParaRPr lang="en-US" altLang="en-US"/>
          </a:p>
        </p:txBody>
      </p:sp>
      <p:pic>
        <p:nvPicPr>
          <p:cNvPr id="34819" name="Content Placeholder 5" descr="clostridiuminproxmousecolon.gif">
            <a:extLst>
              <a:ext uri="{FF2B5EF4-FFF2-40B4-BE49-F238E27FC236}">
                <a16:creationId xmlns:a16="http://schemas.microsoft.com/office/drawing/2014/main" id="{D775E617-9D02-6E4B-492B-29832691E7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676400"/>
            <a:ext cx="3295650" cy="4191000"/>
          </a:xfrm>
        </p:spPr>
      </p:pic>
      <p:sp>
        <p:nvSpPr>
          <p:cNvPr id="34820" name="Rectangle 4">
            <a:extLst>
              <a:ext uri="{FF2B5EF4-FFF2-40B4-BE49-F238E27FC236}">
                <a16:creationId xmlns:a16="http://schemas.microsoft.com/office/drawing/2014/main" id="{1B405B71-A585-6696-39D7-4BC1B3D51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019800"/>
            <a:ext cx="33528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Koji Atarashi et.al.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January 21, 2011</a:t>
            </a:r>
          </a:p>
        </p:txBody>
      </p:sp>
      <p:sp>
        <p:nvSpPr>
          <p:cNvPr id="34821" name="Rectangle 6">
            <a:extLst>
              <a:ext uri="{FF2B5EF4-FFF2-40B4-BE49-F238E27FC236}">
                <a16:creationId xmlns:a16="http://schemas.microsoft.com/office/drawing/2014/main" id="{8BBDDF20-E504-5377-A279-6D3109C8D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3581400"/>
            <a:ext cx="39624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Scanning EM of Clostridium in mouse colon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5FB9D271-856B-23CE-BB87-B16305D713D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67000" y="304801"/>
            <a:ext cx="8001000" cy="1216025"/>
          </a:xfrm>
        </p:spPr>
        <p:txBody>
          <a:bodyPr>
            <a:normAutofit fontScale="90000"/>
          </a:bodyPr>
          <a:lstStyle/>
          <a:p>
            <a:r>
              <a:rPr lang="en-US" altLang="en-US" sz="2800"/>
              <a:t>Helicobacter pylori infection prevents allergic asthma in mouse models through the induction of regulatory T cells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4D6CB0DA-F36F-BD56-F4B4-F0C1C465CAC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24000" y="1752600"/>
            <a:ext cx="8001000" cy="16764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/>
              <a:t>Arnold et.al.</a:t>
            </a:r>
          </a:p>
          <a:p>
            <a:r>
              <a:rPr lang="en-US" altLang="en-US"/>
              <a:t>Journal of Clinical</a:t>
            </a:r>
          </a:p>
          <a:p>
            <a:pPr>
              <a:buFont typeface="Wingdings" pitchFamily="2" charset="2"/>
              <a:buNone/>
            </a:pPr>
            <a:r>
              <a:rPr lang="en-US" altLang="en-US"/>
              <a:t> Investigation</a:t>
            </a:r>
          </a:p>
          <a:p>
            <a:r>
              <a:rPr lang="en-US" altLang="en-US"/>
              <a:t>121:3088, 2011.</a:t>
            </a:r>
          </a:p>
        </p:txBody>
      </p:sp>
      <p:pic>
        <p:nvPicPr>
          <p:cNvPr id="35844" name="Picture 7" descr="http://gallery.mailchimp.com/0f543d0b018f081433751de11/images/121_9_cover.jpg">
            <a:extLst>
              <a:ext uri="{FF2B5EF4-FFF2-40B4-BE49-F238E27FC236}">
                <a16:creationId xmlns:a16="http://schemas.microsoft.com/office/drawing/2014/main" id="{07ADF4ED-0B25-731F-E306-3E020E446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25613"/>
            <a:ext cx="36576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9E6250-3B1B-4EC7-8A80-3A517F9D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b="1" dirty="0"/>
              <a:t>Gut-residing segmented filamentous bacteria drive autoimmune arthritis via T helper 17 cells</a:t>
            </a:r>
            <a:endParaRPr lang="en-US" sz="2800" dirty="0"/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2968A1C1-11AC-060C-45D2-A1C72D269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800"/>
            <a:ext cx="44958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DD3101-05F5-4BA9-BE0D-EB5DBD932976}"/>
              </a:ext>
            </a:extLst>
          </p:cNvPr>
          <p:cNvSpPr/>
          <p:nvPr/>
        </p:nvSpPr>
        <p:spPr>
          <a:xfrm>
            <a:off x="7696200" y="3505200"/>
            <a:ext cx="25908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/>
              <a:t>Immunity, June 25, 2010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>
            <a:extLst>
              <a:ext uri="{FF2B5EF4-FFF2-40B4-BE49-F238E27FC236}">
                <a16:creationId xmlns:a16="http://schemas.microsoft.com/office/drawing/2014/main" id="{36DD5931-90F7-DAFC-4B91-49106CDA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9144000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4">
            <a:extLst>
              <a:ext uri="{FF2B5EF4-FFF2-40B4-BE49-F238E27FC236}">
                <a16:creationId xmlns:a16="http://schemas.microsoft.com/office/drawing/2014/main" id="{C7E3EFFC-7538-D1C5-FB90-03E61AA3D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442595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5">
            <a:extLst>
              <a:ext uri="{FF2B5EF4-FFF2-40B4-BE49-F238E27FC236}">
                <a16:creationId xmlns:a16="http://schemas.microsoft.com/office/drawing/2014/main" id="{D2EC660D-CC8A-D9B6-6085-B7EBBE1E1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124200"/>
            <a:ext cx="3657600" cy="1676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dirty="0" err="1">
                <a:solidFill>
                  <a:schemeClr val="bg1"/>
                </a:solidFill>
              </a:rPr>
              <a:t>Monocolonization</a:t>
            </a:r>
            <a:r>
              <a:rPr lang="en-US" altLang="en-US" sz="2400" dirty="0">
                <a:solidFill>
                  <a:schemeClr val="bg1"/>
                </a:solidFill>
              </a:rPr>
              <a:t> with 53 different bacteria shows diversity of immunologic effects</a:t>
            </a:r>
          </a:p>
        </p:txBody>
      </p:sp>
      <p:sp>
        <p:nvSpPr>
          <p:cNvPr id="24580" name="Rectangle 6">
            <a:extLst>
              <a:ext uri="{FF2B5EF4-FFF2-40B4-BE49-F238E27FC236}">
                <a16:creationId xmlns:a16="http://schemas.microsoft.com/office/drawing/2014/main" id="{5E1AFE82-DB20-F94F-BDD8-EFEE674B1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675" y="5978236"/>
            <a:ext cx="2362200" cy="533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Feb. 23, 2017</a:t>
            </a:r>
          </a:p>
        </p:txBody>
      </p:sp>
      <p:sp>
        <p:nvSpPr>
          <p:cNvPr id="24581" name="Rectangle 1">
            <a:extLst>
              <a:ext uri="{FF2B5EF4-FFF2-40B4-BE49-F238E27FC236}">
                <a16:creationId xmlns:a16="http://schemas.microsoft.com/office/drawing/2014/main" id="{2A33705C-B469-B411-AA34-3C9DD45A7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5334000"/>
            <a:ext cx="3505200" cy="533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dirty="0" err="1">
                <a:solidFill>
                  <a:schemeClr val="bg1"/>
                </a:solidFill>
              </a:rPr>
              <a:t>Geva-Zatorsky</a:t>
            </a:r>
            <a:r>
              <a:rPr lang="en-US" altLang="en-US" sz="2400" dirty="0">
                <a:solidFill>
                  <a:schemeClr val="bg1"/>
                </a:solidFill>
              </a:rPr>
              <a:t> et. al</a:t>
            </a:r>
            <a:r>
              <a:rPr lang="en-US" altLang="en-US" dirty="0"/>
              <a:t>.</a:t>
            </a:r>
          </a:p>
        </p:txBody>
      </p:sp>
      <p:sp>
        <p:nvSpPr>
          <p:cNvPr id="24582" name="Rectangle 2">
            <a:extLst>
              <a:ext uri="{FF2B5EF4-FFF2-40B4-BE49-F238E27FC236}">
                <a16:creationId xmlns:a16="http://schemas.microsoft.com/office/drawing/2014/main" id="{CC52CA7D-5750-F78A-0832-C260C92D9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09600"/>
            <a:ext cx="251460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168:928, 2017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77B0A-F50C-B207-F5D9-A82550873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Bacterial products and inflammation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D23BD-1A0E-97C4-C21E-F9841DD00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58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C8741CF0-814B-3F66-9ABF-A47EEF3E84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4818" name="Content Placeholder 3" descr="naturetitle.jpg">
            <a:extLst>
              <a:ext uri="{FF2B5EF4-FFF2-40B4-BE49-F238E27FC236}">
                <a16:creationId xmlns:a16="http://schemas.microsoft.com/office/drawing/2014/main" id="{9733DAF4-454B-2335-15C3-6258E46EC1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457200"/>
            <a:ext cx="8763000" cy="3695700"/>
          </a:xfrm>
        </p:spPr>
      </p:pic>
      <p:pic>
        <p:nvPicPr>
          <p:cNvPr id="34819" name="Content Placeholder 3" descr="annalsarticletitle.jpg">
            <a:extLst>
              <a:ext uri="{FF2B5EF4-FFF2-40B4-BE49-F238E27FC236}">
                <a16:creationId xmlns:a16="http://schemas.microsoft.com/office/drawing/2014/main" id="{4FA1418A-B3D5-6B42-9A47-CD2CB9D76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2305050"/>
            <a:ext cx="766445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314E1A1-051F-38B6-95A1-DB9F76C63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777" y="3879850"/>
            <a:ext cx="3670697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4A7659-BAB4-8E10-440B-0CC4B5EDF871}"/>
              </a:ext>
            </a:extLst>
          </p:cNvPr>
          <p:cNvSpPr/>
          <p:nvPr/>
        </p:nvSpPr>
        <p:spPr>
          <a:xfrm>
            <a:off x="4572000" y="5925787"/>
            <a:ext cx="1686296" cy="4258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1980</a:t>
            </a:r>
          </a:p>
        </p:txBody>
      </p:sp>
    </p:spTree>
    <p:extLst>
      <p:ext uri="{BB962C8B-B14F-4D97-AF65-F5344CB8AC3E}">
        <p14:creationId xmlns:p14="http://schemas.microsoft.com/office/powerpoint/2010/main" val="2828330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BDD9-2227-6234-8F40-E9F20C58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79" y="944880"/>
            <a:ext cx="6026925" cy="3912128"/>
          </a:xfrm>
        </p:spPr>
        <p:txBody>
          <a:bodyPr>
            <a:normAutofit fontScale="90000"/>
          </a:bodyPr>
          <a:lstStyle/>
          <a:p>
            <a:r>
              <a:rPr lang="en-US" dirty="0"/>
              <a:t>Ankylosing spondylitis is associated with endotoxemia, consistent with increased gut permeability and immune system exposure to microbial antigens</a:t>
            </a:r>
          </a:p>
        </p:txBody>
      </p:sp>
      <p:pic>
        <p:nvPicPr>
          <p:cNvPr id="4" name="Content Placeholder 4" descr="A graph of a number of dots&#10;&#10;Description automatically generated with medium confidence">
            <a:extLst>
              <a:ext uri="{FF2B5EF4-FFF2-40B4-BE49-F238E27FC236}">
                <a16:creationId xmlns:a16="http://schemas.microsoft.com/office/drawing/2014/main" id="{952BD664-C426-1E5F-7425-DC40B8F91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3136" y="377089"/>
            <a:ext cx="3688080" cy="5723900"/>
          </a:xfrm>
        </p:spPr>
      </p:pic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245B687-BC1C-765F-012F-328CB3443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73" y="4129087"/>
            <a:ext cx="2167063" cy="2200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7F97B8-4C40-426F-F690-D5691D88F68D}"/>
              </a:ext>
            </a:extLst>
          </p:cNvPr>
          <p:cNvSpPr/>
          <p:nvPr/>
        </p:nvSpPr>
        <p:spPr>
          <a:xfrm>
            <a:off x="1414463" y="5900738"/>
            <a:ext cx="3000375" cy="5715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Tejpal Gill</a:t>
            </a:r>
          </a:p>
        </p:txBody>
      </p:sp>
    </p:spTree>
    <p:extLst>
      <p:ext uri="{BB962C8B-B14F-4D97-AF65-F5344CB8AC3E}">
        <p14:creationId xmlns:p14="http://schemas.microsoft.com/office/powerpoint/2010/main" val="3187585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C0C346AC-CEB0-9274-E143-BB2A9EA099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Hypothesis: Time for a gut check. HLA B27 predisposes to ankylosing spondylitis by altering the microbiome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3572456B-1568-9B14-6A7C-3FC5E6D47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ea typeface="MS PGothic" pitchFamily="34" charset="-128"/>
              </a:rPr>
              <a:t>Rosenbaum, JT</a:t>
            </a:r>
          </a:p>
          <a:p>
            <a:pPr>
              <a:defRPr/>
            </a:pPr>
            <a:r>
              <a:rPr lang="en-US" altLang="en-US" dirty="0">
                <a:ea typeface="MS PGothic" pitchFamily="34" charset="-128"/>
              </a:rPr>
              <a:t>Davey, MP</a:t>
            </a:r>
          </a:p>
          <a:p>
            <a:pPr>
              <a:defRPr/>
            </a:pPr>
            <a:r>
              <a:rPr lang="en-US" altLang="en-US" dirty="0">
                <a:ea typeface="MS PGothic" pitchFamily="34" charset="-128"/>
              </a:rPr>
              <a:t>Arthritis &amp; Rheumatism</a:t>
            </a:r>
          </a:p>
          <a:p>
            <a:pPr>
              <a:defRPr/>
            </a:pPr>
            <a:r>
              <a:rPr lang="en-US" altLang="en-US" dirty="0">
                <a:ea typeface="MS PGothic" pitchFamily="34" charset="-128"/>
              </a:rPr>
              <a:t>63:3195, 2011.</a:t>
            </a:r>
          </a:p>
          <a:p>
            <a:pPr marL="0" indent="0">
              <a:buNone/>
              <a:defRPr/>
            </a:pPr>
            <a:endParaRPr lang="en-US" altLang="en-US" dirty="0">
              <a:ea typeface="MS PGothic" pitchFamily="34" charset="-128"/>
            </a:endParaRPr>
          </a:p>
        </p:txBody>
      </p:sp>
      <p:pic>
        <p:nvPicPr>
          <p:cNvPr id="3" name="Picture 2" descr="A blue rectangle with red text&#10;&#10;Description automatically generated">
            <a:extLst>
              <a:ext uri="{FF2B5EF4-FFF2-40B4-BE49-F238E27FC236}">
                <a16:creationId xmlns:a16="http://schemas.microsoft.com/office/drawing/2014/main" id="{509B1EBD-EC0C-FF56-578E-D0ACCCE32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385" y="3607277"/>
            <a:ext cx="7772400" cy="3125674"/>
          </a:xfrm>
          <a:prstGeom prst="rect">
            <a:avLst/>
          </a:prstGeom>
        </p:spPr>
      </p:pic>
      <p:pic>
        <p:nvPicPr>
          <p:cNvPr id="5" name="Picture 4" descr="Close-up of a dog's paw&#10;&#10;Description automatically generated">
            <a:extLst>
              <a:ext uri="{FF2B5EF4-FFF2-40B4-BE49-F238E27FC236}">
                <a16:creationId xmlns:a16="http://schemas.microsoft.com/office/drawing/2014/main" id="{F79C7C11-7B25-168C-AE77-066850CE1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690" y="1447914"/>
            <a:ext cx="4524360" cy="180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78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49BCC-1788-39C7-AFC8-76636686E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3000"/>
              <a:t>Evidence supporting the role of the microbiome in HLA-B27-related diseases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71A32-1EB2-0317-6157-7D1362202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2000" dirty="0"/>
              <a:t>Reactive arthritis is triggered by bacterial infection.</a:t>
            </a:r>
          </a:p>
          <a:p>
            <a:r>
              <a:rPr lang="en-US" sz="2000" dirty="0"/>
              <a:t>Patients with inflammatory bowel disease develop </a:t>
            </a:r>
            <a:r>
              <a:rPr lang="en-US" sz="2000" dirty="0" err="1"/>
              <a:t>sacro-iliitis</a:t>
            </a:r>
            <a:r>
              <a:rPr lang="en-US" sz="2000" dirty="0"/>
              <a:t>, peripheral arthritis, and uveitis; bacteria are the suspected cause of IBD.</a:t>
            </a:r>
          </a:p>
          <a:p>
            <a:r>
              <a:rPr lang="en-US" sz="2000" dirty="0"/>
              <a:t>HLA-B27+ germ free rats are protected from developing </a:t>
            </a:r>
            <a:r>
              <a:rPr lang="en-US" sz="2000" dirty="0" err="1"/>
              <a:t>spondyloarthritis</a:t>
            </a:r>
            <a:r>
              <a:rPr lang="en-US" sz="2000" dirty="0"/>
              <a:t>.</a:t>
            </a:r>
          </a:p>
          <a:p>
            <a:r>
              <a:rPr lang="en-US" sz="2000" dirty="0"/>
              <a:t>Sulfasalazine (</a:t>
            </a:r>
            <a:r>
              <a:rPr lang="en-US" sz="2000" dirty="0" err="1"/>
              <a:t>sulfapyridine</a:t>
            </a:r>
            <a:r>
              <a:rPr lang="en-US" sz="2000" dirty="0"/>
              <a:t>) is effective in preventing attacks of AAU in patients with ankylosing spondylitis.</a:t>
            </a:r>
          </a:p>
          <a:p>
            <a:r>
              <a:rPr lang="en-US" sz="2000" dirty="0"/>
              <a:t>See Rosenbaum and Davey, A&amp;R</a:t>
            </a:r>
            <a:r>
              <a:rPr lang="en-US" sz="2000"/>
              <a:t>, November, 2011.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0234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E6813EEF-DABC-0CE1-3C42-1B120700EA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AC Woods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C8886AF6-8BAD-CED7-7BA8-AAA24524B1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“</a:t>
            </a:r>
            <a:r>
              <a:rPr lang="en-US" altLang="ja-JP"/>
              <a:t>Poisons can be isolated from non-pathogenic ferment-producing bacteria which have a definite action upon the uveal tract in the eye.</a:t>
            </a:r>
            <a:r>
              <a:rPr lang="ja-JP" altLang="en-US"/>
              <a:t>”</a:t>
            </a:r>
            <a:endParaRPr lang="en-US" altLang="ja-JP"/>
          </a:p>
          <a:p>
            <a:r>
              <a:rPr lang="ja-JP" altLang="en-US"/>
              <a:t>“</a:t>
            </a:r>
            <a:r>
              <a:rPr lang="en-US" altLang="ja-JP"/>
              <a:t>Histologically the eyes showed a round-cell infiltration about the ciliary processes…</a:t>
            </a:r>
            <a:r>
              <a:rPr lang="ja-JP" altLang="en-US"/>
              <a:t>”</a:t>
            </a:r>
            <a:endParaRPr lang="en-US" altLang="ja-JP"/>
          </a:p>
          <a:p>
            <a:r>
              <a:rPr lang="en-US" altLang="en-US"/>
              <a:t>Archives of Ophthalmology</a:t>
            </a:r>
          </a:p>
          <a:p>
            <a:r>
              <a:rPr lang="en-US" altLang="en-US"/>
              <a:t>45:451, 1916.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8816A-301C-E670-0245-AC7C7B599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I,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38695-631D-4DF2-8C05-A521BB4C1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41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FAF317CC-1059-B57F-8090-066141C01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219200"/>
            <a:ext cx="921067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ight Arrow 1">
            <a:extLst>
              <a:ext uri="{FF2B5EF4-FFF2-40B4-BE49-F238E27FC236}">
                <a16:creationId xmlns:a16="http://schemas.microsoft.com/office/drawing/2014/main" id="{79B7FAB3-F78F-A280-CDF5-1A7D87944C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876800"/>
            <a:ext cx="5715000" cy="76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675" name="Right Arrow 2">
            <a:extLst>
              <a:ext uri="{FF2B5EF4-FFF2-40B4-BE49-F238E27FC236}">
                <a16:creationId xmlns:a16="http://schemas.microsoft.com/office/drawing/2014/main" id="{C16E5018-E855-D1C4-4BB3-F7E46FCA7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105400"/>
            <a:ext cx="4495800" cy="46038"/>
          </a:xfrm>
          <a:prstGeom prst="rightArrow">
            <a:avLst>
              <a:gd name="adj1" fmla="val 50000"/>
              <a:gd name="adj2" fmla="val 4973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55341A05-C33D-E6B9-8A55-504EC0F5A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22" name="Content Placeholder 3">
            <a:extLst>
              <a:ext uri="{FF2B5EF4-FFF2-40B4-BE49-F238E27FC236}">
                <a16:creationId xmlns:a16="http://schemas.microsoft.com/office/drawing/2014/main" id="{D36E886F-7E26-598B-ECDB-47BCD307F3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/>
              <a:t>Do HLA molecules shape the microbiome?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6">
            <a:extLst>
              <a:ext uri="{FF2B5EF4-FFF2-40B4-BE49-F238E27FC236}">
                <a16:creationId xmlns:a16="http://schemas.microsoft.com/office/drawing/2014/main" id="{89BD3626-7B23-ED6F-712F-B9F524C40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35433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Content Placeholder 4">
            <a:extLst>
              <a:ext uri="{FF2B5EF4-FFF2-40B4-BE49-F238E27FC236}">
                <a16:creationId xmlns:a16="http://schemas.microsoft.com/office/drawing/2014/main" id="{6E819838-73BC-30BC-7818-EFFC6E9C6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83063"/>
            <a:ext cx="2573338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>
            <a:extLst>
              <a:ext uri="{FF2B5EF4-FFF2-40B4-BE49-F238E27FC236}">
                <a16:creationId xmlns:a16="http://schemas.microsoft.com/office/drawing/2014/main" id="{7E401DFB-7AA8-E47D-D769-561BBC9D4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88265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498D5AB-A01C-FB25-8799-4CC9B51C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1681"/>
            <a:ext cx="8534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700" dirty="0">
                <a:ea typeface="MS PGothic" pitchFamily="34" charset="-128"/>
                <a:hlinkClick r:id="rId3"/>
              </a:rPr>
              <a:t>HLA alleles associated with risk of ankylosing spondylitis </a:t>
            </a:r>
            <a:r>
              <a:rPr lang="en-US" sz="2700" b="1" dirty="0">
                <a:ea typeface="MS PGothic" pitchFamily="34" charset="-128"/>
                <a:hlinkClick r:id="rId3"/>
              </a:rPr>
              <a:t>and</a:t>
            </a:r>
            <a:r>
              <a:rPr lang="en-US" sz="2700" dirty="0">
                <a:ea typeface="MS PGothic" pitchFamily="34" charset="-128"/>
                <a:hlinkClick r:id="rId3"/>
              </a:rPr>
              <a:t> rheumatoid </a:t>
            </a:r>
            <a:r>
              <a:rPr lang="en-US" sz="2700" b="1" dirty="0">
                <a:ea typeface="MS PGothic" pitchFamily="34" charset="-128"/>
                <a:hlinkClick r:id="rId3"/>
              </a:rPr>
              <a:t>arthritis</a:t>
            </a:r>
            <a:r>
              <a:rPr lang="en-US" sz="2700" dirty="0">
                <a:ea typeface="MS PGothic" pitchFamily="34" charset="-128"/>
                <a:hlinkClick r:id="rId3"/>
              </a:rPr>
              <a:t> influence the gut microbiome</a:t>
            </a:r>
            <a:endParaRPr lang="en-US" dirty="0">
              <a:ea typeface="MS PGothic" pitchFamily="34" charset="-128"/>
            </a:endParaRPr>
          </a:p>
        </p:txBody>
      </p:sp>
      <p:pic>
        <p:nvPicPr>
          <p:cNvPr id="41986" name="Picture 5">
            <a:extLst>
              <a:ext uri="{FF2B5EF4-FFF2-40B4-BE49-F238E27FC236}">
                <a16:creationId xmlns:a16="http://schemas.microsoft.com/office/drawing/2014/main" id="{86F6996A-3F5C-B2EE-3FC9-14B1CC91A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890839"/>
            <a:ext cx="1752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B13BD83E-951D-DDE9-5682-17B935A64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64113"/>
            <a:ext cx="1543050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>
            <a:extLst>
              <a:ext uri="{FF2B5EF4-FFF2-40B4-BE49-F238E27FC236}">
                <a16:creationId xmlns:a16="http://schemas.microsoft.com/office/drawing/2014/main" id="{CEA55920-0C17-84CD-9083-E41E0EE64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706" y="917071"/>
            <a:ext cx="5335588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3">
            <a:extLst>
              <a:ext uri="{FF2B5EF4-FFF2-40B4-BE49-F238E27FC236}">
                <a16:creationId xmlns:a16="http://schemas.microsoft.com/office/drawing/2014/main" id="{E0D095F6-7748-0C7A-A9D5-3043926BD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440560"/>
            <a:ext cx="6172200" cy="4032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sparse Partial Least Squares Discriminant Analysis</a:t>
            </a:r>
          </a:p>
        </p:txBody>
      </p:sp>
      <p:sp>
        <p:nvSpPr>
          <p:cNvPr id="41990" name="Rectangle 1">
            <a:extLst>
              <a:ext uri="{FF2B5EF4-FFF2-40B4-BE49-F238E27FC236}">
                <a16:creationId xmlns:a16="http://schemas.microsoft.com/office/drawing/2014/main" id="{21F4E513-05D4-F53E-4D36-710D15710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709739"/>
            <a:ext cx="3399312" cy="609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Arthritis &amp; Rheumatology,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FAFCC4-110E-7D78-8815-05D06CC4F8CB}"/>
              </a:ext>
            </a:extLst>
          </p:cNvPr>
          <p:cNvSpPr/>
          <p:nvPr/>
        </p:nvSpPr>
        <p:spPr>
          <a:xfrm>
            <a:off x="9452758" y="3429000"/>
            <a:ext cx="2315689" cy="4222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Mark Asquith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534F03-9D84-C660-6203-3A7E653F7F53}"/>
              </a:ext>
            </a:extLst>
          </p:cNvPr>
          <p:cNvSpPr/>
          <p:nvPr/>
        </p:nvSpPr>
        <p:spPr>
          <a:xfrm>
            <a:off x="10485912" y="5605153"/>
            <a:ext cx="1543050" cy="3918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Matt Brown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sease&#10;&#10;Description automatically generated with medium confidence">
            <a:extLst>
              <a:ext uri="{FF2B5EF4-FFF2-40B4-BE49-F238E27FC236}">
                <a16:creationId xmlns:a16="http://schemas.microsoft.com/office/drawing/2014/main" id="{FE0E3C98-407D-C445-A48D-6EF4B18CA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966" y="259080"/>
            <a:ext cx="6878877" cy="6858000"/>
          </a:xfrm>
          <a:prstGeom prst="rect">
            <a:avLst/>
          </a:prstGeom>
        </p:spPr>
      </p:pic>
      <p:pic>
        <p:nvPicPr>
          <p:cNvPr id="5" name="Picture 4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36690FD2-D0D0-3F8A-7BF2-A37F2C627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2740"/>
            <a:ext cx="5364480" cy="17195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03CAD1-EA8B-DFDE-700A-FA1265771A25}"/>
              </a:ext>
            </a:extLst>
          </p:cNvPr>
          <p:cNvSpPr/>
          <p:nvPr/>
        </p:nvSpPr>
        <p:spPr>
          <a:xfrm>
            <a:off x="365760" y="3688080"/>
            <a:ext cx="3977640" cy="716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PLoS</a:t>
            </a:r>
            <a:r>
              <a:rPr lang="en-US" dirty="0"/>
              <a:t> One, 2006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E9FE5DC2-69A3-C14E-01B2-FD08D7C44879}"/>
              </a:ext>
            </a:extLst>
          </p:cNvPr>
          <p:cNvSpPr/>
          <p:nvPr/>
        </p:nvSpPr>
        <p:spPr>
          <a:xfrm>
            <a:off x="9108375" y="296811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3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81165-0054-01BC-A2A5-529F3827D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Theories on the microbiome and the autoimmune response connect…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902DF-4B75-0BDA-FC47-1668A1910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262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623C399A-4585-4942-0505-E5A8522C0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4034" name="Content Placeholder 4">
            <a:extLst>
              <a:ext uri="{FF2B5EF4-FFF2-40B4-BE49-F238E27FC236}">
                <a16:creationId xmlns:a16="http://schemas.microsoft.com/office/drawing/2014/main" id="{BDBBA730-BCDD-BC10-D972-DACD09DDA6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2541" y="153551"/>
            <a:ext cx="6947064" cy="640432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3417E1-093E-B7B0-2CFE-59B97B16D77B}"/>
              </a:ext>
            </a:extLst>
          </p:cNvPr>
          <p:cNvSpPr/>
          <p:nvPr/>
        </p:nvSpPr>
        <p:spPr>
          <a:xfrm>
            <a:off x="9215727" y="3981450"/>
            <a:ext cx="2698750" cy="2511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Rosenbaum and Asquith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Nature Reviews. Rheumatology</a:t>
            </a:r>
          </a:p>
          <a:p>
            <a:pPr algn="ctr">
              <a:defRPr/>
            </a:pPr>
            <a:r>
              <a:rPr lang="en-US" sz="2400" dirty="0">
                <a:solidFill>
                  <a:schemeClr val="bg1"/>
                </a:solidFill>
              </a:rPr>
              <a:t>December, 2018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64A5A6-E708-1C4C-6642-787AE659FB55}"/>
              </a:ext>
            </a:extLst>
          </p:cNvPr>
          <p:cNvSpPr/>
          <p:nvPr/>
        </p:nvSpPr>
        <p:spPr>
          <a:xfrm>
            <a:off x="7528956" y="2624447"/>
            <a:ext cx="4298867" cy="5225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Rheumatic fever or Guillain-Barre</a:t>
            </a:r>
          </a:p>
        </p:txBody>
      </p:sp>
    </p:spTree>
    <p:extLst>
      <p:ext uri="{BB962C8B-B14F-4D97-AF65-F5344CB8AC3E}">
        <p14:creationId xmlns:p14="http://schemas.microsoft.com/office/powerpoint/2010/main" val="39147181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428BA8DE-0B0C-439F-198F-FFEE46F07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268620"/>
            <a:ext cx="12101259" cy="3842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8C44A-5268-8762-7FD6-17FB7A2C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576072"/>
            <a:ext cx="5430250" cy="275174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8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0EC7C0-8B9D-6270-2A62-A9CBF6FD6211}"/>
              </a:ext>
            </a:extLst>
          </p:cNvPr>
          <p:cNvSpPr/>
          <p:nvPr/>
        </p:nvSpPr>
        <p:spPr>
          <a:xfrm>
            <a:off x="7137070" y="112934"/>
            <a:ext cx="4234139" cy="12308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Nature, December, 2022</a:t>
            </a:r>
          </a:p>
        </p:txBody>
      </p:sp>
    </p:spTree>
    <p:extLst>
      <p:ext uri="{BB962C8B-B14F-4D97-AF65-F5344CB8AC3E}">
        <p14:creationId xmlns:p14="http://schemas.microsoft.com/office/powerpoint/2010/main" val="22392404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530ED-6372-EA75-B7B3-81209264705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0038" y="296862"/>
            <a:ext cx="10515600" cy="5989637"/>
          </a:xfrm>
        </p:spPr>
        <p:txBody>
          <a:bodyPr>
            <a:normAutofit/>
          </a:bodyPr>
          <a:lstStyle/>
          <a:p>
            <a:r>
              <a:rPr lang="en-US" dirty="0"/>
              <a:t>Analyzed T cell receptors from blood, synovial fluid, and aqueous humor for B27+ patients with ankylosing spondylitis and/or iritis</a:t>
            </a:r>
          </a:p>
          <a:p>
            <a:r>
              <a:rPr lang="en-US" dirty="0"/>
              <a:t>Found T cell expansion of a specific TCR expressing TRBV9 in ocular and synovial fluid</a:t>
            </a:r>
          </a:p>
          <a:p>
            <a:r>
              <a:rPr lang="en-US" dirty="0"/>
              <a:t>Used a yeast peptide library to analyze potential binding sequences to the TCR</a:t>
            </a:r>
          </a:p>
          <a:p>
            <a:r>
              <a:rPr lang="en-US" dirty="0"/>
              <a:t>Identified both autoantigens such as </a:t>
            </a:r>
            <a:r>
              <a:rPr lang="en-US" dirty="0">
                <a:highlight>
                  <a:srgbClr val="FFFF00"/>
                </a:highlight>
              </a:rPr>
              <a:t>GPER1</a:t>
            </a:r>
            <a:r>
              <a:rPr lang="en-US" dirty="0"/>
              <a:t> (G protein coupled estrogen receptor 1) (self antigen expressed widely including iris and ciliary body) and </a:t>
            </a:r>
            <a:r>
              <a:rPr lang="en-US" dirty="0">
                <a:highlight>
                  <a:srgbClr val="FFFF00"/>
                </a:highlight>
              </a:rPr>
              <a:t>YEIH</a:t>
            </a:r>
            <a:r>
              <a:rPr lang="en-US" dirty="0"/>
              <a:t> bacterial antigen expressed by multiple Gram-negative bacteria including E. Coli, Klebsiella, Shigella, Yersinia and Salmonella</a:t>
            </a:r>
          </a:p>
        </p:txBody>
      </p:sp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D9A0B17C-6FCC-7C3E-3434-6A980DF59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640" y="4604325"/>
            <a:ext cx="6781800" cy="22536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4EE0A5-E390-60CB-E0B1-AA118B59DBE4}"/>
              </a:ext>
            </a:extLst>
          </p:cNvPr>
          <p:cNvSpPr/>
          <p:nvPr/>
        </p:nvSpPr>
        <p:spPr>
          <a:xfrm>
            <a:off x="5533901" y="5130140"/>
            <a:ext cx="2565070" cy="2137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Britanova</a:t>
            </a:r>
            <a:r>
              <a:rPr lang="en-US" dirty="0"/>
              <a:t>, Oct. 2023</a:t>
            </a:r>
          </a:p>
        </p:txBody>
      </p:sp>
    </p:spTree>
    <p:extLst>
      <p:ext uri="{BB962C8B-B14F-4D97-AF65-F5344CB8AC3E}">
        <p14:creationId xmlns:p14="http://schemas.microsoft.com/office/powerpoint/2010/main" val="12433850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D7C8-10EA-CD99-1CBC-938B4ABF9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Unsolved riddles following the observations of Yang and colleagues: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48ED0-8195-8C6C-AAF6-85F8C7EFE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Which immune response comes first, the one toward the microbe or the one to the auto-antigen?</a:t>
            </a:r>
          </a:p>
          <a:p>
            <a:r>
              <a:rPr lang="en-US" dirty="0"/>
              <a:t>Why do a minority of HLA B27+ individuals develop spondylitis or uveitis?</a:t>
            </a:r>
          </a:p>
          <a:p>
            <a:r>
              <a:rPr lang="en-US" dirty="0"/>
              <a:t>For those who are B27- with spondylitis, psoriatic arthritis, or </a:t>
            </a:r>
            <a:r>
              <a:rPr lang="en-US" dirty="0" err="1"/>
              <a:t>enteropathic</a:t>
            </a:r>
            <a:r>
              <a:rPr lang="en-US" dirty="0"/>
              <a:t> arthritis, are the same antigens the target of the immune response?</a:t>
            </a:r>
          </a:p>
          <a:p>
            <a:r>
              <a:rPr lang="en-US" dirty="0"/>
              <a:t>If the disease is autoimmune, why is the iritis episodic?</a:t>
            </a:r>
          </a:p>
          <a:p>
            <a:endParaRPr lang="en-US" dirty="0"/>
          </a:p>
          <a:p>
            <a:r>
              <a:rPr lang="en-US" dirty="0"/>
              <a:t>My hypothesis: Immune response           Dysbiosis              Mimicry                             Disease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175BAC44-18A3-2A82-4D51-1B32E97D3E36}"/>
              </a:ext>
            </a:extLst>
          </p:cNvPr>
          <p:cNvSpPr/>
          <p:nvPr/>
        </p:nvSpPr>
        <p:spPr>
          <a:xfrm>
            <a:off x="5993080" y="5273055"/>
            <a:ext cx="57001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78B49DD0-8070-E311-EC93-B6F5A48CCE16}"/>
              </a:ext>
            </a:extLst>
          </p:cNvPr>
          <p:cNvSpPr/>
          <p:nvPr/>
        </p:nvSpPr>
        <p:spPr>
          <a:xfrm>
            <a:off x="10156356" y="5273055"/>
            <a:ext cx="57001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959B99CB-1FEE-FCA1-C688-2917546E1303}"/>
              </a:ext>
            </a:extLst>
          </p:cNvPr>
          <p:cNvSpPr/>
          <p:nvPr/>
        </p:nvSpPr>
        <p:spPr>
          <a:xfrm>
            <a:off x="8169218" y="5219409"/>
            <a:ext cx="701649" cy="663174"/>
          </a:xfrm>
          <a:prstGeom prst="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4DC9F-0CD0-9778-7E76-14EA8D4D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1995, Dad’s 80</a:t>
            </a:r>
            <a:r>
              <a:rPr lang="en-US" baseline="30000" dirty="0"/>
              <a:t>th</a:t>
            </a:r>
            <a:r>
              <a:rPr lang="en-US" dirty="0"/>
              <a:t> Birthday, Portland, Oregon</a:t>
            </a: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72EF030-5005-9821-9294-9E54909BD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9504" y="1460499"/>
            <a:ext cx="8880154" cy="5032376"/>
          </a:xfrm>
        </p:spPr>
      </p:pic>
    </p:spTree>
    <p:extLst>
      <p:ext uri="{BB962C8B-B14F-4D97-AF65-F5344CB8AC3E}">
        <p14:creationId xmlns:p14="http://schemas.microsoft.com/office/powerpoint/2010/main" val="3451918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B18473D-C2EE-6B47-2DC7-163572F3D5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9938" name="Content Placeholder 4">
            <a:extLst>
              <a:ext uri="{FF2B5EF4-FFF2-40B4-BE49-F238E27FC236}">
                <a16:creationId xmlns:a16="http://schemas.microsoft.com/office/drawing/2014/main" id="{B607EA4E-82D6-8CED-412D-775FCF510F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750" y="152400"/>
            <a:ext cx="8380413" cy="6705600"/>
          </a:xfrm>
        </p:spPr>
      </p:pic>
      <p:sp>
        <p:nvSpPr>
          <p:cNvPr id="39939" name="Rectangle 1">
            <a:extLst>
              <a:ext uri="{FF2B5EF4-FFF2-40B4-BE49-F238E27FC236}">
                <a16:creationId xmlns:a16="http://schemas.microsoft.com/office/drawing/2014/main" id="{67FA09D0-DE49-E8F0-B573-D7504CFAA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57200"/>
            <a:ext cx="4267200" cy="106362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Some implications of the microbiome and immunity</a:t>
            </a:r>
          </a:p>
        </p:txBody>
      </p:sp>
      <p:sp>
        <p:nvSpPr>
          <p:cNvPr id="39940" name="Rectangle 1">
            <a:extLst>
              <a:ext uri="{FF2B5EF4-FFF2-40B4-BE49-F238E27FC236}">
                <a16:creationId xmlns:a16="http://schemas.microsoft.com/office/drawing/2014/main" id="{3F089DC5-5106-337B-34D5-35A9455D8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599" y="5747657"/>
            <a:ext cx="5169725" cy="103414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Rosenbaum, Martin, Gill, “Seven reasons a uveitis specialist should understand </a:t>
            </a:r>
            <a:r>
              <a:rPr lang="en-US" altLang="en-US">
                <a:solidFill>
                  <a:schemeClr val="bg1"/>
                </a:solidFill>
              </a:rPr>
              <a:t>the microbiome”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book cover with a picture of human organs&#10;&#10;Description automatically generated">
            <a:extLst>
              <a:ext uri="{FF2B5EF4-FFF2-40B4-BE49-F238E27FC236}">
                <a16:creationId xmlns:a16="http://schemas.microsoft.com/office/drawing/2014/main" id="{BAAE4B27-CE7C-D1D4-2FDF-28BD05CEF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3" y="3095831"/>
            <a:ext cx="2133600" cy="3302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076FA41-00E6-D9D3-B602-4058280E4FC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59656" y="289292"/>
            <a:ext cx="10299700" cy="25019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EC55C9-9A94-25E0-5116-2880C1BF1D3D}"/>
              </a:ext>
            </a:extLst>
          </p:cNvPr>
          <p:cNvSpPr/>
          <p:nvPr/>
        </p:nvSpPr>
        <p:spPr>
          <a:xfrm>
            <a:off x="8079698" y="2307102"/>
            <a:ext cx="3765299" cy="42616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C.=Clostridium</a:t>
            </a:r>
          </a:p>
          <a:p>
            <a:pPr algn="ctr"/>
            <a:r>
              <a:rPr lang="en-US" sz="2400" dirty="0"/>
              <a:t>FXR=</a:t>
            </a:r>
            <a:r>
              <a:rPr lang="en-US" sz="2400" dirty="0" err="1"/>
              <a:t>farnesoid</a:t>
            </a:r>
            <a:r>
              <a:rPr lang="en-US" sz="2400" dirty="0"/>
              <a:t> receptor in intestinal stem cells</a:t>
            </a:r>
          </a:p>
          <a:p>
            <a:pPr algn="ctr"/>
            <a:r>
              <a:rPr lang="en-US" sz="2400" dirty="0"/>
              <a:t>UCDA=ursodeoxycholic acid</a:t>
            </a:r>
          </a:p>
          <a:p>
            <a:pPr algn="ctr"/>
            <a:r>
              <a:rPr lang="en-US" sz="2400" dirty="0"/>
              <a:t>GUDCA=</a:t>
            </a:r>
            <a:r>
              <a:rPr lang="en-US" sz="2400" dirty="0" err="1"/>
              <a:t>glucoursodeoxy</a:t>
            </a:r>
            <a:r>
              <a:rPr lang="en-US" sz="2400" dirty="0"/>
              <a:t>-cholic acid</a:t>
            </a:r>
          </a:p>
          <a:p>
            <a:pPr algn="ctr"/>
            <a:endParaRPr lang="en-US" dirty="0"/>
          </a:p>
        </p:txBody>
      </p:sp>
      <p:pic>
        <p:nvPicPr>
          <p:cNvPr id="10" name="Picture 9" descr="A diagram of a cell&#10;&#10;AI-generated content may be incorrect.">
            <a:extLst>
              <a:ext uri="{FF2B5EF4-FFF2-40B4-BE49-F238E27FC236}">
                <a16:creationId xmlns:a16="http://schemas.microsoft.com/office/drawing/2014/main" id="{F297C16C-E1F4-8321-ECB1-9ED8424BD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706" y="1936295"/>
            <a:ext cx="3954878" cy="469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785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A3F8317F-30E2-A538-91DA-CAED2AACE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828800"/>
            <a:ext cx="4572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7200" b="1">
                <a:solidFill>
                  <a:srgbClr val="40059A"/>
                </a:solidFill>
                <a:latin typeface="UniversLT-CondensedBold"/>
                <a:cs typeface="Arial" panose="020B0604020202020204" pitchFamily="34" charset="0"/>
              </a:rPr>
              <a:t>The Promise of Poop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VialogLT-Medium"/>
                <a:cs typeface="Arial" panose="020B0604020202020204" pitchFamily="34" charset="0"/>
              </a:rPr>
              <a:t>Fecal transplants offer hope for treating many diseases. But they need to be studied more scientifically, says one of the treatment’s pioneers</a:t>
            </a:r>
            <a:endParaRPr lang="en-US" altLang="en-US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962" name="Picture 2" descr="Cover">
            <a:extLst>
              <a:ext uri="{FF2B5EF4-FFF2-40B4-BE49-F238E27FC236}">
                <a16:creationId xmlns:a16="http://schemas.microsoft.com/office/drawing/2014/main" id="{E6951966-2BBD-E1B9-7F70-B9B149EE2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09600"/>
            <a:ext cx="25765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F42773-181B-4178-895C-F10D076626F7}"/>
              </a:ext>
            </a:extLst>
          </p:cNvPr>
          <p:cNvSpPr/>
          <p:nvPr/>
        </p:nvSpPr>
        <p:spPr>
          <a:xfrm>
            <a:off x="1981200" y="5105400"/>
            <a:ext cx="3200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August 30, 2013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1CCA9-4B13-5B08-BD86-CE3D21241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71916-132E-6E00-8EC6-7ECF4B6AD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pathogenesis of ankylosing spondylitis and/or acute anterior uveitis is likely caused by mimicry involving a B27-presented microbial antigen and self-antigens.</a:t>
            </a:r>
          </a:p>
          <a:p>
            <a:r>
              <a:rPr lang="en-US" dirty="0"/>
              <a:t>Unsolved questions include: what protects the majority of HLA-B27+ individuals? what triggers disease in a B27- individual? what predisposes to axial v. peripheral joint disease v. uveitis?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Inducing tolerance to peptides identified by Yang </a:t>
            </a:r>
            <a:r>
              <a:rPr lang="en-US" dirty="0" err="1"/>
              <a:t>et.al</a:t>
            </a:r>
            <a:r>
              <a:rPr lang="en-US" dirty="0"/>
              <a:t>. could treat or prevent ankylosing spondylitis, reactive arthritis, and acute anterior uveitis.</a:t>
            </a:r>
          </a:p>
        </p:txBody>
      </p:sp>
    </p:spTree>
    <p:extLst>
      <p:ext uri="{BB962C8B-B14F-4D97-AF65-F5344CB8AC3E}">
        <p14:creationId xmlns:p14="http://schemas.microsoft.com/office/powerpoint/2010/main" val="24431295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>
            <a:extLst>
              <a:ext uri="{FF2B5EF4-FFF2-40B4-BE49-F238E27FC236}">
                <a16:creationId xmlns:a16="http://schemas.microsoft.com/office/drawing/2014/main" id="{895FC488-51C3-3295-6658-FA23B6B243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828444"/>
          </a:xfrm>
        </p:spPr>
        <p:txBody>
          <a:bodyPr>
            <a:normAutofit/>
          </a:bodyPr>
          <a:lstStyle/>
          <a:p>
            <a:r>
              <a:rPr lang="en-US" altLang="en-US" sz="5200"/>
              <a:t>Acknowledgements</a:t>
            </a:r>
          </a:p>
        </p:txBody>
      </p:sp>
      <p:sp>
        <p:nvSpPr>
          <p:cNvPr id="110595" name="Content Placeholder 2">
            <a:extLst>
              <a:ext uri="{FF2B5EF4-FFF2-40B4-BE49-F238E27FC236}">
                <a16:creationId xmlns:a16="http://schemas.microsoft.com/office/drawing/2014/main" id="{5F030BB9-8783-B298-CE6E-A860DAC7FC0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8200" y="2398626"/>
            <a:ext cx="5158427" cy="3730460"/>
          </a:xfrm>
        </p:spPr>
        <p:txBody>
          <a:bodyPr>
            <a:normAutofit/>
          </a:bodyPr>
          <a:lstStyle/>
          <a:p>
            <a:r>
              <a:rPr lang="en-US" altLang="en-US" sz="2000" dirty="0"/>
              <a:t>Joel </a:t>
            </a:r>
            <a:r>
              <a:rPr lang="en-US" altLang="en-US" sz="2000" dirty="0" err="1"/>
              <a:t>Taurog</a:t>
            </a:r>
            <a:endParaRPr lang="en-US" altLang="en-US" sz="2000" dirty="0"/>
          </a:p>
          <a:p>
            <a:r>
              <a:rPr lang="en-US" altLang="en-US" sz="2000" dirty="0"/>
              <a:t>Rob Knight</a:t>
            </a:r>
          </a:p>
          <a:p>
            <a:r>
              <a:rPr lang="en-US" altLang="en-US" sz="2000" dirty="0"/>
              <a:t>Russ Van Gelder</a:t>
            </a:r>
          </a:p>
          <a:p>
            <a:r>
              <a:rPr lang="en-US" altLang="en-US" sz="2000" dirty="0"/>
              <a:t>Mary Bach</a:t>
            </a:r>
          </a:p>
          <a:p>
            <a:r>
              <a:rPr lang="en-US" altLang="en-US" sz="2000" dirty="0"/>
              <a:t>Steve Planck</a:t>
            </a:r>
          </a:p>
          <a:p>
            <a:r>
              <a:rPr lang="en-US" altLang="en-US" sz="2000" dirty="0"/>
              <a:t>Mark Asquith</a:t>
            </a:r>
          </a:p>
          <a:p>
            <a:r>
              <a:rPr lang="en-US" altLang="en-US" sz="2000" dirty="0"/>
              <a:t>Patrick Stauffer</a:t>
            </a:r>
          </a:p>
          <a:p>
            <a:r>
              <a:rPr lang="en-US" altLang="en-US" sz="2000" dirty="0"/>
              <a:t>Matt Brown</a:t>
            </a:r>
          </a:p>
        </p:txBody>
      </p:sp>
      <p:sp>
        <p:nvSpPr>
          <p:cNvPr id="110596" name="Content Placeholder 3">
            <a:extLst>
              <a:ext uri="{FF2B5EF4-FFF2-40B4-BE49-F238E27FC236}">
                <a16:creationId xmlns:a16="http://schemas.microsoft.com/office/drawing/2014/main" id="{E2BF34FF-3A1C-4FFF-E322-0E097B92F25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189154" y="2398626"/>
            <a:ext cx="5164645" cy="3730460"/>
          </a:xfrm>
        </p:spPr>
        <p:txBody>
          <a:bodyPr>
            <a:normAutofit/>
          </a:bodyPr>
          <a:lstStyle/>
          <a:p>
            <a:r>
              <a:rPr lang="en-US" altLang="en-US" sz="2000" dirty="0"/>
              <a:t>Eric </a:t>
            </a:r>
            <a:r>
              <a:rPr lang="en-US" altLang="en-US" sz="2000" dirty="0" err="1"/>
              <a:t>Cambronne</a:t>
            </a:r>
            <a:endParaRPr lang="en-US" altLang="en-US" sz="2000" dirty="0"/>
          </a:p>
          <a:p>
            <a:r>
              <a:rPr lang="en-US" altLang="en-US" sz="2000" dirty="0"/>
              <a:t>Carlene Chun</a:t>
            </a:r>
          </a:p>
          <a:p>
            <a:r>
              <a:rPr lang="en-US" altLang="en-US" sz="2000" dirty="0"/>
              <a:t>Aaron Lee</a:t>
            </a:r>
          </a:p>
          <a:p>
            <a:r>
              <a:rPr lang="en-US" altLang="en-US" sz="2000" dirty="0"/>
              <a:t>Bob Colbert</a:t>
            </a:r>
          </a:p>
          <a:p>
            <a:r>
              <a:rPr lang="en-US" altLang="en-US" sz="2000" dirty="0"/>
              <a:t>Tejpal Gill</a:t>
            </a:r>
          </a:p>
          <a:p>
            <a:r>
              <a:rPr lang="en-US" altLang="en-US" sz="2000" dirty="0"/>
              <a:t>Sean Davin</a:t>
            </a:r>
          </a:p>
          <a:p>
            <a:r>
              <a:rPr lang="en-US" altLang="en-US" sz="2000" dirty="0"/>
              <a:t>Maxime </a:t>
            </a:r>
            <a:r>
              <a:rPr lang="en-US" altLang="en-US" sz="2000" dirty="0" err="1"/>
              <a:t>Breban</a:t>
            </a:r>
            <a:endParaRPr lang="en-US" altLang="en-US" sz="2000" dirty="0"/>
          </a:p>
          <a:p>
            <a:r>
              <a:rPr lang="en-US" altLang="en-US" sz="2000" dirty="0"/>
              <a:t>Kimberly Ogle</a:t>
            </a:r>
          </a:p>
          <a:p>
            <a:r>
              <a:rPr lang="en-US" altLang="en-US" sz="2000" dirty="0"/>
              <a:t>Emma </a:t>
            </a:r>
            <a:r>
              <a:rPr lang="en-US" altLang="en-US" sz="2000" dirty="0" err="1"/>
              <a:t>Fale</a:t>
            </a:r>
            <a:r>
              <a:rPr lang="en-US" altLang="en-US" sz="2000"/>
              <a:t>-Olsen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60299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D5992-B8E0-1FBB-DDEB-32811077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Grandma Rose</a:t>
            </a:r>
          </a:p>
        </p:txBody>
      </p:sp>
      <p:pic>
        <p:nvPicPr>
          <p:cNvPr id="5" name="Content Placeholder 4" descr="A person holding a cake&#10;&#10;Description automatically generated">
            <a:extLst>
              <a:ext uri="{FF2B5EF4-FFF2-40B4-BE49-F238E27FC236}">
                <a16:creationId xmlns:a16="http://schemas.microsoft.com/office/drawing/2014/main" id="{FFCB1C8E-C1FD-A26E-7405-56996E997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8740" y="1674470"/>
            <a:ext cx="3107659" cy="4086784"/>
          </a:xfrm>
        </p:spPr>
      </p:pic>
      <p:pic>
        <p:nvPicPr>
          <p:cNvPr id="7" name="Picture 6" descr="A book cover with text&#10;&#10;Description automatically generated">
            <a:extLst>
              <a:ext uri="{FF2B5EF4-FFF2-40B4-BE49-F238E27FC236}">
                <a16:creationId xmlns:a16="http://schemas.microsoft.com/office/drawing/2014/main" id="{FFFB3B02-0E6D-7790-98FE-566343AC5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423" y="1988560"/>
            <a:ext cx="3364836" cy="377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16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95907-B86F-B5DA-3CF1-E0C345048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Dad</a:t>
            </a:r>
          </a:p>
        </p:txBody>
      </p:sp>
      <p:pic>
        <p:nvPicPr>
          <p:cNvPr id="5" name="Content Placeholder 4" descr="A book cover with text&#10;&#10;Description automatically generated">
            <a:extLst>
              <a:ext uri="{FF2B5EF4-FFF2-40B4-BE49-F238E27FC236}">
                <a16:creationId xmlns:a16="http://schemas.microsoft.com/office/drawing/2014/main" id="{73A30C3C-A5F8-9B22-9586-26DD0ED81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3163" y="2118519"/>
            <a:ext cx="2616200" cy="3822700"/>
          </a:xfrm>
        </p:spPr>
      </p:pic>
      <p:pic>
        <p:nvPicPr>
          <p:cNvPr id="7" name="Picture 6" descr="A movie poster of a person smiling&#10;&#10;Description automatically generated">
            <a:extLst>
              <a:ext uri="{FF2B5EF4-FFF2-40B4-BE49-F238E27FC236}">
                <a16:creationId xmlns:a16="http://schemas.microsoft.com/office/drawing/2014/main" id="{6E5DA89F-63AB-057C-AE38-F156339ED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0" y="1488807"/>
            <a:ext cx="3937000" cy="4610100"/>
          </a:xfrm>
          <a:prstGeom prst="rect">
            <a:avLst/>
          </a:prstGeom>
        </p:spPr>
      </p:pic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6E14D8FA-A663-B9F0-D95A-61D848877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441" y="2277269"/>
            <a:ext cx="28321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31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CF0FC-5C45-98EB-508B-7550CEC63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brother, Rick</a:t>
            </a:r>
          </a:p>
        </p:txBody>
      </p:sp>
      <p:pic>
        <p:nvPicPr>
          <p:cNvPr id="5" name="Content Placeholder 4" descr="A person in a suit and tie&#10;&#10;Description automatically generated">
            <a:extLst>
              <a:ext uri="{FF2B5EF4-FFF2-40B4-BE49-F238E27FC236}">
                <a16:creationId xmlns:a16="http://schemas.microsoft.com/office/drawing/2014/main" id="{BD4248EF-BBD9-ED3F-4B3E-F8478A5F9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994819"/>
            <a:ext cx="2019300" cy="2298700"/>
          </a:xfrm>
        </p:spPr>
      </p:pic>
      <p:pic>
        <p:nvPicPr>
          <p:cNvPr id="13" name="Picture 12" descr="A book cover with gold text&#10;&#10;Description automatically generated">
            <a:extLst>
              <a:ext uri="{FF2B5EF4-FFF2-40B4-BE49-F238E27FC236}">
                <a16:creationId xmlns:a16="http://schemas.microsoft.com/office/drawing/2014/main" id="{CE1C6098-B739-FEA0-3583-ACBD6E5C3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175" y="2517775"/>
            <a:ext cx="2806700" cy="3975100"/>
          </a:xfrm>
          <a:prstGeom prst="rect">
            <a:avLst/>
          </a:prstGeom>
        </p:spPr>
      </p:pic>
      <p:pic>
        <p:nvPicPr>
          <p:cNvPr id="15" name="Picture 14" descr="A book cover with text&#10;&#10;Description automatically generated">
            <a:extLst>
              <a:ext uri="{FF2B5EF4-FFF2-40B4-BE49-F238E27FC236}">
                <a16:creationId xmlns:a16="http://schemas.microsoft.com/office/drawing/2014/main" id="{FEFA3A78-FDD6-90E1-23D2-E25B118FA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678" y="2517775"/>
            <a:ext cx="3260476" cy="3975100"/>
          </a:xfrm>
          <a:prstGeom prst="rect">
            <a:avLst/>
          </a:prstGeom>
        </p:spPr>
      </p:pic>
      <p:pic>
        <p:nvPicPr>
          <p:cNvPr id="17" name="Picture 16" descr="A person sitting on a couch&#10;&#10;Description automatically generated">
            <a:extLst>
              <a:ext uri="{FF2B5EF4-FFF2-40B4-BE49-F238E27FC236}">
                <a16:creationId xmlns:a16="http://schemas.microsoft.com/office/drawing/2014/main" id="{C4883961-32D0-52BB-E685-DF128B7F1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1154" y="2517775"/>
            <a:ext cx="2599104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96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F100-662B-7249-0B42-DD68333AF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Wife</a:t>
            </a:r>
          </a:p>
        </p:txBody>
      </p:sp>
      <p:pic>
        <p:nvPicPr>
          <p:cNvPr id="5" name="Content Placeholder 4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FBE0F709-AE92-5198-7C2F-CE9E2E236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051920"/>
            <a:ext cx="10515600" cy="2440955"/>
          </a:xfrm>
        </p:spPr>
      </p:pic>
      <p:pic>
        <p:nvPicPr>
          <p:cNvPr id="9" name="Picture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B2189CC-6C0E-F414-15A1-EF1EE98F2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49" y="1027906"/>
            <a:ext cx="4957763" cy="268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04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602C391E36C24DAE2A39D54A587C23" ma:contentTypeVersion="21" ma:contentTypeDescription="Create a new document." ma:contentTypeScope="" ma:versionID="7e8620e17feed4ef5507d07ec8b805cd">
  <xsd:schema xmlns:xsd="http://www.w3.org/2001/XMLSchema" xmlns:xs="http://www.w3.org/2001/XMLSchema" xmlns:p="http://schemas.microsoft.com/office/2006/metadata/properties" xmlns:ns1="http://schemas.microsoft.com/sharepoint/v3" xmlns:ns2="0c5b29f2-1e3e-42f4-94d3-2e2613db106a" xmlns:ns3="b7d311f6-afb5-42a5-a235-fe29e1b09f19" targetNamespace="http://schemas.microsoft.com/office/2006/metadata/properties" ma:root="true" ma:fieldsID="56ddcc0ce97e738dcbb95a5e310d84ee" ns1:_="" ns2:_="" ns3:_="">
    <xsd:import namespace="http://schemas.microsoft.com/sharepoint/v3"/>
    <xsd:import namespace="0c5b29f2-1e3e-42f4-94d3-2e2613db106a"/>
    <xsd:import namespace="b7d311f6-afb5-42a5-a235-fe29e1b09f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b29f2-1e3e-42f4-94d3-2e2613db10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e1d162cf-4e98-4cac-9fee-6eefa432c3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311f6-afb5-42a5-a235-fe29e1b09f1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914da77c-d23b-4d56-bdd5-474029ef0aed}" ma:internalName="TaxCatchAll" ma:showField="CatchAllData" ma:web="b7d311f6-afb5-42a5-a235-fe29e1b09f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b7d311f6-afb5-42a5-a235-fe29e1b09f19" xsi:nil="true"/>
    <_ip_UnifiedCompliancePolicyProperties xmlns="http://schemas.microsoft.com/sharepoint/v3" xsi:nil="true"/>
    <lcf76f155ced4ddcb4097134ff3c332f xmlns="0c5b29f2-1e3e-42f4-94d3-2e2613db106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AB7AE35-4AFA-4526-9AE7-40B24441F14F}"/>
</file>

<file path=customXml/itemProps2.xml><?xml version="1.0" encoding="utf-8"?>
<ds:datastoreItem xmlns:ds="http://schemas.openxmlformats.org/officeDocument/2006/customXml" ds:itemID="{00FDBB39-1C89-4B36-8103-397EDB71DFC5}"/>
</file>

<file path=customXml/itemProps3.xml><?xml version="1.0" encoding="utf-8"?>
<ds:datastoreItem xmlns:ds="http://schemas.openxmlformats.org/officeDocument/2006/customXml" ds:itemID="{04D1EFAF-969C-4893-BA6E-D568D5B40DE9}"/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1282</Words>
  <Application>Microsoft Office PowerPoint</Application>
  <PresentationFormat>Widescreen</PresentationFormat>
  <Paragraphs>178</Paragraphs>
  <Slides>54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MS PGothic</vt:lpstr>
      <vt:lpstr>Aptos</vt:lpstr>
      <vt:lpstr>Aptos Display</vt:lpstr>
      <vt:lpstr>Arial</vt:lpstr>
      <vt:lpstr>Calibri</vt:lpstr>
      <vt:lpstr>UniversLT-CondensedBold</vt:lpstr>
      <vt:lpstr>VialogLT-Medium</vt:lpstr>
      <vt:lpstr>Wingdings</vt:lpstr>
      <vt:lpstr>Office Theme</vt:lpstr>
      <vt:lpstr>My Personal and Professional Journeys</vt:lpstr>
      <vt:lpstr>PowerPoint Presentation</vt:lpstr>
      <vt:lpstr>Losses</vt:lpstr>
      <vt:lpstr>Part I, Family</vt:lpstr>
      <vt:lpstr>1995, Dad’s 80th Birthday, Portland, Oregon</vt:lpstr>
      <vt:lpstr>Grandma Rose</vt:lpstr>
      <vt:lpstr>My Dad</vt:lpstr>
      <vt:lpstr>My brother, Rick</vt:lpstr>
      <vt:lpstr>My Wife</vt:lpstr>
      <vt:lpstr>My older daughter, Lisa</vt:lpstr>
      <vt:lpstr>PowerPoint Presentation</vt:lpstr>
      <vt:lpstr>Part II, Professional life    How a rheumatologist pretends to be an ophthalmologist and thus epitomizes the imposter syndrome.</vt:lpstr>
      <vt:lpstr>Helen Taussig</vt:lpstr>
      <vt:lpstr>Outline</vt:lpstr>
      <vt:lpstr>PowerPoint Presentation</vt:lpstr>
      <vt:lpstr>Hugh O. McDevitt</vt:lpstr>
      <vt:lpstr>PowerPoint Presentation</vt:lpstr>
      <vt:lpstr>Acute Anterior Uveitis and HL-A 27</vt:lpstr>
      <vt:lpstr>HLA B27 increases the risk of developing ankylosing spondylits about 100 fold</vt:lpstr>
      <vt:lpstr>Human Leukocyte Antigens (HLA) vs GWAS</vt:lpstr>
      <vt:lpstr>PowerPoint Presentation</vt:lpstr>
      <vt:lpstr>Theories as to why HLA B27 predisposes to disease:</vt:lpstr>
      <vt:lpstr>The Concept of the Microbiome</vt:lpstr>
      <vt:lpstr>The Human Microbiome Project</vt:lpstr>
      <vt:lpstr>PowerPoint Presentation</vt:lpstr>
      <vt:lpstr>Metabolic Syndrome and Altered Gut Microbiota in Mice Lacking Toll-Like Receptor 5</vt:lpstr>
      <vt:lpstr>PowerPoint Presentation</vt:lpstr>
      <vt:lpstr>Some of my best friends are germs</vt:lpstr>
      <vt:lpstr>PowerPoint Presentation</vt:lpstr>
      <vt:lpstr>Induction of Colonic Regulatory T Cells by Indigenous Clostridium Species </vt:lpstr>
      <vt:lpstr>Helicobacter pylori infection prevents allergic asthma in mouse models through the induction of regulatory T cells</vt:lpstr>
      <vt:lpstr>Gut-residing segmented filamentous bacteria drive autoimmune arthritis via T helper 17 cells</vt:lpstr>
      <vt:lpstr>PowerPoint Presentation</vt:lpstr>
      <vt:lpstr>Bacterial products and inflammation</vt:lpstr>
      <vt:lpstr>PowerPoint Presentation</vt:lpstr>
      <vt:lpstr>Ankylosing spondylitis is associated with endotoxemia, consistent with increased gut permeability and immune system exposure to microbial antigens</vt:lpstr>
      <vt:lpstr>Hypothesis: Time for a gut check. HLA B27 predisposes to ankylosing spondylitis by altering the microbiome</vt:lpstr>
      <vt:lpstr>Evidence supporting the role of the microbiome in HLA-B27-related diseases</vt:lpstr>
      <vt:lpstr>AC Woods</vt:lpstr>
      <vt:lpstr>PowerPoint Presentation</vt:lpstr>
      <vt:lpstr>PowerPoint Presentation</vt:lpstr>
      <vt:lpstr>PowerPoint Presentation</vt:lpstr>
      <vt:lpstr>HLA alleles associated with risk of ankylosing spondylitis and rheumatoid arthritis influence the gut microbiome</vt:lpstr>
      <vt:lpstr>PowerPoint Presentation</vt:lpstr>
      <vt:lpstr>Theories on the microbiome and the autoimmune response connect…</vt:lpstr>
      <vt:lpstr>PowerPoint Presentation</vt:lpstr>
      <vt:lpstr>PowerPoint Presentation</vt:lpstr>
      <vt:lpstr>PowerPoint Presentation</vt:lpstr>
      <vt:lpstr>Unsolved riddles following the observations of Yang and colleagues:</vt:lpstr>
      <vt:lpstr>PowerPoint Presentation</vt:lpstr>
      <vt:lpstr>PowerPoint Presentation</vt:lpstr>
      <vt:lpstr>PowerPoint Presentation</vt:lpstr>
      <vt:lpstr>Conclusion and Future strategy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Rosenbaum</dc:creator>
  <cp:lastModifiedBy>Jena Rehm</cp:lastModifiedBy>
  <cp:revision>30</cp:revision>
  <dcterms:created xsi:type="dcterms:W3CDTF">2024-06-23T14:35:26Z</dcterms:created>
  <dcterms:modified xsi:type="dcterms:W3CDTF">2025-04-29T21:38:52Z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0x01010076602C391E36C24DAE2A39D54A587C23</vt:lpwstr>
  </property>
</Properties>
</file>