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entation.xml" ContentType="application/vnd.openxmlformats-officedocument.presentationml.presentation.main+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66.xml" ContentType="application/vnd.openxmlformats-officedocument.presentationml.slide+xml"/>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Override1.xml" ContentType="application/vnd.openxmlformats-officedocument.themeOverride+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1" r:id="rId2"/>
    <p:sldMasterId id="2147483658" r:id="rId3"/>
    <p:sldMasterId id="2147483680" r:id="rId4"/>
    <p:sldMasterId id="2147483671" r:id="rId5"/>
  </p:sldMasterIdLst>
  <p:notesMasterIdLst>
    <p:notesMasterId r:id="rId76"/>
  </p:notesMasterIdLst>
  <p:handoutMasterIdLst>
    <p:handoutMasterId r:id="rId77"/>
  </p:handoutMasterIdLst>
  <p:sldIdLst>
    <p:sldId id="278" r:id="rId6"/>
    <p:sldId id="1588" r:id="rId7"/>
    <p:sldId id="284" r:id="rId8"/>
    <p:sldId id="1584" r:id="rId9"/>
    <p:sldId id="1634" r:id="rId10"/>
    <p:sldId id="1651" r:id="rId11"/>
    <p:sldId id="1635" r:id="rId12"/>
    <p:sldId id="1585" r:id="rId13"/>
    <p:sldId id="1653" r:id="rId14"/>
    <p:sldId id="1618" r:id="rId15"/>
    <p:sldId id="1636" r:id="rId16"/>
    <p:sldId id="1637" r:id="rId17"/>
    <p:sldId id="1586" r:id="rId18"/>
    <p:sldId id="1587" r:id="rId19"/>
    <p:sldId id="1609" r:id="rId20"/>
    <p:sldId id="1597" r:id="rId21"/>
    <p:sldId id="1638" r:id="rId22"/>
    <p:sldId id="1654" r:id="rId23"/>
    <p:sldId id="1628" r:id="rId24"/>
    <p:sldId id="1619" r:id="rId25"/>
    <p:sldId id="1608" r:id="rId26"/>
    <p:sldId id="1589" r:id="rId27"/>
    <p:sldId id="1620" r:id="rId28"/>
    <p:sldId id="1595" r:id="rId29"/>
    <p:sldId id="1596" r:id="rId30"/>
    <p:sldId id="1622" r:id="rId31"/>
    <p:sldId id="1592" r:id="rId32"/>
    <p:sldId id="415" r:id="rId33"/>
    <p:sldId id="1591" r:id="rId34"/>
    <p:sldId id="1623" r:id="rId35"/>
    <p:sldId id="1626" r:id="rId36"/>
    <p:sldId id="1625" r:id="rId37"/>
    <p:sldId id="1652" r:id="rId38"/>
    <p:sldId id="1598" r:id="rId39"/>
    <p:sldId id="1580" r:id="rId40"/>
    <p:sldId id="1655" r:id="rId41"/>
    <p:sldId id="1599" r:id="rId42"/>
    <p:sldId id="1606" r:id="rId43"/>
    <p:sldId id="1603" r:id="rId44"/>
    <p:sldId id="1602" r:id="rId45"/>
    <p:sldId id="1600" r:id="rId46"/>
    <p:sldId id="1601" r:id="rId47"/>
    <p:sldId id="1605" r:id="rId48"/>
    <p:sldId id="1617" r:id="rId49"/>
    <p:sldId id="1627" r:id="rId50"/>
    <p:sldId id="1640" r:id="rId51"/>
    <p:sldId id="1629" r:id="rId52"/>
    <p:sldId id="1630" r:id="rId53"/>
    <p:sldId id="1633" r:id="rId54"/>
    <p:sldId id="1639" r:id="rId55"/>
    <p:sldId id="1641" r:id="rId56"/>
    <p:sldId id="1613" r:id="rId57"/>
    <p:sldId id="1642" r:id="rId58"/>
    <p:sldId id="1643" r:id="rId59"/>
    <p:sldId id="1644" r:id="rId60"/>
    <p:sldId id="1558" r:id="rId61"/>
    <p:sldId id="1645" r:id="rId62"/>
    <p:sldId id="1614" r:id="rId63"/>
    <p:sldId id="269" r:id="rId64"/>
    <p:sldId id="264" r:id="rId65"/>
    <p:sldId id="1612" r:id="rId66"/>
    <p:sldId id="268" r:id="rId67"/>
    <p:sldId id="274" r:id="rId68"/>
    <p:sldId id="1646" r:id="rId69"/>
    <p:sldId id="275" r:id="rId70"/>
    <p:sldId id="276" r:id="rId71"/>
    <p:sldId id="1647" r:id="rId72"/>
    <p:sldId id="1648" r:id="rId73"/>
    <p:sldId id="1649" r:id="rId74"/>
    <p:sldId id="1650" r:id="rId7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2B91D3"/>
    <a:srgbClr val="002776"/>
    <a:srgbClr val="ED7D31"/>
    <a:srgbClr val="585E60"/>
    <a:srgbClr val="2F92D5"/>
    <a:srgbClr val="277DCA"/>
    <a:srgbClr val="397EC1"/>
    <a:srgbClr val="364852"/>
    <a:srgbClr val="2F92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DA4BC-AA1D-134D-8E4B-C01EFD89902C}" v="1007" dt="2024-02-08T22:09:58.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94" autoAdjust="0"/>
    <p:restoredTop sz="76466" autoAdjust="0"/>
  </p:normalViewPr>
  <p:slideViewPr>
    <p:cSldViewPr snapToGrid="0" snapToObjects="1">
      <p:cViewPr varScale="1">
        <p:scale>
          <a:sx n="93" d="100"/>
          <a:sy n="93" d="100"/>
        </p:scale>
        <p:origin x="2320" y="496"/>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7" d="100"/>
        <a:sy n="137"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customXml" Target="../customXml/item2.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85" Type="http://schemas.openxmlformats.org/officeDocument/2006/relationships/customXml" Target="../customXml/item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962-C547-91E1-9BD76B75A0F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62-C547-91E1-9BD76B75A0F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962-C547-91E1-9BD76B75A0F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962-C547-91E1-9BD76B75A0F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962-C547-91E1-9BD76B75A0F1}"/>
              </c:ext>
            </c:extLst>
          </c:dPt>
          <c:dLbls>
            <c:dLbl>
              <c:idx val="0"/>
              <c:layout>
                <c:manualLayout>
                  <c:x val="-0.12898326225297072"/>
                  <c:y val="0.2177220449496859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962-C547-91E1-9BD76B75A0F1}"/>
                </c:ext>
              </c:extLst>
            </c:dLbl>
            <c:dLbl>
              <c:idx val="1"/>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3-5962-C547-91E1-9BD76B75A0F1}"/>
                </c:ext>
              </c:extLst>
            </c:dLbl>
            <c:dLbl>
              <c:idx val="2"/>
              <c:layout>
                <c:manualLayout>
                  <c:x val="0.10417655726062054"/>
                  <c:y val="-0.2073705126224556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962-C547-91E1-9BD76B75A0F1}"/>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F6F6F6"/>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Idiopathic </c:v>
                </c:pt>
                <c:pt idx="1">
                  <c:v>Heritable</c:v>
                </c:pt>
                <c:pt idx="2">
                  <c:v>Drug/Toxin</c:v>
                </c:pt>
                <c:pt idx="3">
                  <c:v>CTD</c:v>
                </c:pt>
                <c:pt idx="4">
                  <c:v>CHD</c:v>
                </c:pt>
              </c:strCache>
            </c:strRef>
          </c:cat>
          <c:val>
            <c:numRef>
              <c:f>Sheet1!$B$1:$B$5</c:f>
              <c:numCache>
                <c:formatCode>General</c:formatCode>
                <c:ptCount val="5"/>
                <c:pt idx="0">
                  <c:v>51</c:v>
                </c:pt>
                <c:pt idx="1">
                  <c:v>8</c:v>
                </c:pt>
                <c:pt idx="2">
                  <c:v>103</c:v>
                </c:pt>
                <c:pt idx="3">
                  <c:v>22</c:v>
                </c:pt>
                <c:pt idx="4">
                  <c:v>21</c:v>
                </c:pt>
              </c:numCache>
            </c:numRef>
          </c:val>
          <c:extLst>
            <c:ext xmlns:c16="http://schemas.microsoft.com/office/drawing/2014/chart" uri="{C3380CC4-5D6E-409C-BE32-E72D297353CC}">
              <c16:uniqueId val="{0000000A-5962-C547-91E1-9BD76B75A0F1}"/>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5"/>
            </a:solidFill>
            <a:ln>
              <a:noFill/>
            </a:ln>
            <a:effectLst>
              <a:outerShdw blurRad="63500" sx="102000" sy="102000" algn="ctr"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numCache>
            </c:numRef>
          </c:cat>
          <c:val>
            <c:numRef>
              <c:f>Sheet1!$B$2:$B$7</c:f>
              <c:numCache>
                <c:formatCode>General</c:formatCode>
                <c:ptCount val="6"/>
                <c:pt idx="0">
                  <c:v>86</c:v>
                </c:pt>
                <c:pt idx="1">
                  <c:v>27</c:v>
                </c:pt>
                <c:pt idx="2">
                  <c:v>22</c:v>
                </c:pt>
                <c:pt idx="3">
                  <c:v>21</c:v>
                </c:pt>
                <c:pt idx="4">
                  <c:v>17</c:v>
                </c:pt>
                <c:pt idx="5">
                  <c:v>13</c:v>
                </c:pt>
              </c:numCache>
            </c:numRef>
          </c:val>
          <c:extLst>
            <c:ext xmlns:c16="http://schemas.microsoft.com/office/drawing/2014/chart" uri="{C3380CC4-5D6E-409C-BE32-E72D297353CC}">
              <c16:uniqueId val="{00000000-5CDF-4C49-82EB-046D99ABFFEE}"/>
            </c:ext>
          </c:extLst>
        </c:ser>
        <c:dLbls>
          <c:showLegendKey val="0"/>
          <c:showVal val="0"/>
          <c:showCatName val="0"/>
          <c:showSerName val="0"/>
          <c:showPercent val="0"/>
          <c:showBubbleSize val="0"/>
        </c:dLbls>
        <c:gapWidth val="25"/>
        <c:overlap val="100"/>
        <c:axId val="537844288"/>
        <c:axId val="537844680"/>
      </c:barChart>
      <c:catAx>
        <c:axId val="537844288"/>
        <c:scaling>
          <c:orientation val="minMax"/>
        </c:scaling>
        <c:delete val="0"/>
        <c:axPos val="b"/>
        <c:numFmt formatCode="General" sourceLinked="1"/>
        <c:majorTickMark val="none"/>
        <c:minorTickMark val="none"/>
        <c:tickLblPos val="nextTo"/>
        <c:spPr>
          <a:noFill/>
          <a:ln w="19050" cap="flat" cmpd="sng" algn="ctr">
            <a:solidFill>
              <a:schemeClr val="tx1">
                <a:lumMod val="50000"/>
                <a:lumOff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37844680"/>
        <c:crosses val="autoZero"/>
        <c:auto val="1"/>
        <c:lblAlgn val="ctr"/>
        <c:lblOffset val="100"/>
        <c:noMultiLvlLbl val="0"/>
      </c:catAx>
      <c:valAx>
        <c:axId val="537844680"/>
        <c:scaling>
          <c:orientation val="minMax"/>
          <c:max val="100"/>
        </c:scaling>
        <c:delete val="0"/>
        <c:axPos val="l"/>
        <c:majorGridlines>
          <c:spPr>
            <a:ln w="9525" cap="flat" cmpd="sng" algn="ctr">
              <a:noFill/>
              <a:round/>
            </a:ln>
            <a:effectLst/>
          </c:spPr>
        </c:majorGridlines>
        <c:numFmt formatCode="General" sourceLinked="1"/>
        <c:majorTickMark val="out"/>
        <c:minorTickMark val="none"/>
        <c:tickLblPos val="nextTo"/>
        <c:spPr>
          <a:noFill/>
          <a:ln w="19050">
            <a:solidFill>
              <a:schemeClr val="tx1">
                <a:lumMod val="50000"/>
                <a:lumOff val="50000"/>
              </a:schemeClr>
            </a:solid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3784428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Lato Regul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7D67FC-230E-BC42-A146-28B6DAF9B6E5}" type="datetimeFigureOut">
              <a:rPr lang="en-US" smtClean="0">
                <a:latin typeface="Lato Regular"/>
              </a:rPr>
              <a:t>4/22/25</a:t>
            </a:fld>
            <a:endParaRPr lang="en-US">
              <a:latin typeface="Lato Regul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Lato Regul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59A981-CD39-8F44-9CBA-CC2751A8F2A2}" type="slidenum">
              <a:rPr lang="en-US" smtClean="0">
                <a:latin typeface="Lato Regular"/>
              </a:rPr>
              <a:t>‹#›</a:t>
            </a:fld>
            <a:endParaRPr lang="en-US">
              <a:latin typeface="Lato Regular"/>
            </a:endParaRPr>
          </a:p>
        </p:txBody>
      </p:sp>
    </p:spTree>
    <p:extLst>
      <p:ext uri="{BB962C8B-B14F-4D97-AF65-F5344CB8AC3E}">
        <p14:creationId xmlns:p14="http://schemas.microsoft.com/office/powerpoint/2010/main" val="11041463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Lato Regular"/>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Lato Regular"/>
              </a:defRPr>
            </a:lvl1pPr>
          </a:lstStyle>
          <a:p>
            <a:fld id="{200DEFD9-7FA8-E342-B72A-1D2B906EA29E}" type="datetimeFigureOut">
              <a:rPr lang="en-US" smtClean="0"/>
              <a:pPr/>
              <a:t>4/22/25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Lato Regular"/>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Lato Regular"/>
              </a:defRPr>
            </a:lvl1pPr>
          </a:lstStyle>
          <a:p>
            <a:fld id="{F7510C22-AB3E-3144-954A-30AFB7F4824B}" type="slidenum">
              <a:rPr lang="en-US" smtClean="0"/>
              <a:pPr/>
              <a:t>‹#›</a:t>
            </a:fld>
            <a:endParaRPr lang="en-US"/>
          </a:p>
        </p:txBody>
      </p:sp>
    </p:spTree>
    <p:extLst>
      <p:ext uri="{BB962C8B-B14F-4D97-AF65-F5344CB8AC3E}">
        <p14:creationId xmlns:p14="http://schemas.microsoft.com/office/powerpoint/2010/main" val="18280427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Lato Regular"/>
        <a:ea typeface="+mn-ea"/>
        <a:cs typeface="+mn-cs"/>
      </a:defRPr>
    </a:lvl1pPr>
    <a:lvl2pPr marL="457200" algn="l" defTabSz="457200" rtl="0" eaLnBrk="1" latinLnBrk="0" hangingPunct="1">
      <a:defRPr sz="1200" kern="1200">
        <a:solidFill>
          <a:schemeClr val="tx1"/>
        </a:solidFill>
        <a:latin typeface="Lato Regular"/>
        <a:ea typeface="+mn-ea"/>
        <a:cs typeface="+mn-cs"/>
      </a:defRPr>
    </a:lvl2pPr>
    <a:lvl3pPr marL="914400" algn="l" defTabSz="457200" rtl="0" eaLnBrk="1" latinLnBrk="0" hangingPunct="1">
      <a:defRPr sz="1200" kern="1200">
        <a:solidFill>
          <a:schemeClr val="tx1"/>
        </a:solidFill>
        <a:latin typeface="Lato Regular"/>
        <a:ea typeface="+mn-ea"/>
        <a:cs typeface="+mn-cs"/>
      </a:defRPr>
    </a:lvl3pPr>
    <a:lvl4pPr marL="1371600" algn="l" defTabSz="457200" rtl="0" eaLnBrk="1" latinLnBrk="0" hangingPunct="1">
      <a:defRPr sz="1200" kern="1200">
        <a:solidFill>
          <a:schemeClr val="tx1"/>
        </a:solidFill>
        <a:latin typeface="Lato Regular"/>
        <a:ea typeface="+mn-ea"/>
        <a:cs typeface="+mn-cs"/>
      </a:defRPr>
    </a:lvl4pPr>
    <a:lvl5pPr marL="1828800" algn="l" defTabSz="457200" rtl="0" eaLnBrk="1" latinLnBrk="0" hangingPunct="1">
      <a:defRPr sz="1200" kern="1200">
        <a:solidFill>
          <a:schemeClr val="tx1"/>
        </a:solidFill>
        <a:latin typeface="Lato Regul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classifications are critically important – they each have very different </a:t>
            </a:r>
            <a:r>
              <a:rPr lang="en-US" dirty="0" err="1"/>
              <a:t>pathobiologies</a:t>
            </a:r>
            <a:r>
              <a:rPr lang="en-US" dirty="0"/>
              <a:t> and therefore very different treatment approaches. </a:t>
            </a:r>
          </a:p>
        </p:txBody>
      </p:sp>
      <p:sp>
        <p:nvSpPr>
          <p:cNvPr id="4" name="Slide Number Placeholder 3"/>
          <p:cNvSpPr>
            <a:spLocks noGrp="1"/>
          </p:cNvSpPr>
          <p:nvPr>
            <p:ph type="sldNum" sz="quarter" idx="5"/>
          </p:nvPr>
        </p:nvSpPr>
        <p:spPr/>
        <p:txBody>
          <a:bodyPr/>
          <a:lstStyle/>
          <a:p>
            <a:fld id="{F7510C22-AB3E-3144-954A-30AFB7F4824B}" type="slidenum">
              <a:rPr lang="en-US" smtClean="0"/>
              <a:pPr/>
              <a:t>4</a:t>
            </a:fld>
            <a:endParaRPr lang="en-US"/>
          </a:p>
        </p:txBody>
      </p:sp>
    </p:spTree>
    <p:extLst>
      <p:ext uri="{BB962C8B-B14F-4D97-AF65-F5344CB8AC3E}">
        <p14:creationId xmlns:p14="http://schemas.microsoft.com/office/powerpoint/2010/main" val="280061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13</a:t>
            </a:fld>
            <a:endParaRPr lang="en-US"/>
          </a:p>
        </p:txBody>
      </p:sp>
    </p:spTree>
    <p:extLst>
      <p:ext uri="{BB962C8B-B14F-4D97-AF65-F5344CB8AC3E}">
        <p14:creationId xmlns:p14="http://schemas.microsoft.com/office/powerpoint/2010/main" val="937533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due to these progressive vascular changes…</a:t>
            </a:r>
          </a:p>
        </p:txBody>
      </p:sp>
      <p:sp>
        <p:nvSpPr>
          <p:cNvPr id="4" name="Slide Number Placeholder 3"/>
          <p:cNvSpPr>
            <a:spLocks noGrp="1"/>
          </p:cNvSpPr>
          <p:nvPr>
            <p:ph type="sldNum" sz="quarter" idx="5"/>
          </p:nvPr>
        </p:nvSpPr>
        <p:spPr/>
        <p:txBody>
          <a:bodyPr/>
          <a:lstStyle/>
          <a:p>
            <a:fld id="{F7510C22-AB3E-3144-954A-30AFB7F4824B}" type="slidenum">
              <a:rPr lang="en-US" smtClean="0"/>
              <a:pPr/>
              <a:t>14</a:t>
            </a:fld>
            <a:endParaRPr lang="en-US"/>
          </a:p>
        </p:txBody>
      </p:sp>
    </p:spTree>
    <p:extLst>
      <p:ext uri="{BB962C8B-B14F-4D97-AF65-F5344CB8AC3E}">
        <p14:creationId xmlns:p14="http://schemas.microsoft.com/office/powerpoint/2010/main" val="72010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Symptoms are non-specific</a:t>
            </a:r>
          </a:p>
        </p:txBody>
      </p:sp>
      <p:sp>
        <p:nvSpPr>
          <p:cNvPr id="4" name="Slide Number Placeholder 3"/>
          <p:cNvSpPr>
            <a:spLocks noGrp="1"/>
          </p:cNvSpPr>
          <p:nvPr>
            <p:ph type="sldNum" sz="quarter" idx="5"/>
          </p:nvPr>
        </p:nvSpPr>
        <p:spPr/>
        <p:txBody>
          <a:bodyPr/>
          <a:lstStyle/>
          <a:p>
            <a:fld id="{F7510C22-AB3E-3144-954A-30AFB7F4824B}" type="slidenum">
              <a:rPr lang="en-US" smtClean="0"/>
              <a:pPr/>
              <a:t>15</a:t>
            </a:fld>
            <a:endParaRPr lang="en-US"/>
          </a:p>
        </p:txBody>
      </p:sp>
    </p:spTree>
    <p:extLst>
      <p:ext uri="{BB962C8B-B14F-4D97-AF65-F5344CB8AC3E}">
        <p14:creationId xmlns:p14="http://schemas.microsoft.com/office/powerpoint/2010/main" val="3087323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times patients – when first seen in clinic – share that they’ve been complaining of symptoms for over 2 years.  When PAH is suspected, the best screening tool we have is echocardiogram.</a:t>
            </a:r>
          </a:p>
        </p:txBody>
      </p:sp>
      <p:sp>
        <p:nvSpPr>
          <p:cNvPr id="4" name="Slide Number Placeholder 3"/>
          <p:cNvSpPr>
            <a:spLocks noGrp="1"/>
          </p:cNvSpPr>
          <p:nvPr>
            <p:ph type="sldNum" sz="quarter" idx="5"/>
          </p:nvPr>
        </p:nvSpPr>
        <p:spPr/>
        <p:txBody>
          <a:bodyPr/>
          <a:lstStyle/>
          <a:p>
            <a:fld id="{F7510C22-AB3E-3144-954A-30AFB7F4824B}" type="slidenum">
              <a:rPr lang="en-US" smtClean="0"/>
              <a:pPr/>
              <a:t>16</a:t>
            </a:fld>
            <a:endParaRPr lang="en-US"/>
          </a:p>
        </p:txBody>
      </p:sp>
    </p:spTree>
    <p:extLst>
      <p:ext uri="{BB962C8B-B14F-4D97-AF65-F5344CB8AC3E}">
        <p14:creationId xmlns:p14="http://schemas.microsoft.com/office/powerpoint/2010/main" val="1004214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with </a:t>
            </a:r>
            <a:r>
              <a:rPr lang="en-US" dirty="0" err="1"/>
              <a:t>SSc</a:t>
            </a:r>
            <a:r>
              <a:rPr lang="en-US" dirty="0"/>
              <a:t> gets PAH?  PHAROS – which I mentioned briefly earlier, was a prospective registry at 19 centers.  They enrolled patients at high risk for PAH – they had PFT features of PH with a high FVC/DLCO ratio or echo findings concerning for PAH, and they were followed over time with right heart </a:t>
            </a:r>
            <a:r>
              <a:rPr lang="en-US" dirty="0" err="1"/>
              <a:t>cath</a:t>
            </a:r>
            <a:r>
              <a:rPr lang="en-US" dirty="0"/>
              <a:t> being performed if clinically indicated, and categorized as groups 1, 2, or 3 PH</a:t>
            </a:r>
          </a:p>
          <a:p>
            <a:endParaRPr lang="en-US" dirty="0"/>
          </a:p>
          <a:p>
            <a:r>
              <a:rPr lang="en-US" dirty="0"/>
              <a:t>*click*, they found that a few clinical features were associated with PAH – limited </a:t>
            </a:r>
            <a:r>
              <a:rPr lang="en-US" dirty="0" err="1"/>
              <a:t>SSc</a:t>
            </a:r>
            <a:r>
              <a:rPr lang="en-US" dirty="0"/>
              <a:t>, anticentromere antibodies, normal FVC (indicating no ILD), and elevated RVSP</a:t>
            </a:r>
          </a:p>
        </p:txBody>
      </p:sp>
      <p:sp>
        <p:nvSpPr>
          <p:cNvPr id="4" name="Slide Number Placeholder 3"/>
          <p:cNvSpPr>
            <a:spLocks noGrp="1"/>
          </p:cNvSpPr>
          <p:nvPr>
            <p:ph type="sldNum" sz="quarter" idx="5"/>
          </p:nvPr>
        </p:nvSpPr>
        <p:spPr/>
        <p:txBody>
          <a:bodyPr/>
          <a:lstStyle/>
          <a:p>
            <a:fld id="{67384753-0976-C747-B68D-E622A9ADB323}" type="slidenum">
              <a:rPr lang="en-US" smtClean="0"/>
              <a:t>17</a:t>
            </a:fld>
            <a:endParaRPr lang="en-US"/>
          </a:p>
        </p:txBody>
      </p:sp>
    </p:spTree>
    <p:extLst>
      <p:ext uri="{BB962C8B-B14F-4D97-AF65-F5344CB8AC3E}">
        <p14:creationId xmlns:p14="http://schemas.microsoft.com/office/powerpoint/2010/main" val="302272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recommended in </a:t>
            </a:r>
            <a:r>
              <a:rPr lang="en-US" dirty="0" err="1"/>
              <a:t>SSc</a:t>
            </a:r>
            <a:r>
              <a:rPr lang="en-US" dirty="0"/>
              <a:t> – less clear if helpful in people with other CTDs that are asymptomatic</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DETECT Details: 62 experienced centers throughout north America, Europe and Asia enrolled patients with </a:t>
            </a:r>
            <a:r>
              <a:rPr lang="en-US" dirty="0" err="1"/>
              <a:t>SSc</a:t>
            </a:r>
            <a:r>
              <a:rPr lang="en-US" dirty="0"/>
              <a:t> of &gt;3 years duration since advent of first Non-Raynaud’s symptom – excluding those with an existing PH diagnosis or on PH therapy.  Importantly – all patients had a DLCO &lt;60% of predicted, so this population is really enriched for those at risk for PH.  All committed to RHC and other testing to allow the construction of a model to predict the presence of PAH.  </a:t>
            </a:r>
          </a:p>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18</a:t>
            </a:fld>
            <a:endParaRPr lang="en-US"/>
          </a:p>
        </p:txBody>
      </p:sp>
    </p:spTree>
    <p:extLst>
      <p:ext uri="{BB962C8B-B14F-4D97-AF65-F5344CB8AC3E}">
        <p14:creationId xmlns:p14="http://schemas.microsoft.com/office/powerpoint/2010/main" val="2376717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 cases of </a:t>
            </a:r>
            <a:r>
              <a:rPr lang="en-US" dirty="0" err="1"/>
              <a:t>SSc</a:t>
            </a:r>
            <a:r>
              <a:rPr lang="en-US" dirty="0"/>
              <a:t> PAH were 19% - quite high.  </a:t>
            </a:r>
          </a:p>
          <a:p>
            <a:r>
              <a:rPr lang="en-US" dirty="0"/>
              <a:t>This method can’t be used with those who have a DLCO &gt; 60%, so we risk missing a lot of earlier disease</a:t>
            </a:r>
          </a:p>
          <a:p>
            <a:r>
              <a:rPr lang="en-US" dirty="0"/>
              <a:t>This algorithm is not designed to capture PH secondary to left heart disease or underlying lung disease</a:t>
            </a:r>
          </a:p>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19</a:t>
            </a:fld>
            <a:endParaRPr lang="en-US"/>
          </a:p>
        </p:txBody>
      </p:sp>
    </p:spTree>
    <p:extLst>
      <p:ext uri="{BB962C8B-B14F-4D97-AF65-F5344CB8AC3E}">
        <p14:creationId xmlns:p14="http://schemas.microsoft.com/office/powerpoint/2010/main" val="1213773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j-lt"/>
            </a:endParaRPr>
          </a:p>
        </p:txBody>
      </p:sp>
      <p:sp>
        <p:nvSpPr>
          <p:cNvPr id="4" name="Slide Number Placeholder 3"/>
          <p:cNvSpPr>
            <a:spLocks noGrp="1"/>
          </p:cNvSpPr>
          <p:nvPr>
            <p:ph type="sldNum" sz="quarter" idx="5"/>
          </p:nvPr>
        </p:nvSpPr>
        <p:spPr/>
        <p:txBody>
          <a:bodyPr/>
          <a:lstStyle/>
          <a:p>
            <a:fld id="{F7510C22-AB3E-3144-954A-30AFB7F4824B}" type="slidenum">
              <a:rPr lang="en-US" smtClean="0"/>
              <a:pPr/>
              <a:t>21</a:t>
            </a:fld>
            <a:endParaRPr lang="en-US"/>
          </a:p>
        </p:txBody>
      </p:sp>
    </p:spTree>
    <p:extLst>
      <p:ext uri="{BB962C8B-B14F-4D97-AF65-F5344CB8AC3E}">
        <p14:creationId xmlns:p14="http://schemas.microsoft.com/office/powerpoint/2010/main" val="2103929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Survey of 90 cardiologists and pulmonologists.  </a:t>
            </a:r>
          </a:p>
        </p:txBody>
      </p:sp>
      <p:sp>
        <p:nvSpPr>
          <p:cNvPr id="4" name="Slide Number Placeholder 3"/>
          <p:cNvSpPr>
            <a:spLocks noGrp="1"/>
          </p:cNvSpPr>
          <p:nvPr>
            <p:ph type="sldNum" sz="quarter" idx="5"/>
          </p:nvPr>
        </p:nvSpPr>
        <p:spPr/>
        <p:txBody>
          <a:bodyPr/>
          <a:lstStyle/>
          <a:p>
            <a:fld id="{F7510C22-AB3E-3144-954A-30AFB7F4824B}" type="slidenum">
              <a:rPr lang="en-US" smtClean="0"/>
              <a:pPr/>
              <a:t>23</a:t>
            </a:fld>
            <a:endParaRPr lang="en-US"/>
          </a:p>
        </p:txBody>
      </p:sp>
    </p:spTree>
    <p:extLst>
      <p:ext uri="{BB962C8B-B14F-4D97-AF65-F5344CB8AC3E}">
        <p14:creationId xmlns:p14="http://schemas.microsoft.com/office/powerpoint/2010/main" val="3041797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multitude of point-of-care risk assessment tools now exist: COMPERA, REVEAL, and the ECS/ERS have all been adopted.</a:t>
            </a:r>
          </a:p>
        </p:txBody>
      </p:sp>
      <p:sp>
        <p:nvSpPr>
          <p:cNvPr id="4" name="Slide Number Placeholder 3"/>
          <p:cNvSpPr>
            <a:spLocks noGrp="1"/>
          </p:cNvSpPr>
          <p:nvPr>
            <p:ph type="sldNum" sz="quarter" idx="5"/>
          </p:nvPr>
        </p:nvSpPr>
        <p:spPr/>
        <p:txBody>
          <a:bodyPr/>
          <a:lstStyle/>
          <a:p>
            <a:fld id="{F7510C22-AB3E-3144-954A-30AFB7F4824B}" type="slidenum">
              <a:rPr lang="en-US" smtClean="0"/>
              <a:pPr/>
              <a:t>24</a:t>
            </a:fld>
            <a:endParaRPr lang="en-US"/>
          </a:p>
        </p:txBody>
      </p:sp>
    </p:spTree>
    <p:extLst>
      <p:ext uri="{BB962C8B-B14F-4D97-AF65-F5344CB8AC3E}">
        <p14:creationId xmlns:p14="http://schemas.microsoft.com/office/powerpoint/2010/main" val="112970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essentially the outline for what I am hoping to cover today - in diagram form!</a:t>
            </a:r>
          </a:p>
          <a:p>
            <a:endParaRPr lang="en-US" dirty="0"/>
          </a:p>
          <a:p>
            <a:r>
              <a:rPr lang="en-US" dirty="0"/>
              <a:t>*Take them through diagram*</a:t>
            </a:r>
          </a:p>
          <a:p>
            <a:endParaRPr lang="en-US" dirty="0"/>
          </a:p>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5</a:t>
            </a:fld>
            <a:endParaRPr lang="en-US"/>
          </a:p>
        </p:txBody>
      </p:sp>
    </p:spTree>
    <p:extLst>
      <p:ext uri="{BB962C8B-B14F-4D97-AF65-F5344CB8AC3E}">
        <p14:creationId xmlns:p14="http://schemas.microsoft.com/office/powerpoint/2010/main" val="1704031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This is the timeline of all these treatments actually becoming available to patients through FDA approval.  </a:t>
            </a:r>
            <a:r>
              <a:rPr lang="en-US" baseline="0" dirty="0" err="1"/>
              <a:t>Epoprostenol</a:t>
            </a:r>
            <a:r>
              <a:rPr lang="en-US" baseline="0" dirty="0"/>
              <a:t> (FLOLAN) was the first </a:t>
            </a:r>
            <a:r>
              <a:rPr lang="mr-IN" baseline="0" dirty="0"/>
              <a:t>–</a:t>
            </a:r>
            <a:r>
              <a:rPr lang="en-US" baseline="0" dirty="0"/>
              <a:t> which became available in 1995.  Note that the molecule was first synthesized in 1976 </a:t>
            </a:r>
            <a:r>
              <a:rPr lang="mr-IN" baseline="0" dirty="0"/>
              <a:t>–</a:t>
            </a:r>
            <a:r>
              <a:rPr lang="en-US" baseline="0" dirty="0"/>
              <a:t> it took another 2 decades to study its biologic function, realize its effect on blood vessels, create more stable forms of the molecule that could be used as a medication, test it’s use in laboratory animals </a:t>
            </a:r>
            <a:r>
              <a:rPr lang="mr-IN" baseline="0" dirty="0"/>
              <a:t>–</a:t>
            </a:r>
            <a:r>
              <a:rPr lang="en-US" baseline="0" dirty="0"/>
              <a:t> 20 years of work to determine that it</a:t>
            </a:r>
            <a:r>
              <a:rPr lang="mr-IN" baseline="0" dirty="0"/>
              <a:t>’</a:t>
            </a:r>
            <a:r>
              <a:rPr lang="en-US" baseline="0" dirty="0"/>
              <a:t>s a useful therapy in PH!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DB57B5-1069-443B-A0FD-B61832576C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7890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AMBITION endpoint was composite outcome of time to clinical failure: mostly driven by disease worsening and hospitalization.</a:t>
            </a:r>
          </a:p>
        </p:txBody>
      </p:sp>
      <p:sp>
        <p:nvSpPr>
          <p:cNvPr id="4" name="Slide Number Placeholder 3"/>
          <p:cNvSpPr>
            <a:spLocks noGrp="1"/>
          </p:cNvSpPr>
          <p:nvPr>
            <p:ph type="sldNum" sz="quarter" idx="5"/>
          </p:nvPr>
        </p:nvSpPr>
        <p:spPr/>
        <p:txBody>
          <a:bodyPr/>
          <a:lstStyle/>
          <a:p>
            <a:fld id="{F7510C22-AB3E-3144-954A-30AFB7F4824B}" type="slidenum">
              <a:rPr lang="en-US" smtClean="0"/>
              <a:pPr/>
              <a:t>30</a:t>
            </a:fld>
            <a:endParaRPr lang="en-US"/>
          </a:p>
        </p:txBody>
      </p:sp>
    </p:spTree>
    <p:extLst>
      <p:ext uri="{BB962C8B-B14F-4D97-AF65-F5344CB8AC3E}">
        <p14:creationId xmlns:p14="http://schemas.microsoft.com/office/powerpoint/2010/main" val="1363517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F295D-FA0F-ED49-43A1-3DA21C359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8B91B-5494-E5C1-7D9D-48D17B9E7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D9FE7-8BE9-CACE-75C0-037864741A72}"/>
              </a:ext>
            </a:extLst>
          </p:cNvPr>
          <p:cNvSpPr>
            <a:spLocks noGrp="1"/>
          </p:cNvSpPr>
          <p:nvPr>
            <p:ph type="body" idx="1"/>
          </p:nvPr>
        </p:nvSpPr>
        <p:spPr/>
        <p:txBody>
          <a:bodyPr/>
          <a:lstStyle/>
          <a:p>
            <a:r>
              <a:rPr lang="en-US"/>
              <a:t>At time of initial diagnosis, we utilize the REVEAL 2.0 risk stratification, which includes hemodynamic variables that COMPERA 4 strata doesn’t account for.</a:t>
            </a:r>
          </a:p>
          <a:p>
            <a:endParaRPr lang="en-US"/>
          </a:p>
        </p:txBody>
      </p:sp>
      <p:sp>
        <p:nvSpPr>
          <p:cNvPr id="4" name="Slide Number Placeholder 3">
            <a:extLst>
              <a:ext uri="{FF2B5EF4-FFF2-40B4-BE49-F238E27FC236}">
                <a16:creationId xmlns:a16="http://schemas.microsoft.com/office/drawing/2014/main" id="{9967F3B4-0E81-BB0A-3FE1-9058ACD7B23D}"/>
              </a:ext>
            </a:extLst>
          </p:cNvPr>
          <p:cNvSpPr>
            <a:spLocks noGrp="1"/>
          </p:cNvSpPr>
          <p:nvPr>
            <p:ph type="sldNum" sz="quarter" idx="5"/>
          </p:nvPr>
        </p:nvSpPr>
        <p:spPr/>
        <p:txBody>
          <a:bodyPr/>
          <a:lstStyle/>
          <a:p>
            <a:fld id="{F7510C22-AB3E-3144-954A-30AFB7F4824B}" type="slidenum">
              <a:rPr lang="en-US" smtClean="0"/>
              <a:pPr/>
              <a:t>31</a:t>
            </a:fld>
            <a:endParaRPr lang="en-US"/>
          </a:p>
        </p:txBody>
      </p:sp>
    </p:spTree>
    <p:extLst>
      <p:ext uri="{BB962C8B-B14F-4D97-AF65-F5344CB8AC3E}">
        <p14:creationId xmlns:p14="http://schemas.microsoft.com/office/powerpoint/2010/main" val="1619333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front triple oral – negative TRITON study.  Only a 26 week trial</a:t>
            </a:r>
          </a:p>
          <a:p>
            <a:endParaRPr lang="en-US" dirty="0"/>
          </a:p>
          <a:p>
            <a:r>
              <a:rPr lang="en-US" dirty="0"/>
              <a:t>These guidelines are great, but not always applicable in the real world.  Using IV and subcutaneous therapies requires a stable and safe housing environment, social support, a mixing partner, manual dexterity to mix medication and manipulate the pump.  For these and many other reasons, patients will decline the ‘optimal’ therapies that we discuss. These are involved discussions with extensive education and shared decision making.</a:t>
            </a:r>
          </a:p>
        </p:txBody>
      </p:sp>
      <p:sp>
        <p:nvSpPr>
          <p:cNvPr id="4" name="Slide Number Placeholder 3"/>
          <p:cNvSpPr>
            <a:spLocks noGrp="1"/>
          </p:cNvSpPr>
          <p:nvPr>
            <p:ph type="sldNum" sz="quarter" idx="5"/>
          </p:nvPr>
        </p:nvSpPr>
        <p:spPr/>
        <p:txBody>
          <a:bodyPr/>
          <a:lstStyle/>
          <a:p>
            <a:fld id="{F7510C22-AB3E-3144-954A-30AFB7F4824B}" type="slidenum">
              <a:rPr lang="en-US" smtClean="0"/>
              <a:pPr/>
              <a:t>32</a:t>
            </a:fld>
            <a:endParaRPr lang="en-US"/>
          </a:p>
        </p:txBody>
      </p:sp>
    </p:spTree>
    <p:extLst>
      <p:ext uri="{BB962C8B-B14F-4D97-AF65-F5344CB8AC3E}">
        <p14:creationId xmlns:p14="http://schemas.microsoft.com/office/powerpoint/2010/main" val="1064158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510C22-AB3E-3144-954A-30AFB7F4824B}" type="slidenum">
              <a:rPr lang="en-US" smtClean="0"/>
              <a:pPr/>
              <a:t>33</a:t>
            </a:fld>
            <a:endParaRPr lang="en-US"/>
          </a:p>
        </p:txBody>
      </p:sp>
    </p:spTree>
    <p:extLst>
      <p:ext uri="{BB962C8B-B14F-4D97-AF65-F5344CB8AC3E}">
        <p14:creationId xmlns:p14="http://schemas.microsoft.com/office/powerpoint/2010/main" val="606650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34</a:t>
            </a:fld>
            <a:endParaRPr lang="en-US"/>
          </a:p>
        </p:txBody>
      </p:sp>
    </p:spTree>
    <p:extLst>
      <p:ext uri="{BB962C8B-B14F-4D97-AF65-F5344CB8AC3E}">
        <p14:creationId xmlns:p14="http://schemas.microsoft.com/office/powerpoint/2010/main" val="740583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retrospective single center study. These patients were treated initially with mainly prednisone and cyclophosphamide.  </a:t>
            </a:r>
          </a:p>
          <a:p>
            <a:endParaRPr lang="en-US" dirty="0"/>
          </a:p>
          <a:p>
            <a:r>
              <a:rPr lang="en-US" dirty="0"/>
              <a:t>Responders are defined as maintaining FC I-II symptoms and not needing pulmonary vasodilator therapies added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an NIH-sponsored, multicenter, double-blinded, randomized, placebo-controlled, proof-of-concept trial, 57 patients with </a:t>
            </a:r>
            <a:r>
              <a:rPr lang="en-US" sz="1200" kern="1200" dirty="0" err="1">
                <a:solidFill>
                  <a:schemeClr val="tx1"/>
                </a:solidFill>
                <a:effectLst/>
                <a:latin typeface="+mn-lt"/>
                <a:ea typeface="+mn-ea"/>
                <a:cs typeface="+mn-cs"/>
              </a:rPr>
              <a:t>SSc</a:t>
            </a:r>
            <a:r>
              <a:rPr lang="en-US" sz="1200" kern="1200" dirty="0">
                <a:solidFill>
                  <a:schemeClr val="tx1"/>
                </a:solidFill>
                <a:effectLst/>
                <a:latin typeface="+mn-lt"/>
                <a:ea typeface="+mn-ea"/>
                <a:cs typeface="+mn-cs"/>
              </a:rPr>
              <a:t>-PAH on stable-dose standard medical therapy received two infusions of 1,000 mg rituximab or placebo administered 2 weeks apart. The primary outcome measure was the change in 6- minute-walk distance (6MWD) at 24 weeks. Secondary endpoints included safety and invasive hemodynamics.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Tocilizimab</a:t>
            </a:r>
            <a:r>
              <a:rPr lang="en-US" sz="1200" kern="1200" dirty="0">
                <a:solidFill>
                  <a:schemeClr val="tx1"/>
                </a:solidFill>
                <a:effectLst/>
                <a:latin typeface="+mn-lt"/>
                <a:ea typeface="+mn-ea"/>
                <a:cs typeface="+mn-cs"/>
              </a:rPr>
              <a:t>: </a:t>
            </a:r>
            <a:endParaRPr lang="en-US" dirty="0">
              <a:effectLst/>
            </a:endParaRPr>
          </a:p>
          <a:p>
            <a:r>
              <a:rPr lang="en-US" dirty="0"/>
              <a:t>Phase 2 study with 23 patients – 10 with CTD, others HPAH or IPAH.  NO significant change in PVR at 6 months of treatment</a:t>
            </a:r>
          </a:p>
        </p:txBody>
      </p:sp>
      <p:sp>
        <p:nvSpPr>
          <p:cNvPr id="4" name="Slide Number Placeholder 3"/>
          <p:cNvSpPr>
            <a:spLocks noGrp="1"/>
          </p:cNvSpPr>
          <p:nvPr>
            <p:ph type="sldNum" sz="quarter" idx="5"/>
          </p:nvPr>
        </p:nvSpPr>
        <p:spPr/>
        <p:txBody>
          <a:bodyPr/>
          <a:lstStyle/>
          <a:p>
            <a:fld id="{F7510C22-AB3E-3144-954A-30AFB7F4824B}" type="slidenum">
              <a:rPr lang="en-US" smtClean="0"/>
              <a:pPr/>
              <a:t>36</a:t>
            </a:fld>
            <a:endParaRPr lang="en-US"/>
          </a:p>
        </p:txBody>
      </p:sp>
    </p:spTree>
    <p:extLst>
      <p:ext uri="{BB962C8B-B14F-4D97-AF65-F5344CB8AC3E}">
        <p14:creationId xmlns:p14="http://schemas.microsoft.com/office/powerpoint/2010/main" val="3870535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9E07D-9CBD-C948-1497-D3C6879CE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BAFC3-727C-FC41-FBD3-AECA60C9E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E6A91-EADE-07A1-B062-D6DD4B84EC14}"/>
              </a:ext>
            </a:extLst>
          </p:cNvPr>
          <p:cNvSpPr>
            <a:spLocks noGrp="1"/>
          </p:cNvSpPr>
          <p:nvPr>
            <p:ph type="body" idx="1"/>
          </p:nvPr>
        </p:nvSpPr>
        <p:spPr/>
        <p:txBody>
          <a:bodyPr/>
          <a:lstStyle/>
          <a:p>
            <a:r>
              <a:rPr lang="en-US"/>
              <a:t>STELLAR’s subjects were a high prevalent and heavily treated population.</a:t>
            </a:r>
          </a:p>
        </p:txBody>
      </p:sp>
      <p:sp>
        <p:nvSpPr>
          <p:cNvPr id="4" name="Slide Number Placeholder 3">
            <a:extLst>
              <a:ext uri="{FF2B5EF4-FFF2-40B4-BE49-F238E27FC236}">
                <a16:creationId xmlns:a16="http://schemas.microsoft.com/office/drawing/2014/main" id="{49D8C358-885F-EA9A-B8C8-F28B4DBF4212}"/>
              </a:ext>
            </a:extLst>
          </p:cNvPr>
          <p:cNvSpPr>
            <a:spLocks noGrp="1"/>
          </p:cNvSpPr>
          <p:nvPr>
            <p:ph type="sldNum" sz="quarter" idx="5"/>
          </p:nvPr>
        </p:nvSpPr>
        <p:spPr/>
        <p:txBody>
          <a:bodyPr/>
          <a:lstStyle/>
          <a:p>
            <a:fld id="{F7510C22-AB3E-3144-954A-30AFB7F4824B}" type="slidenum">
              <a:rPr lang="en-US" smtClean="0"/>
              <a:pPr/>
              <a:t>39</a:t>
            </a:fld>
            <a:endParaRPr lang="en-US"/>
          </a:p>
        </p:txBody>
      </p:sp>
    </p:spTree>
    <p:extLst>
      <p:ext uri="{BB962C8B-B14F-4D97-AF65-F5344CB8AC3E}">
        <p14:creationId xmlns:p14="http://schemas.microsoft.com/office/powerpoint/2010/main" val="3235755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improvement in the </a:t>
            </a:r>
            <a:r>
              <a:rPr lang="en-US" dirty="0" err="1"/>
              <a:t>sotatercept</a:t>
            </a:r>
            <a:r>
              <a:rPr lang="en-US" dirty="0"/>
              <a:t> group appeared to be driven by decreased death, less worsening of PAH, and less need for rescue therapy with </a:t>
            </a:r>
            <a:r>
              <a:rPr lang="en-US" dirty="0" err="1"/>
              <a:t>prostacyclins</a:t>
            </a:r>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42</a:t>
            </a:fld>
            <a:endParaRPr lang="en-US"/>
          </a:p>
        </p:txBody>
      </p:sp>
    </p:spTree>
    <p:extLst>
      <p:ext uri="{BB962C8B-B14F-4D97-AF65-F5344CB8AC3E}">
        <p14:creationId xmlns:p14="http://schemas.microsoft.com/office/powerpoint/2010/main" val="1983858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off this study, </a:t>
            </a:r>
            <a:r>
              <a:rPr lang="en-US" dirty="0" err="1"/>
              <a:t>sotatercept</a:t>
            </a:r>
            <a:r>
              <a:rPr lang="en-US" dirty="0"/>
              <a:t> is currently under review at the FDA for approval, which is anticipated shortly.</a:t>
            </a:r>
          </a:p>
        </p:txBody>
      </p:sp>
      <p:sp>
        <p:nvSpPr>
          <p:cNvPr id="4" name="Slide Number Placeholder 3"/>
          <p:cNvSpPr>
            <a:spLocks noGrp="1"/>
          </p:cNvSpPr>
          <p:nvPr>
            <p:ph type="sldNum" sz="quarter" idx="5"/>
          </p:nvPr>
        </p:nvSpPr>
        <p:spPr/>
        <p:txBody>
          <a:bodyPr/>
          <a:lstStyle/>
          <a:p>
            <a:fld id="{F7510C22-AB3E-3144-954A-30AFB7F4824B}" type="slidenum">
              <a:rPr lang="en-US" smtClean="0"/>
              <a:pPr/>
              <a:t>44</a:t>
            </a:fld>
            <a:endParaRPr lang="en-US"/>
          </a:p>
        </p:txBody>
      </p:sp>
    </p:spTree>
    <p:extLst>
      <p:ext uri="{BB962C8B-B14F-4D97-AF65-F5344CB8AC3E}">
        <p14:creationId xmlns:p14="http://schemas.microsoft.com/office/powerpoint/2010/main" val="1718863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88F6E-45DB-E153-52AE-EF5DCCD31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1F018-B225-78CD-4292-D8DC492CFE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63A40B-7228-2180-282C-2A5D5557B9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848F21-478C-0D9C-8A6E-659C001F4548}"/>
              </a:ext>
            </a:extLst>
          </p:cNvPr>
          <p:cNvSpPr>
            <a:spLocks noGrp="1"/>
          </p:cNvSpPr>
          <p:nvPr>
            <p:ph type="sldNum" sz="quarter" idx="10"/>
          </p:nvPr>
        </p:nvSpPr>
        <p:spPr/>
        <p:txBody>
          <a:bodyPr/>
          <a:lstStyle/>
          <a:p>
            <a:fld id="{F7510C22-AB3E-3144-954A-30AFB7F4824B}" type="slidenum">
              <a:rPr lang="en-US" smtClean="0"/>
              <a:pPr/>
              <a:t>6</a:t>
            </a:fld>
            <a:endParaRPr lang="en-US" dirty="0"/>
          </a:p>
        </p:txBody>
      </p:sp>
    </p:spTree>
    <p:extLst>
      <p:ext uri="{BB962C8B-B14F-4D97-AF65-F5344CB8AC3E}">
        <p14:creationId xmlns:p14="http://schemas.microsoft.com/office/powerpoint/2010/main" val="83966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45</a:t>
            </a:fld>
            <a:endParaRPr lang="en-US"/>
          </a:p>
        </p:txBody>
      </p:sp>
    </p:spTree>
    <p:extLst>
      <p:ext uri="{BB962C8B-B14F-4D97-AF65-F5344CB8AC3E}">
        <p14:creationId xmlns:p14="http://schemas.microsoft.com/office/powerpoint/2010/main" val="956830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46</a:t>
            </a:fld>
            <a:endParaRPr lang="en-US"/>
          </a:p>
        </p:txBody>
      </p:sp>
    </p:spTree>
    <p:extLst>
      <p:ext uri="{BB962C8B-B14F-4D97-AF65-F5344CB8AC3E}">
        <p14:creationId xmlns:p14="http://schemas.microsoft.com/office/powerpoint/2010/main" val="82922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47</a:t>
            </a:fld>
            <a:endParaRPr lang="en-US"/>
          </a:p>
        </p:txBody>
      </p:sp>
    </p:spTree>
    <p:extLst>
      <p:ext uri="{BB962C8B-B14F-4D97-AF65-F5344CB8AC3E}">
        <p14:creationId xmlns:p14="http://schemas.microsoft.com/office/powerpoint/2010/main" val="2116273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48</a:t>
            </a:fld>
            <a:endParaRPr lang="en-US"/>
          </a:p>
        </p:txBody>
      </p:sp>
    </p:spTree>
    <p:extLst>
      <p:ext uri="{BB962C8B-B14F-4D97-AF65-F5344CB8AC3E}">
        <p14:creationId xmlns:p14="http://schemas.microsoft.com/office/powerpoint/2010/main" val="547949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resource intensive, but more likely to catch early disease that we can intervene 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my belief that there is no single screening tool- each patient must be assessed with a pulmonary focused history, yearly PFTs and Echo, and low threshold if any concern to perform not just RHC, but consider augmenting with exercise RHC or CPET in an effort to find earlier disease and we can intervene on.</a:t>
            </a:r>
          </a:p>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50</a:t>
            </a:fld>
            <a:endParaRPr lang="en-US"/>
          </a:p>
        </p:txBody>
      </p:sp>
    </p:spTree>
    <p:extLst>
      <p:ext uri="{BB962C8B-B14F-4D97-AF65-F5344CB8AC3E}">
        <p14:creationId xmlns:p14="http://schemas.microsoft.com/office/powerpoint/2010/main" val="69413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51</a:t>
            </a:fld>
            <a:endParaRPr lang="en-US"/>
          </a:p>
        </p:txBody>
      </p:sp>
    </p:spTree>
    <p:extLst>
      <p:ext uri="{BB962C8B-B14F-4D97-AF65-F5344CB8AC3E}">
        <p14:creationId xmlns:p14="http://schemas.microsoft.com/office/powerpoint/2010/main" val="4234483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52</a:t>
            </a:fld>
            <a:endParaRPr lang="en-US"/>
          </a:p>
        </p:txBody>
      </p:sp>
    </p:spTree>
    <p:extLst>
      <p:ext uri="{BB962C8B-B14F-4D97-AF65-F5344CB8AC3E}">
        <p14:creationId xmlns:p14="http://schemas.microsoft.com/office/powerpoint/2010/main" val="1654687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57</a:t>
            </a:fld>
            <a:endParaRPr lang="en-US"/>
          </a:p>
        </p:txBody>
      </p:sp>
    </p:spTree>
    <p:extLst>
      <p:ext uri="{BB962C8B-B14F-4D97-AF65-F5344CB8AC3E}">
        <p14:creationId xmlns:p14="http://schemas.microsoft.com/office/powerpoint/2010/main" val="2283710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3 PH is a very big deal with big consequences for the patient.  We often think of idiopathic pulmonary hypertension as having a dismal prognosis, but outcomes in group 3 PH are often worse.  This, for instance, is a Kaplan </a:t>
            </a:r>
            <a:r>
              <a:rPr lang="en-US" dirty="0" err="1"/>
              <a:t>meyer</a:t>
            </a:r>
            <a:r>
              <a:rPr lang="en-US" dirty="0"/>
              <a:t> curve of PH associated with idiopathic interstitial pneumonia WITH PH in red vs. IPAH in blue.  50% mortality by year 2 for those with PH-IIP.  This is likely due to a number of factors – the PH-IIP group is older, and has severe fibrotic disease in addition to PH.  Also, as you’ll see, treatment options are limited.</a:t>
            </a:r>
          </a:p>
        </p:txBody>
      </p:sp>
      <p:sp>
        <p:nvSpPr>
          <p:cNvPr id="4" name="Slide Number Placeholder 3"/>
          <p:cNvSpPr>
            <a:spLocks noGrp="1"/>
          </p:cNvSpPr>
          <p:nvPr>
            <p:ph type="sldNum" sz="quarter" idx="5"/>
          </p:nvPr>
        </p:nvSpPr>
        <p:spPr/>
        <p:txBody>
          <a:bodyPr/>
          <a:lstStyle/>
          <a:p>
            <a:fld id="{A506303A-CC35-9E4E-8476-E1EFB5A1BEF9}" type="slidenum">
              <a:rPr lang="en-US" smtClean="0"/>
              <a:t>59</a:t>
            </a:fld>
            <a:endParaRPr lang="en-US"/>
          </a:p>
        </p:txBody>
      </p:sp>
    </p:spTree>
    <p:extLst>
      <p:ext uri="{BB962C8B-B14F-4D97-AF65-F5344CB8AC3E}">
        <p14:creationId xmlns:p14="http://schemas.microsoft.com/office/powerpoint/2010/main" val="3062474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6</a:t>
            </a:r>
            <a:r>
              <a:rPr lang="en-US" baseline="30000" dirty="0"/>
              <a:t>th</a:t>
            </a:r>
            <a:r>
              <a:rPr lang="en-US" dirty="0"/>
              <a:t> world symposium, efforts were made to classify severity of group 3 PH.  PVR must be 3 or greater, and have a </a:t>
            </a:r>
            <a:r>
              <a:rPr lang="en-US" dirty="0" err="1"/>
              <a:t>mPAP</a:t>
            </a:r>
            <a:r>
              <a:rPr lang="en-US" dirty="0"/>
              <a:t> &gt; 21 mmHg.  </a:t>
            </a:r>
          </a:p>
          <a:p>
            <a:endParaRPr lang="en-US" dirty="0"/>
          </a:p>
          <a:p>
            <a:r>
              <a:rPr lang="en-US" dirty="0"/>
              <a:t>More severe group 3 disease is indicated by </a:t>
            </a:r>
            <a:r>
              <a:rPr lang="en-US" dirty="0" err="1"/>
              <a:t>mPAP</a:t>
            </a:r>
            <a:r>
              <a:rPr lang="en-US" dirty="0"/>
              <a:t> &gt;35 or any elevation in </a:t>
            </a:r>
            <a:r>
              <a:rPr lang="en-US" dirty="0" err="1"/>
              <a:t>mPAP</a:t>
            </a:r>
            <a:r>
              <a:rPr lang="en-US" dirty="0"/>
              <a:t> with low cardiac index, which is indicating significant RV dysfunction.</a:t>
            </a:r>
          </a:p>
        </p:txBody>
      </p:sp>
      <p:sp>
        <p:nvSpPr>
          <p:cNvPr id="4" name="Slide Number Placeholder 3"/>
          <p:cNvSpPr>
            <a:spLocks noGrp="1"/>
          </p:cNvSpPr>
          <p:nvPr>
            <p:ph type="sldNum" sz="quarter" idx="5"/>
          </p:nvPr>
        </p:nvSpPr>
        <p:spPr/>
        <p:txBody>
          <a:bodyPr/>
          <a:lstStyle/>
          <a:p>
            <a:fld id="{A506303A-CC35-9E4E-8476-E1EFB5A1BEF9}" type="slidenum">
              <a:rPr lang="en-US" smtClean="0"/>
              <a:t>60</a:t>
            </a:fld>
            <a:endParaRPr lang="en-US"/>
          </a:p>
        </p:txBody>
      </p:sp>
    </p:spTree>
    <p:extLst>
      <p:ext uri="{BB962C8B-B14F-4D97-AF65-F5344CB8AC3E}">
        <p14:creationId xmlns:p14="http://schemas.microsoft.com/office/powerpoint/2010/main" val="1420485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0792E-40B0-C7A2-D6AD-099D4ADFD3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B1F22-4751-477A-262E-AB84A86BCB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66E9B-91EF-C658-6AC2-E8D70B9859E3}"/>
              </a:ext>
            </a:extLst>
          </p:cNvPr>
          <p:cNvSpPr>
            <a:spLocks noGrp="1"/>
          </p:cNvSpPr>
          <p:nvPr>
            <p:ph type="body" idx="1"/>
          </p:nvPr>
        </p:nvSpPr>
        <p:spPr/>
        <p:txBody>
          <a:bodyPr/>
          <a:lstStyle/>
          <a:p>
            <a:r>
              <a:rPr lang="en-US" dirty="0"/>
              <a:t>First, PAH - this is the area that is probably best understood and studied....</a:t>
            </a:r>
          </a:p>
        </p:txBody>
      </p:sp>
      <p:sp>
        <p:nvSpPr>
          <p:cNvPr id="4" name="Slide Number Placeholder 3">
            <a:extLst>
              <a:ext uri="{FF2B5EF4-FFF2-40B4-BE49-F238E27FC236}">
                <a16:creationId xmlns:a16="http://schemas.microsoft.com/office/drawing/2014/main" id="{FB1FE2FA-76DB-5A85-12B3-E159C9DC7A2C}"/>
              </a:ext>
            </a:extLst>
          </p:cNvPr>
          <p:cNvSpPr>
            <a:spLocks noGrp="1"/>
          </p:cNvSpPr>
          <p:nvPr>
            <p:ph type="sldNum" sz="quarter" idx="5"/>
          </p:nvPr>
        </p:nvSpPr>
        <p:spPr/>
        <p:txBody>
          <a:bodyPr/>
          <a:lstStyle/>
          <a:p>
            <a:fld id="{67384753-0976-C747-B68D-E622A9ADB323}" type="slidenum">
              <a:rPr lang="en-US" smtClean="0"/>
              <a:t>7</a:t>
            </a:fld>
            <a:endParaRPr lang="en-US"/>
          </a:p>
        </p:txBody>
      </p:sp>
    </p:spTree>
    <p:extLst>
      <p:ext uri="{BB962C8B-B14F-4D97-AF65-F5344CB8AC3E}">
        <p14:creationId xmlns:p14="http://schemas.microsoft.com/office/powerpoint/2010/main" val="26558493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61</a:t>
            </a:fld>
            <a:endParaRPr lang="en-US"/>
          </a:p>
        </p:txBody>
      </p:sp>
    </p:spTree>
    <p:extLst>
      <p:ext uri="{BB962C8B-B14F-4D97-AF65-F5344CB8AC3E}">
        <p14:creationId xmlns:p14="http://schemas.microsoft.com/office/powerpoint/2010/main" val="885135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IPF: Took patients with more severe IPF (DLCO&lt;35%) and randomized to sildenafil – thinking that this may improve gas exchange via increased blood flow to ventilated areas.  2/3 of these folks had an echocardiogram available, and those with MORE RV dysfunction had less functional decline with pulmonary vasodilators</a:t>
            </a:r>
          </a:p>
          <a:p>
            <a:endParaRPr lang="en-US" dirty="0"/>
          </a:p>
          <a:p>
            <a:r>
              <a:rPr lang="en-US" dirty="0"/>
              <a:t>ARETEMIS-IPF looked primarily at </a:t>
            </a:r>
            <a:r>
              <a:rPr lang="en-US" dirty="0" err="1"/>
              <a:t>ambrisentan</a:t>
            </a:r>
            <a:r>
              <a:rPr lang="en-US" dirty="0"/>
              <a:t> in treating IPF, with the main trial showing worsened outcomes and MORE disease progression with ERA therapy.  They did a subset analysis looking at those with RHC-confirmed group 3 PH, and they saw no difference in hemodynamics between </a:t>
            </a:r>
            <a:r>
              <a:rPr lang="en-US" dirty="0" err="1"/>
              <a:t>ambrisentan</a:t>
            </a:r>
            <a:r>
              <a:rPr lang="en-US" dirty="0"/>
              <a:t> and placebo. Overall, patients showed slow progression of their PH regardless</a:t>
            </a:r>
          </a:p>
          <a:p>
            <a:endParaRPr lang="en-US" dirty="0"/>
          </a:p>
          <a:p>
            <a:r>
              <a:rPr lang="en-US" dirty="0"/>
              <a:t>RISE-IIP:  this looked at </a:t>
            </a:r>
            <a:r>
              <a:rPr lang="en-US" dirty="0" err="1"/>
              <a:t>riociguat</a:t>
            </a:r>
            <a:r>
              <a:rPr lang="en-US" dirty="0"/>
              <a:t>, a </a:t>
            </a:r>
            <a:r>
              <a:rPr lang="en-US" dirty="0" err="1"/>
              <a:t>sGC</a:t>
            </a:r>
            <a:r>
              <a:rPr lang="en-US" dirty="0"/>
              <a:t> stimulator in those with IIP and hemodynamically confirmed </a:t>
            </a:r>
            <a:r>
              <a:rPr lang="en-US" dirty="0" err="1"/>
              <a:t>gropu</a:t>
            </a:r>
            <a:r>
              <a:rPr lang="en-US" dirty="0"/>
              <a:t> 3 PH. This is really one of the better designed and larger trials in group 3 disease.  147 patients were randomized, and the study was stopped early due to serious adverse events and increased mortality with </a:t>
            </a:r>
            <a:r>
              <a:rPr lang="en-US" dirty="0" err="1"/>
              <a:t>riociguat</a:t>
            </a:r>
            <a:r>
              <a:rPr lang="en-US" dirty="0"/>
              <a:t>.  </a:t>
            </a:r>
          </a:p>
        </p:txBody>
      </p:sp>
      <p:sp>
        <p:nvSpPr>
          <p:cNvPr id="4" name="Slide Number Placeholder 3"/>
          <p:cNvSpPr>
            <a:spLocks noGrp="1"/>
          </p:cNvSpPr>
          <p:nvPr>
            <p:ph type="sldNum" sz="quarter" idx="5"/>
          </p:nvPr>
        </p:nvSpPr>
        <p:spPr/>
        <p:txBody>
          <a:bodyPr/>
          <a:lstStyle/>
          <a:p>
            <a:fld id="{A506303A-CC35-9E4E-8476-E1EFB5A1BEF9}" type="slidenum">
              <a:rPr lang="en-US" smtClean="0"/>
              <a:t>63</a:t>
            </a:fld>
            <a:endParaRPr lang="en-US"/>
          </a:p>
        </p:txBody>
      </p:sp>
    </p:spTree>
    <p:extLst>
      <p:ext uri="{BB962C8B-B14F-4D97-AF65-F5344CB8AC3E}">
        <p14:creationId xmlns:p14="http://schemas.microsoft.com/office/powerpoint/2010/main" val="19678123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06303A-CC35-9E4E-8476-E1EFB5A1BEF9}" type="slidenum">
              <a:rPr lang="en-US" smtClean="0"/>
              <a:t>66</a:t>
            </a:fld>
            <a:endParaRPr lang="en-US"/>
          </a:p>
        </p:txBody>
      </p:sp>
    </p:spTree>
    <p:extLst>
      <p:ext uri="{BB962C8B-B14F-4D97-AF65-F5344CB8AC3E}">
        <p14:creationId xmlns:p14="http://schemas.microsoft.com/office/powerpoint/2010/main" val="36377771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384753-0976-C747-B68D-E622A9ADB323}" type="slidenum">
              <a:rPr lang="en-US" smtClean="0"/>
              <a:t>67</a:t>
            </a:fld>
            <a:endParaRPr lang="en-US"/>
          </a:p>
        </p:txBody>
      </p:sp>
    </p:spTree>
    <p:extLst>
      <p:ext uri="{BB962C8B-B14F-4D97-AF65-F5344CB8AC3E}">
        <p14:creationId xmlns:p14="http://schemas.microsoft.com/office/powerpoint/2010/main" val="2051396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Detected with a VQ scan</a:t>
            </a:r>
          </a:p>
        </p:txBody>
      </p:sp>
      <p:sp>
        <p:nvSpPr>
          <p:cNvPr id="4" name="Slide Number Placeholder 3"/>
          <p:cNvSpPr>
            <a:spLocks noGrp="1"/>
          </p:cNvSpPr>
          <p:nvPr>
            <p:ph type="sldNum" sz="quarter" idx="5"/>
          </p:nvPr>
        </p:nvSpPr>
        <p:spPr/>
        <p:txBody>
          <a:bodyPr/>
          <a:lstStyle/>
          <a:p>
            <a:fld id="{67384753-0976-C747-B68D-E622A9ADB323}" type="slidenum">
              <a:rPr lang="en-US" smtClean="0"/>
              <a:t>68</a:t>
            </a:fld>
            <a:endParaRPr lang="en-US"/>
          </a:p>
        </p:txBody>
      </p:sp>
    </p:spTree>
    <p:extLst>
      <p:ext uri="{BB962C8B-B14F-4D97-AF65-F5344CB8AC3E}">
        <p14:creationId xmlns:p14="http://schemas.microsoft.com/office/powerpoint/2010/main" val="24658487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are particularly at risk for this if they are antiphospholipid ab positive.</a:t>
            </a:r>
          </a:p>
        </p:txBody>
      </p:sp>
      <p:sp>
        <p:nvSpPr>
          <p:cNvPr id="4" name="Slide Number Placeholder 3"/>
          <p:cNvSpPr>
            <a:spLocks noGrp="1"/>
          </p:cNvSpPr>
          <p:nvPr>
            <p:ph type="sldNum" sz="quarter" idx="5"/>
          </p:nvPr>
        </p:nvSpPr>
        <p:spPr/>
        <p:txBody>
          <a:bodyPr/>
          <a:lstStyle/>
          <a:p>
            <a:fld id="{67384753-0976-C747-B68D-E622A9ADB323}" type="slidenum">
              <a:rPr lang="en-US" smtClean="0"/>
              <a:t>69</a:t>
            </a:fld>
            <a:endParaRPr lang="en-US"/>
          </a:p>
        </p:txBody>
      </p:sp>
    </p:spTree>
    <p:extLst>
      <p:ext uri="{BB962C8B-B14F-4D97-AF65-F5344CB8AC3E}">
        <p14:creationId xmlns:p14="http://schemas.microsoft.com/office/powerpoint/2010/main" val="360512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everyone with a new diagnosis of PH gets a VQ scan – because the treatment is completely different.  </a:t>
            </a:r>
          </a:p>
        </p:txBody>
      </p:sp>
      <p:sp>
        <p:nvSpPr>
          <p:cNvPr id="4" name="Slide Number Placeholder 3"/>
          <p:cNvSpPr>
            <a:spLocks noGrp="1"/>
          </p:cNvSpPr>
          <p:nvPr>
            <p:ph type="sldNum" sz="quarter" idx="5"/>
          </p:nvPr>
        </p:nvSpPr>
        <p:spPr/>
        <p:txBody>
          <a:bodyPr/>
          <a:lstStyle/>
          <a:p>
            <a:fld id="{67384753-0976-C747-B68D-E622A9ADB323}" type="slidenum">
              <a:rPr lang="en-US" smtClean="0"/>
              <a:t>70</a:t>
            </a:fld>
            <a:endParaRPr lang="en-US"/>
          </a:p>
        </p:txBody>
      </p:sp>
    </p:spTree>
    <p:extLst>
      <p:ext uri="{BB962C8B-B14F-4D97-AF65-F5344CB8AC3E}">
        <p14:creationId xmlns:p14="http://schemas.microsoft.com/office/powerpoint/2010/main" val="2389299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8</a:t>
            </a:fld>
            <a:endParaRPr lang="en-US"/>
          </a:p>
        </p:txBody>
      </p:sp>
    </p:spTree>
    <p:extLst>
      <p:ext uri="{BB962C8B-B14F-4D97-AF65-F5344CB8AC3E}">
        <p14:creationId xmlns:p14="http://schemas.microsoft.com/office/powerpoint/2010/main" val="961660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510C22-AB3E-3144-954A-30AFB7F4824B}" type="slidenum">
              <a:rPr lang="en-US" smtClean="0"/>
              <a:pPr/>
              <a:t>9</a:t>
            </a:fld>
            <a:endParaRPr lang="en-US"/>
          </a:p>
        </p:txBody>
      </p:sp>
    </p:spTree>
    <p:extLst>
      <p:ext uri="{BB962C8B-B14F-4D97-AF65-F5344CB8AC3E}">
        <p14:creationId xmlns:p14="http://schemas.microsoft.com/office/powerpoint/2010/main" val="240307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often does this happen in connective tissue disease?  It's honestly really hard to sort out and studies are really poor quality - </a:t>
            </a:r>
          </a:p>
          <a:p>
            <a:r>
              <a:rPr lang="en-US" dirty="0"/>
              <a:t> ---- but the bottom line is that pulmonary hypertension happens frequently in this population</a:t>
            </a:r>
          </a:p>
          <a:p>
            <a:r>
              <a:rPr lang="en-US" dirty="0"/>
              <a:t>-- --- And DEFINITELY happens more than in the regular population, where PAH is a 12/million </a:t>
            </a:r>
            <a:r>
              <a:rPr lang="en-US" dirty="0" err="1"/>
              <a:t>occurance</a:t>
            </a:r>
            <a:r>
              <a:rPr lang="en-US" dirty="0"/>
              <a:t>.</a:t>
            </a:r>
          </a:p>
        </p:txBody>
      </p:sp>
      <p:sp>
        <p:nvSpPr>
          <p:cNvPr id="4" name="Slide Number Placeholder 3"/>
          <p:cNvSpPr>
            <a:spLocks noGrp="1"/>
          </p:cNvSpPr>
          <p:nvPr>
            <p:ph type="sldNum" sz="quarter" idx="5"/>
          </p:nvPr>
        </p:nvSpPr>
        <p:spPr/>
        <p:txBody>
          <a:bodyPr/>
          <a:lstStyle/>
          <a:p>
            <a:fld id="{67384753-0976-C747-B68D-E622A9ADB323}" type="slidenum">
              <a:rPr lang="en-US" smtClean="0"/>
              <a:t>10</a:t>
            </a:fld>
            <a:endParaRPr lang="en-US"/>
          </a:p>
        </p:txBody>
      </p:sp>
    </p:spTree>
    <p:extLst>
      <p:ext uri="{BB962C8B-B14F-4D97-AF65-F5344CB8AC3E}">
        <p14:creationId xmlns:p14="http://schemas.microsoft.com/office/powerpoint/2010/main" val="798465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outcomes when these patients get PH are terrible - though they seem to be improving over time - likely owing to more </a:t>
            </a:r>
            <a:r>
              <a:rPr lang="en-US" dirty="0" err="1"/>
              <a:t>vigilent</a:t>
            </a:r>
            <a:r>
              <a:rPr lang="en-US" dirty="0"/>
              <a:t> screening, as well as our improvements in therapeutics</a:t>
            </a:r>
          </a:p>
          <a:p>
            <a:endParaRPr lang="en-US" dirty="0"/>
          </a:p>
          <a:p>
            <a:r>
              <a:rPr lang="en-US" dirty="0"/>
              <a:t>Here, you see the between PAH and ILD, pulmonary issues are the leading cause of death now in those with systemic sclerosis</a:t>
            </a:r>
          </a:p>
          <a:p>
            <a:endParaRPr lang="en-US" dirty="0"/>
          </a:p>
          <a:p>
            <a:r>
              <a:rPr lang="en-US" dirty="0"/>
              <a:t>Death PAH has declined from the early 90s - perhaps due to our therapies that have emerged since 1995, coupled with screening protocols, which we'll discuss</a:t>
            </a:r>
          </a:p>
        </p:txBody>
      </p:sp>
      <p:sp>
        <p:nvSpPr>
          <p:cNvPr id="4" name="Slide Number Placeholder 3"/>
          <p:cNvSpPr>
            <a:spLocks noGrp="1"/>
          </p:cNvSpPr>
          <p:nvPr>
            <p:ph type="sldNum" sz="quarter" idx="5"/>
          </p:nvPr>
        </p:nvSpPr>
        <p:spPr/>
        <p:txBody>
          <a:bodyPr/>
          <a:lstStyle/>
          <a:p>
            <a:fld id="{67384753-0976-C747-B68D-E622A9ADB323}" type="slidenum">
              <a:rPr lang="en-US" smtClean="0"/>
              <a:t>11</a:t>
            </a:fld>
            <a:endParaRPr lang="en-US"/>
          </a:p>
        </p:txBody>
      </p:sp>
    </p:spTree>
    <p:extLst>
      <p:ext uri="{BB962C8B-B14F-4D97-AF65-F5344CB8AC3E}">
        <p14:creationId xmlns:p14="http://schemas.microsoft.com/office/powerpoint/2010/main" val="3814950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PHAROS, patients were at expert centers that actively screen for PAH.  </a:t>
            </a:r>
          </a:p>
          <a:p>
            <a:r>
              <a:rPr lang="en-US" dirty="0"/>
              <a:t>1 and 3 year survival rates were 93 and 75% in their cohort – better than our other PAH registries – likely due to earlier disease identification.  Far more of these patients were functional class 1 or 2 than other PAH registries.</a:t>
            </a:r>
          </a:p>
          <a:p>
            <a:r>
              <a:rPr lang="en-US" dirty="0"/>
              <a:t>This survival curve shows that in the first 4 years of diagnosis, the majority of deaths are due to PAH.  IN the long run though, other reasons for death were predominant.  </a:t>
            </a:r>
          </a:p>
        </p:txBody>
      </p:sp>
      <p:sp>
        <p:nvSpPr>
          <p:cNvPr id="4" name="Slide Number Placeholder 3"/>
          <p:cNvSpPr>
            <a:spLocks noGrp="1"/>
          </p:cNvSpPr>
          <p:nvPr>
            <p:ph type="sldNum" sz="quarter" idx="5"/>
          </p:nvPr>
        </p:nvSpPr>
        <p:spPr/>
        <p:txBody>
          <a:bodyPr/>
          <a:lstStyle/>
          <a:p>
            <a:fld id="{67384753-0976-C747-B68D-E622A9ADB323}" type="slidenum">
              <a:rPr lang="en-US" smtClean="0"/>
              <a:t>12</a:t>
            </a:fld>
            <a:endParaRPr lang="en-US"/>
          </a:p>
        </p:txBody>
      </p:sp>
    </p:spTree>
    <p:extLst>
      <p:ext uri="{BB962C8B-B14F-4D97-AF65-F5344CB8AC3E}">
        <p14:creationId xmlns:p14="http://schemas.microsoft.com/office/powerpoint/2010/main" val="86535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and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31518" y="686832"/>
            <a:ext cx="7589520" cy="715340"/>
          </a:xfrm>
        </p:spPr>
        <p:txBody>
          <a:bodyPr>
            <a:normAutofit/>
          </a:bodyPr>
          <a:lstStyle>
            <a:lvl1pPr algn="l">
              <a:defRPr sz="4000"/>
            </a:lvl1pPr>
          </a:lstStyle>
          <a:p>
            <a:r>
              <a:rPr lang="en-US" dirty="0"/>
              <a:t>Click to edit master title style</a:t>
            </a:r>
          </a:p>
        </p:txBody>
      </p:sp>
      <p:sp>
        <p:nvSpPr>
          <p:cNvPr id="3" name="Subtitle 2"/>
          <p:cNvSpPr>
            <a:spLocks noGrp="1"/>
          </p:cNvSpPr>
          <p:nvPr>
            <p:ph type="subTitle" idx="1" hasCustomPrompt="1"/>
          </p:nvPr>
        </p:nvSpPr>
        <p:spPr>
          <a:xfrm>
            <a:off x="731520" y="1410992"/>
            <a:ext cx="7589520" cy="952419"/>
          </a:xfrm>
        </p:spPr>
        <p:txBody>
          <a:bodyPr>
            <a:normAutofit/>
          </a:bodyPr>
          <a:lstStyle>
            <a:lvl1pPr marL="0" indent="0" algn="l">
              <a:buNone/>
              <a:defRPr sz="1800">
                <a:solidFill>
                  <a:srgbClr val="364852"/>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a:xfrm>
            <a:off x="731520" y="2928032"/>
            <a:ext cx="7589520" cy="1468122"/>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a:t>Click to edit master text styles</a:t>
            </a:r>
          </a:p>
        </p:txBody>
      </p:sp>
      <p:sp>
        <p:nvSpPr>
          <p:cNvPr id="8" name="Text Placeholder 7"/>
          <p:cNvSpPr>
            <a:spLocks noGrp="1"/>
          </p:cNvSpPr>
          <p:nvPr>
            <p:ph type="body" sz="quarter" idx="11" hasCustomPrompt="1"/>
          </p:nvPr>
        </p:nvSpPr>
        <p:spPr>
          <a:xfrm>
            <a:off x="731520" y="2521744"/>
            <a:ext cx="7589520" cy="344330"/>
          </a:xfrm>
        </p:spPr>
        <p:txBody>
          <a:bodyPr/>
          <a:lstStyle>
            <a:lvl1pPr marL="0" indent="0">
              <a:buNone/>
              <a:defRPr baseline="0">
                <a:solidFill>
                  <a:schemeClr val="accent2"/>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subhead</a:t>
            </a:r>
          </a:p>
        </p:txBody>
      </p:sp>
    </p:spTree>
    <p:extLst>
      <p:ext uri="{BB962C8B-B14F-4D97-AF65-F5344CB8AC3E}">
        <p14:creationId xmlns:p14="http://schemas.microsoft.com/office/powerpoint/2010/main" val="659014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87F8F-5200-D04D-9B5B-810EDAD826C9}"/>
              </a:ext>
            </a:extLst>
          </p:cNvPr>
          <p:cNvSpPr>
            <a:spLocks noGrp="1"/>
          </p:cNvSpPr>
          <p:nvPr>
            <p:ph type="title"/>
          </p:nvPr>
        </p:nvSpPr>
        <p:spPr>
          <a:xfrm>
            <a:off x="731520" y="183914"/>
            <a:ext cx="7604983" cy="62115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444FFE4-2D6B-7244-AA20-F0DB37A94F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2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Rectangle 1"/>
          <p:cNvSpPr/>
          <p:nvPr userDrawn="1"/>
        </p:nvSpPr>
        <p:spPr>
          <a:xfrm>
            <a:off x="109744" y="4594651"/>
            <a:ext cx="752528" cy="548849"/>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55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A8532-B70B-774E-BAF0-C2DF6D016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A3C2F-80BE-1842-907F-E9791179FA3F}"/>
              </a:ext>
            </a:extLst>
          </p:cNvPr>
          <p:cNvSpPr>
            <a:spLocks noGrp="1"/>
          </p:cNvSpPr>
          <p:nvPr>
            <p:ph type="dt" sz="half" idx="10"/>
          </p:nvPr>
        </p:nvSpPr>
        <p:spPr/>
        <p:txBody>
          <a:bodyPr/>
          <a:lstStyle/>
          <a:p>
            <a:fld id="{C1E3A904-3144-DB43-8FF5-0C7C3125A403}" type="datetimeFigureOut">
              <a:rPr lang="en-US" smtClean="0"/>
              <a:t>4/22/25</a:t>
            </a:fld>
            <a:endParaRPr lang="en-US"/>
          </a:p>
        </p:txBody>
      </p:sp>
      <p:sp>
        <p:nvSpPr>
          <p:cNvPr id="4" name="Footer Placeholder 3">
            <a:extLst>
              <a:ext uri="{FF2B5EF4-FFF2-40B4-BE49-F238E27FC236}">
                <a16:creationId xmlns:a16="http://schemas.microsoft.com/office/drawing/2014/main" id="{3CABBCC4-50B8-A442-BA90-14AA9E7FE8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979F05-2103-294E-A6A5-723C07B95BAF}"/>
              </a:ext>
            </a:extLst>
          </p:cNvPr>
          <p:cNvSpPr>
            <a:spLocks noGrp="1"/>
          </p:cNvSpPr>
          <p:nvPr>
            <p:ph type="sldNum" sz="quarter" idx="12"/>
          </p:nvPr>
        </p:nvSpPr>
        <p:spPr/>
        <p:txBody>
          <a:bodyPr/>
          <a:lstStyle/>
          <a:p>
            <a:fld id="{D01DC7FB-8AFE-F746-B9E3-4AED3D238BE3}" type="slidenum">
              <a:rPr lang="en-US" smtClean="0"/>
              <a:t>‹#›</a:t>
            </a:fld>
            <a:endParaRPr lang="en-US"/>
          </a:p>
        </p:txBody>
      </p:sp>
    </p:spTree>
    <p:extLst>
      <p:ext uri="{BB962C8B-B14F-4D97-AF65-F5344CB8AC3E}">
        <p14:creationId xmlns:p14="http://schemas.microsoft.com/office/powerpoint/2010/main" val="58810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E303-70E5-BDBA-631C-1F3414EE0962}"/>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CD7770-0C55-31CC-8F76-64735073C977}"/>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DDDB21-970E-4A47-60FF-9D5FD8FE2F8B}"/>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5" name="Footer Placeholder 4">
            <a:extLst>
              <a:ext uri="{FF2B5EF4-FFF2-40B4-BE49-F238E27FC236}">
                <a16:creationId xmlns:a16="http://schemas.microsoft.com/office/drawing/2014/main" id="{135D588F-061B-07DA-9540-2521385BD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2449B-1266-B657-2741-3E972EDDFDA5}"/>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2028030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7739-2BDA-0580-A9E0-BE0D10585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EC40D-100A-48EC-8907-AD3299693A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76028-2855-076A-85D3-6E78285243BF}"/>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5" name="Footer Placeholder 4">
            <a:extLst>
              <a:ext uri="{FF2B5EF4-FFF2-40B4-BE49-F238E27FC236}">
                <a16:creationId xmlns:a16="http://schemas.microsoft.com/office/drawing/2014/main" id="{387828A7-EE47-6B46-CF83-922E2ED13F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66B7B7-91AC-497A-A594-13BB6C3C7488}"/>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1112988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B60E-B5E9-0694-8E43-0602FDF0D357}"/>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8FB490-EB0A-5CE7-668B-F2BD913FFB01}"/>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6C5BA4-2857-98C3-DBC4-4287CC0DD0AB}"/>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5" name="Footer Placeholder 4">
            <a:extLst>
              <a:ext uri="{FF2B5EF4-FFF2-40B4-BE49-F238E27FC236}">
                <a16:creationId xmlns:a16="http://schemas.microsoft.com/office/drawing/2014/main" id="{548AF971-D117-4D88-DE6E-640ED463D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A5D03-91D7-CAD5-1964-023708C8E72D}"/>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2487297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8CF3-A5A8-662F-514E-9449802EC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9DEB78-3F94-D0DD-261B-751F18D660D2}"/>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EA78F4-A89F-85BA-A711-A75FD63FF82C}"/>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0F0601-3FC2-3255-6EF7-BE15C6A0B783}"/>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6" name="Footer Placeholder 5">
            <a:extLst>
              <a:ext uri="{FF2B5EF4-FFF2-40B4-BE49-F238E27FC236}">
                <a16:creationId xmlns:a16="http://schemas.microsoft.com/office/drawing/2014/main" id="{B6020500-658C-21E8-B976-87490CD21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1EBC08-BB64-71CB-6073-44325757C956}"/>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3964719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13EC3-FA08-537C-9E16-82C299E38C60}"/>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6AB988-22CA-22DA-4C3E-504548CC10B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9FEA1C-8F16-7C02-B67E-6B8F303920BB}"/>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310CD4-D8C0-CEFE-E81D-1B7B28AEE126}"/>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D1AF0E-C7E1-C1EF-0CDA-7E115C249FE2}"/>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46C232-6E7B-3BE1-D0D6-8722CB9E57E2}"/>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8" name="Footer Placeholder 7">
            <a:extLst>
              <a:ext uri="{FF2B5EF4-FFF2-40B4-BE49-F238E27FC236}">
                <a16:creationId xmlns:a16="http://schemas.microsoft.com/office/drawing/2014/main" id="{EC7CC047-C8D3-CFA5-579C-3ABF73A5E6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247E11-2823-269D-DE13-0C82CA86D70C}"/>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1074338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468F-0F4C-DC37-A55E-9FC99B1A36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C56401-7669-4685-110C-9BC4A5AEDC32}"/>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4" name="Footer Placeholder 3">
            <a:extLst>
              <a:ext uri="{FF2B5EF4-FFF2-40B4-BE49-F238E27FC236}">
                <a16:creationId xmlns:a16="http://schemas.microsoft.com/office/drawing/2014/main" id="{380B5655-E7F0-5B71-C187-883E37A035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83684-2E9E-CABC-4F7C-A5A63E91AD65}"/>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3742224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FD7243-3FAE-C4EA-81FE-EFBFD3547E02}"/>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3" name="Footer Placeholder 2">
            <a:extLst>
              <a:ext uri="{FF2B5EF4-FFF2-40B4-BE49-F238E27FC236}">
                <a16:creationId xmlns:a16="http://schemas.microsoft.com/office/drawing/2014/main" id="{81ED0B34-CA2F-9901-B592-AFB4CFF70C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1A32CC-4198-3EC9-E010-678662923F93}"/>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2080497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731520" y="178747"/>
            <a:ext cx="7534430" cy="857250"/>
          </a:xfrm>
          <a:prstGeom prst="rect">
            <a:avLst/>
          </a:prstGeom>
        </p:spPr>
        <p:txBody>
          <a:bodyPr vert="horz" lIns="91440" tIns="45720" rIns="91440" bIns="45720" rtlCol="0" anchor="ctr">
            <a:normAutofit/>
          </a:bodyPr>
          <a:lstStyle>
            <a:lvl1pPr algn="l">
              <a:defRPr sz="4000"/>
            </a:lvl1pPr>
          </a:lstStyle>
          <a:p>
            <a:r>
              <a:rPr lang="en-US" dirty="0"/>
              <a:t>Click to edit master title style</a:t>
            </a:r>
          </a:p>
        </p:txBody>
      </p:sp>
      <p:sp>
        <p:nvSpPr>
          <p:cNvPr id="6" name="Text Placeholder 5"/>
          <p:cNvSpPr>
            <a:spLocks noGrp="1"/>
          </p:cNvSpPr>
          <p:nvPr>
            <p:ph type="body" sz="quarter" idx="10"/>
          </p:nvPr>
        </p:nvSpPr>
        <p:spPr>
          <a:xfrm>
            <a:off x="731520" y="1737710"/>
            <a:ext cx="7534275" cy="2681889"/>
          </a:xfrm>
        </p:spPr>
        <p:txBody>
          <a:bodyPr/>
          <a:lstStyle>
            <a:lvl1pPr>
              <a:lnSpc>
                <a:spcPct val="130000"/>
              </a:lnSpc>
              <a:defRPr>
                <a:latin typeface="Noto Serif"/>
                <a:cs typeface="Noto Serif"/>
              </a:defRPr>
            </a:lvl1pPr>
            <a:lvl2pPr>
              <a:lnSpc>
                <a:spcPct val="130000"/>
              </a:lnSpc>
              <a:defRPr>
                <a:latin typeface="Noto Serif"/>
                <a:cs typeface="Noto Serif"/>
              </a:defRPr>
            </a:lvl2pPr>
            <a:lvl3pPr>
              <a:lnSpc>
                <a:spcPct val="130000"/>
              </a:lnSpc>
              <a:defRPr>
                <a:latin typeface="Noto Serif"/>
                <a:cs typeface="Noto Serif"/>
              </a:defRPr>
            </a:lvl3pPr>
            <a:lvl4pPr>
              <a:lnSpc>
                <a:spcPct val="130000"/>
              </a:lnSpc>
              <a:defRPr>
                <a:latin typeface="Noto Serif"/>
                <a:cs typeface="Noto Serif"/>
              </a:defRPr>
            </a:lvl4pPr>
            <a:lvl5pPr>
              <a:lnSpc>
                <a:spcPct val="130000"/>
              </a:lnSpc>
              <a:defRPr>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4747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4A3C-6579-8D21-2F44-78174564E92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FCE414-40B4-ECC9-60A5-7686B23ADBCD}"/>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6298C5-5028-8D55-D43D-C67962B25DB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836426-0EFC-CC75-2E16-B98B53E8F848}"/>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6" name="Footer Placeholder 5">
            <a:extLst>
              <a:ext uri="{FF2B5EF4-FFF2-40B4-BE49-F238E27FC236}">
                <a16:creationId xmlns:a16="http://schemas.microsoft.com/office/drawing/2014/main" id="{5E8CBCE7-420E-BA8F-C37C-DA01AFAF4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82B5F-4CA6-79C6-AEC3-556E688CA85D}"/>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2193637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5859-22CE-B66B-D714-936793077AD2}"/>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8703CB-579A-38C8-2B2B-A1A3CF3D3264}"/>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47F914-430D-A726-A3FA-F0B30E9065B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2E960-86FB-B5CC-A037-BE434FECECE3}"/>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6" name="Footer Placeholder 5">
            <a:extLst>
              <a:ext uri="{FF2B5EF4-FFF2-40B4-BE49-F238E27FC236}">
                <a16:creationId xmlns:a16="http://schemas.microsoft.com/office/drawing/2014/main" id="{1418F71E-0D85-5B00-0DF8-E84FB28E87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86708-C6BC-7FF1-A471-4721173928D3}"/>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2141483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E0D-A408-7E1D-DE7B-21D86A963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271178-6C88-D609-4679-4E8F5B30A8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CD690-0F16-B0E8-28B8-1C15B1A28FFA}"/>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5" name="Footer Placeholder 4">
            <a:extLst>
              <a:ext uri="{FF2B5EF4-FFF2-40B4-BE49-F238E27FC236}">
                <a16:creationId xmlns:a16="http://schemas.microsoft.com/office/drawing/2014/main" id="{5DD3B5FD-E295-AA23-48C8-CE94C5DFF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AF419-652F-DD21-7EFD-F42A5EDB5799}"/>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209942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F7DC9B-B461-1869-D912-183DB6D2BAA9}"/>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CF168C-9449-50EF-CC85-20EE9941A16D}"/>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4F6F3-FAA6-00CF-ABE1-0A657AFF5B38}"/>
              </a:ext>
            </a:extLst>
          </p:cNvPr>
          <p:cNvSpPr>
            <a:spLocks noGrp="1"/>
          </p:cNvSpPr>
          <p:nvPr>
            <p:ph type="dt" sz="half" idx="10"/>
          </p:nvPr>
        </p:nvSpPr>
        <p:spPr/>
        <p:txBody>
          <a:bodyPr/>
          <a:lstStyle/>
          <a:p>
            <a:fld id="{E641606D-A701-5047-8A7B-0344933B600D}" type="datetimeFigureOut">
              <a:rPr lang="en-US" smtClean="0"/>
              <a:t>4/22/25</a:t>
            </a:fld>
            <a:endParaRPr lang="en-US"/>
          </a:p>
        </p:txBody>
      </p:sp>
      <p:sp>
        <p:nvSpPr>
          <p:cNvPr id="5" name="Footer Placeholder 4">
            <a:extLst>
              <a:ext uri="{FF2B5EF4-FFF2-40B4-BE49-F238E27FC236}">
                <a16:creationId xmlns:a16="http://schemas.microsoft.com/office/drawing/2014/main" id="{1C515ED9-923F-63FE-81F1-386C17E0D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D9382-60DF-0E82-C7FD-ECACC1CD264F}"/>
              </a:ext>
            </a:extLst>
          </p:cNvPr>
          <p:cNvSpPr>
            <a:spLocks noGrp="1"/>
          </p:cNvSpPr>
          <p:nvPr>
            <p:ph type="sldNum" sz="quarter" idx="12"/>
          </p:nvPr>
        </p:nvSpPr>
        <p:spPr/>
        <p:txBody>
          <a:bodyPr/>
          <a:lstStyle/>
          <a:p>
            <a:fld id="{AEE51301-B5B8-0C49-9473-ACD0293B5386}" type="slidenum">
              <a:rPr lang="en-US" smtClean="0"/>
              <a:t>‹#›</a:t>
            </a:fld>
            <a:endParaRPr lang="en-US"/>
          </a:p>
        </p:txBody>
      </p:sp>
    </p:spTree>
    <p:extLst>
      <p:ext uri="{BB962C8B-B14F-4D97-AF65-F5344CB8AC3E}">
        <p14:creationId xmlns:p14="http://schemas.microsoft.com/office/powerpoint/2010/main" val="175425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rt Drop Quote, La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p:spPr>
        <p:txBody>
          <a:bodyPr/>
          <a:lstStyle/>
          <a:p>
            <a:endParaRPr lang="en-US"/>
          </a:p>
        </p:txBody>
      </p:sp>
      <p:sp>
        <p:nvSpPr>
          <p:cNvPr id="4" name="Title Placeholder 1"/>
          <p:cNvSpPr>
            <a:spLocks noGrp="1"/>
          </p:cNvSpPr>
          <p:nvPr>
            <p:ph type="title" hasCustomPrompt="1"/>
          </p:nvPr>
        </p:nvSpPr>
        <p:spPr>
          <a:xfrm>
            <a:off x="1645920" y="1280160"/>
            <a:ext cx="5943600" cy="2743200"/>
          </a:xfrm>
          <a:prstGeom prst="rect">
            <a:avLst/>
          </a:prstGeom>
        </p:spPr>
        <p:txBody>
          <a:bodyPr vert="horz" lIns="91440" tIns="45720" rIns="91440" bIns="45720" rtlCol="0" anchor="ctr">
            <a:normAutofit/>
          </a:bodyPr>
          <a:lstStyle>
            <a:lvl1pPr marL="228600" indent="-173736" algn="l">
              <a:defRPr baseline="0"/>
            </a:lvl1pPr>
          </a:lstStyle>
          <a:p>
            <a:r>
              <a:rPr lang="en-US" dirty="0"/>
              <a:t>“Click to edit drop quote”</a:t>
            </a:r>
            <a:br>
              <a:rPr lang="en-US" dirty="0"/>
            </a:br>
            <a:endParaRPr lang="en-US" dirty="0"/>
          </a:p>
        </p:txBody>
      </p:sp>
    </p:spTree>
    <p:extLst>
      <p:ext uri="{BB962C8B-B14F-4D97-AF65-F5344CB8AC3E}">
        <p14:creationId xmlns:p14="http://schemas.microsoft.com/office/powerpoint/2010/main" val="4088788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White Box Short Drop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p:spPr>
        <p:txBody>
          <a:bodyPr/>
          <a:lstStyle/>
          <a:p>
            <a:endParaRPr lang="en-US"/>
          </a:p>
        </p:txBody>
      </p:sp>
      <p:sp>
        <p:nvSpPr>
          <p:cNvPr id="4" name="Rectangle 3"/>
          <p:cNvSpPr/>
          <p:nvPr userDrawn="1"/>
        </p:nvSpPr>
        <p:spPr>
          <a:xfrm>
            <a:off x="-1" y="0"/>
            <a:ext cx="9144000" cy="5120640"/>
          </a:xfrm>
          <a:prstGeom prst="rect">
            <a:avLst/>
          </a:prstGeom>
          <a:solidFill>
            <a:schemeClr val="bg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Lato Regular"/>
            </a:endParaRPr>
          </a:p>
        </p:txBody>
      </p:sp>
      <p:sp>
        <p:nvSpPr>
          <p:cNvPr id="5" name="Title Placeholder 1"/>
          <p:cNvSpPr>
            <a:spLocks noGrp="1"/>
          </p:cNvSpPr>
          <p:nvPr>
            <p:ph type="title" hasCustomPrompt="1"/>
          </p:nvPr>
        </p:nvSpPr>
        <p:spPr>
          <a:xfrm>
            <a:off x="1645920" y="1280160"/>
            <a:ext cx="5943600" cy="2743200"/>
          </a:xfrm>
          <a:prstGeom prst="rect">
            <a:avLst/>
          </a:prstGeom>
        </p:spPr>
        <p:txBody>
          <a:bodyPr vert="horz" lIns="91440" tIns="45720" rIns="91440" bIns="45720" rtlCol="0" anchor="ctr">
            <a:normAutofit/>
          </a:bodyPr>
          <a:lstStyle>
            <a:lvl1pPr marL="228600" indent="-173736" algn="l">
              <a:defRPr baseline="0"/>
            </a:lvl1pPr>
          </a:lstStyle>
          <a:p>
            <a:r>
              <a:rPr lang="en-US" dirty="0"/>
              <a:t>“Click to edit drop quote”</a:t>
            </a:r>
            <a:br>
              <a:rPr lang="en-US" dirty="0"/>
            </a:br>
            <a:endParaRPr lang="en-US" dirty="0"/>
          </a:p>
        </p:txBody>
      </p:sp>
    </p:spTree>
    <p:extLst>
      <p:ext uri="{BB962C8B-B14F-4D97-AF65-F5344CB8AC3E}">
        <p14:creationId xmlns:p14="http://schemas.microsoft.com/office/powerpoint/2010/main" val="1839495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163359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185" y="361566"/>
            <a:ext cx="8031317" cy="43652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87431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Rectangle 1"/>
          <p:cNvSpPr/>
          <p:nvPr userDrawn="1"/>
        </p:nvSpPr>
        <p:spPr>
          <a:xfrm>
            <a:off x="109744" y="4594651"/>
            <a:ext cx="752528" cy="548849"/>
          </a:xfrm>
          <a:prstGeom prst="rect">
            <a:avLst/>
          </a:prstGeom>
          <a:solidFill>
            <a:schemeClr val="bg2"/>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331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ay Heading and Subhead w/Logo">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731520" y="731520"/>
            <a:ext cx="7589520" cy="731520"/>
          </a:xfrm>
        </p:spPr>
        <p:txBody>
          <a:bodyPr>
            <a:normAutofit/>
          </a:bodyPr>
          <a:lstStyle>
            <a:lvl1pPr algn="l">
              <a:defRPr sz="4000"/>
            </a:lvl1pPr>
          </a:lstStyle>
          <a:p>
            <a:r>
              <a:rPr lang="en-US" dirty="0"/>
              <a:t>Click to edit master title style</a:t>
            </a:r>
          </a:p>
        </p:txBody>
      </p:sp>
      <p:sp>
        <p:nvSpPr>
          <p:cNvPr id="5" name="Subtitle 2"/>
          <p:cNvSpPr>
            <a:spLocks noGrp="1"/>
          </p:cNvSpPr>
          <p:nvPr>
            <p:ph type="subTitle" idx="1" hasCustomPrompt="1"/>
          </p:nvPr>
        </p:nvSpPr>
        <p:spPr>
          <a:xfrm>
            <a:off x="731520" y="1554480"/>
            <a:ext cx="7589520" cy="952419"/>
          </a:xfrm>
        </p:spPr>
        <p:txBody>
          <a:bodyPr>
            <a:normAutofit/>
          </a:bodyPr>
          <a:lstStyle>
            <a:lvl1pPr marL="0" indent="0" algn="l">
              <a:buNone/>
              <a:defRPr sz="1800">
                <a:solidFill>
                  <a:srgbClr val="FFFFFF"/>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Text Placeholder 4"/>
          <p:cNvSpPr>
            <a:spLocks noGrp="1"/>
          </p:cNvSpPr>
          <p:nvPr>
            <p:ph type="body" sz="quarter" idx="10" hasCustomPrompt="1"/>
          </p:nvPr>
        </p:nvSpPr>
        <p:spPr>
          <a:xfrm>
            <a:off x="731520" y="3108960"/>
            <a:ext cx="7589520" cy="1198960"/>
          </a:xfrm>
        </p:spPr>
        <p:txBody>
          <a:bodyPr>
            <a:noAutofit/>
          </a:bodyPr>
          <a:lstStyle>
            <a:lvl1pPr marL="0" indent="0">
              <a:buNone/>
              <a:defRPr sz="1800">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a:t>Click to edit master text styles</a:t>
            </a:r>
          </a:p>
        </p:txBody>
      </p:sp>
      <p:sp>
        <p:nvSpPr>
          <p:cNvPr id="7" name="Text Placeholder 7"/>
          <p:cNvSpPr>
            <a:spLocks noGrp="1"/>
          </p:cNvSpPr>
          <p:nvPr>
            <p:ph type="body" sz="quarter" idx="11" hasCustomPrompt="1"/>
          </p:nvPr>
        </p:nvSpPr>
        <p:spPr>
          <a:xfrm>
            <a:off x="731520" y="2651760"/>
            <a:ext cx="7589520" cy="344330"/>
          </a:xfrm>
        </p:spPr>
        <p:txBody>
          <a:bodyPr>
            <a:normAutofit/>
          </a:bodyPr>
          <a:lstStyle>
            <a:lvl1pPr marL="0" indent="0">
              <a:buNone/>
              <a:defRPr sz="2400" baseline="0">
                <a:solidFill>
                  <a:schemeClr val="bg1"/>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subhead</a:t>
            </a:r>
          </a:p>
        </p:txBody>
      </p:sp>
      <p:sp>
        <p:nvSpPr>
          <p:cNvPr id="8" name="Slide Number Placeholder 5"/>
          <p:cNvSpPr>
            <a:spLocks noGrp="1"/>
          </p:cNvSpPr>
          <p:nvPr userDrawn="1"/>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611636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1" y="1"/>
            <a:ext cx="1828800" cy="51462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itle Placeholder 1"/>
          <p:cNvSpPr>
            <a:spLocks noGrp="1"/>
          </p:cNvSpPr>
          <p:nvPr>
            <p:ph type="title" hasCustomPrompt="1"/>
          </p:nvPr>
        </p:nvSpPr>
        <p:spPr>
          <a:xfrm>
            <a:off x="2344615" y="837776"/>
            <a:ext cx="6298163" cy="564396"/>
          </a:xfrm>
          <a:prstGeom prst="rect">
            <a:avLst/>
          </a:prstGeom>
        </p:spPr>
        <p:txBody>
          <a:bodyPr vert="horz" lIns="91440" tIns="45720" rIns="91440" bIns="45720" rtlCol="0" anchor="ctr">
            <a:noAutofit/>
          </a:bodyPr>
          <a:lstStyle>
            <a:lvl1pPr algn="l">
              <a:defRPr sz="3600"/>
            </a:lvl1pPr>
          </a:lstStyle>
          <a:p>
            <a:r>
              <a:rPr lang="en-US" dirty="0"/>
              <a:t>Click to edit master title style</a:t>
            </a:r>
          </a:p>
        </p:txBody>
      </p:sp>
      <p:sp>
        <p:nvSpPr>
          <p:cNvPr id="10" name="Text Placeholder 2"/>
          <p:cNvSpPr>
            <a:spLocks noGrp="1"/>
          </p:cNvSpPr>
          <p:nvPr>
            <p:ph idx="10" hasCustomPrompt="1"/>
          </p:nvPr>
        </p:nvSpPr>
        <p:spPr>
          <a:xfrm>
            <a:off x="2344615" y="1481539"/>
            <a:ext cx="6298163" cy="2902891"/>
          </a:xfrm>
          <a:prstGeom prst="rect">
            <a:avLst/>
          </a:prstGeom>
        </p:spPr>
        <p:txBody>
          <a:bodyPr vert="horz" lIns="91440" tIns="45720" rIns="91440" bIns="45720" rtlCol="0">
            <a:normAutofit/>
          </a:bodyPr>
          <a:lstStyle>
            <a:lvl1pPr>
              <a:lnSpc>
                <a:spcPct val="130000"/>
              </a:lnSpc>
              <a:defRPr sz="2000">
                <a:latin typeface="Noto Serif"/>
                <a:cs typeface="Noto Serif"/>
              </a:defRPr>
            </a:lvl1pPr>
            <a:lvl2pPr>
              <a:lnSpc>
                <a:spcPct val="130000"/>
              </a:lnSpc>
              <a:defRPr sz="2000">
                <a:latin typeface="Noto Serif"/>
                <a:cs typeface="Noto Serif"/>
              </a:defRPr>
            </a:lvl2pPr>
            <a:lvl3pPr>
              <a:lnSpc>
                <a:spcPct val="130000"/>
              </a:lnSpc>
              <a:defRPr sz="2000">
                <a:latin typeface="Noto Serif"/>
                <a:cs typeface="Noto Serif"/>
              </a:defRPr>
            </a:lvl3pPr>
            <a:lvl4pPr>
              <a:lnSpc>
                <a:spcPct val="130000"/>
              </a:lnSpc>
              <a:defRPr sz="2000">
                <a:latin typeface="Noto Serif"/>
                <a:cs typeface="Noto Serif"/>
              </a:defRPr>
            </a:lvl4pPr>
            <a:lvl5pPr>
              <a:lnSpc>
                <a:spcPct val="130000"/>
              </a:lnSpc>
              <a:defRPr sz="2000">
                <a:latin typeface="Noto Serif"/>
                <a:cs typeface="Noto Seri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userDrawn="1"/>
        </p:nvSpPr>
        <p:spPr>
          <a:xfrm>
            <a:off x="294746"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rPr>
              <a:pPr algn="l"/>
              <a:t>‹#›</a:t>
            </a:fld>
            <a:endParaRPr lang="en-US" sz="1200">
              <a:solidFill>
                <a:schemeClr val="tx2"/>
              </a:solidFill>
            </a:endParaRPr>
          </a:p>
        </p:txBody>
      </p:sp>
    </p:spTree>
    <p:extLst>
      <p:ext uri="{BB962C8B-B14F-4D97-AF65-F5344CB8AC3E}">
        <p14:creationId xmlns:p14="http://schemas.microsoft.com/office/powerpoint/2010/main" val="3761858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ay 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819792"/>
            <a:ext cx="7534430" cy="857250"/>
          </a:xfrm>
          <a:prstGeom prst="rect">
            <a:avLst/>
          </a:prstGeom>
        </p:spPr>
        <p:txBody>
          <a:bodyPr vert="horz" lIns="91440" tIns="45720" rIns="91440" bIns="45720" rtlCol="0" anchor="ctr">
            <a:normAutofit/>
          </a:bodyPr>
          <a:lstStyle/>
          <a:p>
            <a:r>
              <a:rPr lang="en-US" dirty="0"/>
              <a:t>Click to edit master title style</a:t>
            </a:r>
          </a:p>
        </p:txBody>
      </p:sp>
      <p:sp>
        <p:nvSpPr>
          <p:cNvPr id="6" name="Text Placeholder 5"/>
          <p:cNvSpPr>
            <a:spLocks noGrp="1"/>
          </p:cNvSpPr>
          <p:nvPr>
            <p:ph type="body" sz="quarter" idx="10"/>
          </p:nvPr>
        </p:nvSpPr>
        <p:spPr>
          <a:xfrm>
            <a:off x="811214" y="1719067"/>
            <a:ext cx="7534275" cy="2258615"/>
          </a:xfrm>
        </p:spPr>
        <p:txBody>
          <a:bodyPr/>
          <a:lstStyle>
            <a:lvl1pPr>
              <a:lnSpc>
                <a:spcPct val="130000"/>
              </a:lnSpc>
              <a:defRPr/>
            </a:lvl1pPr>
            <a:lvl2pPr>
              <a:lnSpc>
                <a:spcPct val="130000"/>
              </a:lnSpc>
              <a:defRPr/>
            </a:lvl2pPr>
            <a:lvl3pPr>
              <a:lnSpc>
                <a:spcPct val="130000"/>
              </a:lnSpc>
              <a:defRPr/>
            </a:lvl3pPr>
            <a:lvl4pPr>
              <a:lnSpc>
                <a:spcPct val="130000"/>
              </a:lnSpc>
              <a:defRPr/>
            </a:lvl4pPr>
            <a:lvl5pPr>
              <a:lnSpc>
                <a:spcPct val="13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userDrawn="1"/>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89297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y Short Drop Quot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940215" y="1330576"/>
            <a:ext cx="5585469" cy="2505555"/>
          </a:xfrm>
        </p:spPr>
        <p:txBody>
          <a:bodyPr>
            <a:normAutofit/>
          </a:bodyPr>
          <a:lstStyle>
            <a:lvl1pPr marL="228600" indent="-173736">
              <a:buNone/>
              <a:defRPr sz="4400" b="0" i="0" baseline="0">
                <a:latin typeface="Lato Regular"/>
                <a:cs typeface="Lato Regular"/>
              </a:defRPr>
            </a:lvl1pPr>
            <a:lvl2pPr>
              <a:defRPr b="0" i="0">
                <a:latin typeface="Lato Light"/>
                <a:cs typeface="Lato Light"/>
              </a:defRPr>
            </a:lvl2pPr>
            <a:lvl3pPr>
              <a:defRPr b="0" i="0">
                <a:latin typeface="Lato Light"/>
                <a:cs typeface="Lato Light"/>
              </a:defRPr>
            </a:lvl3pPr>
            <a:lvl4pPr>
              <a:defRPr b="0" i="0">
                <a:latin typeface="Lato Light"/>
                <a:cs typeface="Lato Light"/>
              </a:defRPr>
            </a:lvl4pPr>
            <a:lvl5pPr>
              <a:defRPr b="0" i="0">
                <a:latin typeface="Lato Light"/>
                <a:cs typeface="Lato Light"/>
              </a:defRPr>
            </a:lvl5pPr>
          </a:lstStyle>
          <a:p>
            <a:pPr lvl="0"/>
            <a:r>
              <a:rPr lang="en-US" dirty="0"/>
              <a:t>“Click to edit drop quote style”</a:t>
            </a:r>
          </a:p>
        </p:txBody>
      </p:sp>
      <p:sp>
        <p:nvSpPr>
          <p:cNvPr id="3" name="Slide Number Placeholder 5"/>
          <p:cNvSpPr>
            <a:spLocks noGrp="1"/>
          </p:cNvSpPr>
          <p:nvPr userDrawn="1"/>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1616783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y 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2586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y Long Drop Quote, Noto Serif">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31520" y="735095"/>
            <a:ext cx="7589520" cy="3566160"/>
          </a:xfrm>
        </p:spPr>
        <p:txBody>
          <a:bodyPr>
            <a:normAutofit/>
          </a:bodyPr>
          <a:lstStyle>
            <a:lvl1pPr algn="l">
              <a:lnSpc>
                <a:spcPct val="120000"/>
              </a:lnSpc>
              <a:defRPr sz="2800" baseline="0">
                <a:solidFill>
                  <a:schemeClr val="bg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4" name="Text Placeholder 4"/>
          <p:cNvSpPr>
            <a:spLocks noGrp="1"/>
          </p:cNvSpPr>
          <p:nvPr>
            <p:ph type="body" sz="quarter" idx="10" hasCustomPrompt="1"/>
          </p:nvPr>
        </p:nvSpPr>
        <p:spPr>
          <a:xfrm>
            <a:off x="731520" y="4389120"/>
            <a:ext cx="4111625" cy="378619"/>
          </a:xfrm>
        </p:spPr>
        <p:txBody>
          <a:bodyPr/>
          <a:lstStyle>
            <a:lvl1pPr marL="0" indent="0">
              <a:buNone/>
              <a:defRPr sz="2000"/>
            </a:lvl1pPr>
          </a:lstStyle>
          <a:p>
            <a:pPr lvl="0"/>
            <a:r>
              <a:rPr lang="en-US" dirty="0"/>
              <a:t>— Click to add attribution</a:t>
            </a:r>
          </a:p>
        </p:txBody>
      </p:sp>
      <p:sp>
        <p:nvSpPr>
          <p:cNvPr id="5" name="Slide Number Placeholder 5"/>
          <p:cNvSpPr>
            <a:spLocks noGrp="1"/>
          </p:cNvSpPr>
          <p:nvPr userDrawn="1"/>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bg1"/>
                </a:solidFill>
                <a:latin typeface="Noto Serif" charset="0"/>
                <a:ea typeface="Noto Serif" charset="0"/>
                <a:cs typeface="Noto Serif" charset="0"/>
              </a:rPr>
              <a:pPr algn="l"/>
              <a:t>‹#›</a:t>
            </a:fld>
            <a:endParaRPr lang="en-US" sz="1200">
              <a:solidFill>
                <a:schemeClr val="bg1"/>
              </a:solidFill>
              <a:latin typeface="Noto Serif" charset="0"/>
              <a:ea typeface="Noto Serif" charset="0"/>
              <a:cs typeface="Noto Serif" charset="0"/>
            </a:endParaRPr>
          </a:p>
        </p:txBody>
      </p:sp>
    </p:spTree>
    <p:extLst>
      <p:ext uri="{BB962C8B-B14F-4D97-AF65-F5344CB8AC3E}">
        <p14:creationId xmlns:p14="http://schemas.microsoft.com/office/powerpoint/2010/main" val="3191244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Grey Blank">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64852"/>
              </a:solidFill>
              <a:latin typeface="Lato Regular"/>
            </a:endParaRPr>
          </a:p>
        </p:txBody>
      </p:sp>
    </p:spTree>
    <p:extLst>
      <p:ext uri="{BB962C8B-B14F-4D97-AF65-F5344CB8AC3E}">
        <p14:creationId xmlns:p14="http://schemas.microsoft.com/office/powerpoint/2010/main" val="71908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Bulleted Lis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731520"/>
            <a:ext cx="7589520" cy="621158"/>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sz="half" idx="1" hasCustomPrompt="1"/>
          </p:nvPr>
        </p:nvSpPr>
        <p:spPr>
          <a:xfrm>
            <a:off x="731520" y="1453662"/>
            <a:ext cx="3657600" cy="2919046"/>
          </a:xfrm>
        </p:spPr>
        <p:txBody>
          <a:bodyPr>
            <a:normAutofit/>
          </a:bodyPr>
          <a:lstStyle>
            <a:lvl1pPr>
              <a:defRPr sz="2000" b="0" i="0">
                <a:latin typeface="Noto Serif"/>
                <a:cs typeface="Noto Serif"/>
              </a:defRPr>
            </a:lvl1pPr>
            <a:lvl2pPr>
              <a:defRPr sz="2000" b="0" i="0">
                <a:latin typeface="Noto Serif"/>
                <a:cs typeface="Noto Serif"/>
              </a:defRPr>
            </a:lvl2pPr>
            <a:lvl3pPr>
              <a:defRPr sz="2000" b="0" i="0">
                <a:latin typeface="Noto Serif"/>
                <a:cs typeface="Noto Serif"/>
              </a:defRPr>
            </a:lvl3pPr>
            <a:lvl4pPr>
              <a:defRPr sz="2000" b="0" i="0">
                <a:latin typeface="Noto Serif"/>
                <a:cs typeface="Noto Serif"/>
              </a:defRPr>
            </a:lvl4pPr>
            <a:lvl5pPr>
              <a:defRPr sz="2000" b="0" i="0">
                <a:latin typeface="Noto Serif"/>
                <a:cs typeface="Noto Serif"/>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63440" y="1453662"/>
            <a:ext cx="3657600" cy="2919045"/>
          </a:xfrm>
        </p:spPr>
        <p:txBody>
          <a:bodyPr>
            <a:normAutofit/>
          </a:bodyPr>
          <a:lstStyle>
            <a:lvl1pPr>
              <a:defRPr sz="2000">
                <a:latin typeface="Noto Serif"/>
                <a:cs typeface="Noto Serif"/>
              </a:defRPr>
            </a:lvl1pPr>
            <a:lvl2pPr>
              <a:defRPr sz="2000">
                <a:latin typeface="Noto Serif"/>
                <a:cs typeface="Noto Serif"/>
              </a:defRPr>
            </a:lvl2pPr>
            <a:lvl3pPr>
              <a:defRPr sz="2000">
                <a:latin typeface="Noto Serif"/>
                <a:cs typeface="Noto Serif"/>
              </a:defRPr>
            </a:lvl3pPr>
            <a:lvl4pPr>
              <a:defRPr sz="2000">
                <a:latin typeface="Noto Serif"/>
                <a:cs typeface="Noto Serif"/>
              </a:defRPr>
            </a:lvl4pPr>
            <a:lvl5pPr>
              <a:defRPr sz="2000">
                <a:latin typeface="Noto Serif"/>
                <a:cs typeface="Noto Serif"/>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userDrawn="1"/>
        </p:nvSpPr>
        <p:spPr>
          <a:xfrm>
            <a:off x="294746"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1200" smtClean="0">
                <a:solidFill>
                  <a:schemeClr val="tx2"/>
                </a:solidFill>
                <a:latin typeface="Noto Serif" charset="0"/>
                <a:ea typeface="Noto Serif" charset="0"/>
                <a:cs typeface="Noto Serif" charset="0"/>
              </a:rPr>
              <a:pPr algn="l"/>
              <a:t>‹#›</a:t>
            </a:fld>
            <a:endParaRPr lang="en-US" sz="120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196032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 Slide w/Logo">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914400" y="890686"/>
            <a:ext cx="7315200" cy="3482022"/>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 name="Text Placeholder 2"/>
          <p:cNvSpPr>
            <a:spLocks noGrp="1"/>
          </p:cNvSpPr>
          <p:nvPr>
            <p:ph type="body" sz="quarter" idx="10" hasCustomPrompt="1"/>
          </p:nvPr>
        </p:nvSpPr>
        <p:spPr>
          <a:xfrm>
            <a:off x="548640" y="365760"/>
            <a:ext cx="4597400" cy="335414"/>
          </a:xfrm>
        </p:spPr>
        <p:txBody>
          <a:bodyPr/>
          <a:lstStyle>
            <a:lvl1pPr marL="0" indent="0">
              <a:buNone/>
              <a:defRPr b="0" i="0">
                <a:solidFill>
                  <a:schemeClr val="accent4"/>
                </a:solidFill>
                <a:latin typeface="Lato Regular"/>
                <a:cs typeface="Lato Regular"/>
              </a:defRPr>
            </a:lvl1pPr>
            <a:lvl2pPr marL="457200" indent="0">
              <a:buNone/>
              <a:defRPr/>
            </a:lvl2pPr>
            <a:lvl3pPr marL="914400" indent="0">
              <a:buNone/>
              <a:defRPr/>
            </a:lvl3pPr>
            <a:lvl4pPr marL="1371600" indent="0">
              <a:buNone/>
              <a:defRPr/>
            </a:lvl4pPr>
          </a:lstStyle>
          <a:p>
            <a:pPr lvl="0"/>
            <a:r>
              <a:rPr lang="en-US" dirty="0"/>
              <a:t>Title of Object</a:t>
            </a:r>
          </a:p>
        </p:txBody>
      </p:sp>
    </p:spTree>
    <p:extLst>
      <p:ext uri="{BB962C8B-B14F-4D97-AF65-F5344CB8AC3E}">
        <p14:creationId xmlns:p14="http://schemas.microsoft.com/office/powerpoint/2010/main" val="2723205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hort Drop Quote, Lato ">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230923" y="1266091"/>
            <a:ext cx="6766560" cy="2743200"/>
          </a:xfrm>
          <a:prstGeom prst="rect">
            <a:avLst/>
          </a:prstGeom>
        </p:spPr>
        <p:txBody>
          <a:bodyPr vert="horz" lIns="91440" tIns="45720" rIns="91440" bIns="45720" rtlCol="0" anchor="ctr">
            <a:normAutofit/>
          </a:bodyPr>
          <a:lstStyle>
            <a:lvl1pPr marL="228600" indent="-173736" algn="l">
              <a:defRPr baseline="0"/>
            </a:lvl1pPr>
          </a:lstStyle>
          <a:p>
            <a:r>
              <a:rPr lang="en-US" dirty="0"/>
              <a:t>“Click to add short drop quote”</a:t>
            </a:r>
            <a:br>
              <a:rPr lang="en-US" dirty="0"/>
            </a:br>
            <a:endParaRPr lang="en-US" dirty="0"/>
          </a:p>
        </p:txBody>
      </p:sp>
    </p:spTree>
    <p:extLst>
      <p:ext uri="{BB962C8B-B14F-4D97-AF65-F5344CB8AC3E}">
        <p14:creationId xmlns:p14="http://schemas.microsoft.com/office/powerpoint/2010/main" val="1121902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nger Drop Quote, Noto Ser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735093"/>
            <a:ext cx="7589520" cy="3520384"/>
          </a:xfrm>
        </p:spPr>
        <p:txBody>
          <a:bodyPr>
            <a:normAutofit/>
          </a:bodyPr>
          <a:lstStyle>
            <a:lvl1pPr algn="l">
              <a:lnSpc>
                <a:spcPct val="120000"/>
              </a:lnSpc>
              <a:defRPr sz="2800" baseline="0">
                <a:solidFill>
                  <a:schemeClr val="tx1"/>
                </a:solidFill>
                <a:latin typeface="Noto Serif"/>
                <a:cs typeface="Noto Serif"/>
              </a:defRPr>
            </a:lvl1pPr>
          </a:lstStyle>
          <a:p>
            <a:r>
              <a:rPr lang="en-US" dirty="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p>
        </p:txBody>
      </p:sp>
      <p:sp>
        <p:nvSpPr>
          <p:cNvPr id="5" name="Text Placeholder 4"/>
          <p:cNvSpPr>
            <a:spLocks noGrp="1"/>
          </p:cNvSpPr>
          <p:nvPr>
            <p:ph type="body" sz="quarter" idx="10" hasCustomPrompt="1"/>
          </p:nvPr>
        </p:nvSpPr>
        <p:spPr>
          <a:xfrm>
            <a:off x="731520" y="4368481"/>
            <a:ext cx="4111625" cy="378619"/>
          </a:xfrm>
        </p:spPr>
        <p:txBody>
          <a:bodyPr/>
          <a:lstStyle>
            <a:lvl1pPr marL="0" indent="0">
              <a:buNone/>
              <a:defRPr sz="2000"/>
            </a:lvl1pPr>
          </a:lstStyle>
          <a:p>
            <a:pPr lvl="0"/>
            <a:r>
              <a:rPr lang="en-US" dirty="0"/>
              <a:t>— Click to add attribution</a:t>
            </a:r>
          </a:p>
        </p:txBody>
      </p:sp>
    </p:spTree>
    <p:extLst>
      <p:ext uri="{BB962C8B-B14F-4D97-AF65-F5344CB8AC3E}">
        <p14:creationId xmlns:p14="http://schemas.microsoft.com/office/powerpoint/2010/main" val="1642842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lin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520" y="195510"/>
            <a:ext cx="7604983" cy="621158"/>
          </a:xfrm>
        </p:spPr>
        <p:txBody>
          <a:bodyPr>
            <a:noAutofit/>
          </a:bodyPr>
          <a:lstStyle>
            <a:lvl1pPr algn="l">
              <a:defRPr sz="4000"/>
            </a:lvl1pPr>
          </a:lstStyle>
          <a:p>
            <a:r>
              <a:rPr lang="en-US" dirty="0"/>
              <a:t>Click to edit title style</a:t>
            </a:r>
          </a:p>
        </p:txBody>
      </p:sp>
    </p:spTree>
    <p:extLst>
      <p:ext uri="{BB962C8B-B14F-4D97-AF65-F5344CB8AC3E}">
        <p14:creationId xmlns:p14="http://schemas.microsoft.com/office/powerpoint/2010/main" val="2172137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70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194246"/>
            <a:ext cx="7604983" cy="62115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31520" y="1645920"/>
            <a:ext cx="7604983" cy="2744799"/>
          </a:xfrm>
          <a:prstGeom prst="rect">
            <a:avLst/>
          </a:prstGeom>
        </p:spPr>
        <p:txBody>
          <a:bodyPr vert="horz" lIns="91440" tIns="45720" rIns="91440" bIns="45720" rtlCol="0">
            <a:normAutofit/>
          </a:bodyPr>
          <a:lstStyle/>
          <a:p>
            <a:pPr lvl="0"/>
            <a:r>
              <a:rPr lang="en-US" dirty="0"/>
              <a:t>Click to edit master text style</a:t>
            </a:r>
          </a:p>
        </p:txBody>
      </p:sp>
      <p:pic>
        <p:nvPicPr>
          <p:cNvPr id="6" name="Picture 5" descr="OHSU-RGB-1CGRAY-POS.eps"/>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408482" y="4208899"/>
            <a:ext cx="430860" cy="739091"/>
          </a:xfrm>
          <a:prstGeom prst="rect">
            <a:avLst/>
          </a:prstGeom>
        </p:spPr>
      </p:pic>
    </p:spTree>
    <p:extLst>
      <p:ext uri="{BB962C8B-B14F-4D97-AF65-F5344CB8AC3E}">
        <p14:creationId xmlns:p14="http://schemas.microsoft.com/office/powerpoint/2010/main" val="3191492143"/>
      </p:ext>
    </p:extLst>
  </p:cSld>
  <p:clrMap bg1="lt1" tx1="dk1" bg2="lt2" tx2="dk2" accent1="accent1" accent2="accent2" accent3="accent3" accent4="accent4" accent5="accent5" accent6="accent6" hlink="hlink" folHlink="folHlink"/>
  <p:sldLayoutIdLst>
    <p:sldLayoutId id="2147483659" r:id="rId1"/>
    <p:sldLayoutId id="2147483687" r:id="rId2"/>
    <p:sldLayoutId id="2147483649" r:id="rId3"/>
    <p:sldLayoutId id="2147483662" r:id="rId4"/>
    <p:sldLayoutId id="2147483650" r:id="rId5"/>
    <p:sldLayoutId id="2147483669" r:id="rId6"/>
    <p:sldLayoutId id="2147483685" r:id="rId7"/>
    <p:sldLayoutId id="2147483689" r:id="rId8"/>
    <p:sldLayoutId id="2147483679" r:id="rId9"/>
    <p:sldLayoutId id="2147483690" r:id="rId10"/>
    <p:sldLayoutId id="2147483703" r:id="rId11"/>
    <p:sldLayoutId id="2147483704" r:id="rId12"/>
  </p:sldLayoutIdLst>
  <p:hf hdr="0"/>
  <p:txStyles>
    <p:titleStyle>
      <a:lvl1pPr algn="ctr" defTabSz="457200" rtl="0" eaLnBrk="1" latinLnBrk="0" hangingPunct="1">
        <a:spcBef>
          <a:spcPct val="0"/>
        </a:spcBef>
        <a:buNone/>
        <a:defRPr sz="4400" b="0" i="0" kern="1200">
          <a:solidFill>
            <a:schemeClr val="accent3"/>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4C610C-46F2-7940-9604-9A42B05441B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A36082-6514-9806-3304-F5EC86098FF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29E37-169F-5F11-5C9A-6570F5EF35E6}"/>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E641606D-A701-5047-8A7B-0344933B600D}" type="datetimeFigureOut">
              <a:rPr lang="en-US" smtClean="0"/>
              <a:t>4/22/25</a:t>
            </a:fld>
            <a:endParaRPr lang="en-US"/>
          </a:p>
        </p:txBody>
      </p:sp>
      <p:sp>
        <p:nvSpPr>
          <p:cNvPr id="5" name="Footer Placeholder 4">
            <a:extLst>
              <a:ext uri="{FF2B5EF4-FFF2-40B4-BE49-F238E27FC236}">
                <a16:creationId xmlns:a16="http://schemas.microsoft.com/office/drawing/2014/main" id="{96513223-58AE-83B3-E24F-6D444223EEA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CFA961-BAD6-B1E0-5BBE-8379848B150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EE51301-B5B8-0C49-9473-ACD0293B5386}" type="slidenum">
              <a:rPr lang="en-US" smtClean="0"/>
              <a:t>‹#›</a:t>
            </a:fld>
            <a:endParaRPr lang="en-US"/>
          </a:p>
        </p:txBody>
      </p:sp>
    </p:spTree>
    <p:extLst>
      <p:ext uri="{BB962C8B-B14F-4D97-AF65-F5344CB8AC3E}">
        <p14:creationId xmlns:p14="http://schemas.microsoft.com/office/powerpoint/2010/main" val="288790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19" y="731520"/>
            <a:ext cx="758952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31519" y="1737360"/>
            <a:ext cx="7589520" cy="3050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97588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67" r:id="rId3"/>
    <p:sldLayoutId id="2147483668" r:id="rId4"/>
    <p:sldLayoutId id="2147483670" r:id="rId5"/>
  </p:sldLayoutIdLst>
  <p:hf hdr="0"/>
  <p:txStyles>
    <p:titleStyle>
      <a:lvl1pPr algn="l" defTabSz="457200" rtl="0" eaLnBrk="1" latinLnBrk="0" hangingPunct="1">
        <a:spcBef>
          <a:spcPct val="0"/>
        </a:spcBef>
        <a:buNone/>
        <a:defRPr sz="4000" b="0" i="0" kern="1200">
          <a:solidFill>
            <a:schemeClr val="accent3"/>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1pPr>
      <a:lvl2pPr marL="742950" indent="-285750" algn="l" defTabSz="457200" rtl="0" eaLnBrk="1" latinLnBrk="0" hangingPunct="1">
        <a:spcBef>
          <a:spcPct val="20000"/>
        </a:spcBef>
        <a:buFont typeface="Arial"/>
        <a:buChar char="–"/>
        <a:defRPr sz="28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2pPr>
      <a:lvl3pPr marL="1143000" indent="-228600" algn="l" defTabSz="457200" rtl="0" eaLnBrk="1" latinLnBrk="0" hangingPunct="1">
        <a:spcBef>
          <a:spcPct val="20000"/>
        </a:spcBef>
        <a:buFont typeface="Arial"/>
        <a:buChar char="•"/>
        <a:defRPr sz="24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3pPr>
      <a:lvl4pPr marL="1600200" indent="-228600" algn="l" defTabSz="457200" rtl="0" eaLnBrk="1" latinLnBrk="0" hangingPunct="1">
        <a:spcBef>
          <a:spcPct val="20000"/>
        </a:spcBef>
        <a:buFont typeface="Arial"/>
        <a:buChar char="–"/>
        <a:defRPr sz="20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4pPr>
      <a:lvl5pPr marL="2057400" indent="-228600" algn="l" defTabSz="457200" rtl="0" eaLnBrk="1" latinLnBrk="0" hangingPunct="1">
        <a:spcBef>
          <a:spcPct val="20000"/>
        </a:spcBef>
        <a:buFont typeface="Arial"/>
        <a:buChar char="»"/>
        <a:defRPr sz="20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64852"/>
              </a:solidFill>
              <a:latin typeface="Lato Regular"/>
            </a:endParaRPr>
          </a:p>
        </p:txBody>
      </p:sp>
      <p:sp>
        <p:nvSpPr>
          <p:cNvPr id="2" name="Title Placeholder 1"/>
          <p:cNvSpPr>
            <a:spLocks noGrp="1"/>
          </p:cNvSpPr>
          <p:nvPr>
            <p:ph type="title"/>
          </p:nvPr>
        </p:nvSpPr>
        <p:spPr>
          <a:xfrm>
            <a:off x="731520" y="731520"/>
            <a:ext cx="758952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31520" y="1737360"/>
            <a:ext cx="7589520" cy="25603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OHSU-REV.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449487" y="4207326"/>
            <a:ext cx="432452" cy="740664"/>
          </a:xfrm>
          <a:prstGeom prst="rect">
            <a:avLst/>
          </a:prstGeom>
        </p:spPr>
      </p:pic>
    </p:spTree>
    <p:extLst>
      <p:ext uri="{BB962C8B-B14F-4D97-AF65-F5344CB8AC3E}">
        <p14:creationId xmlns:p14="http://schemas.microsoft.com/office/powerpoint/2010/main" val="1399091007"/>
      </p:ext>
    </p:extLst>
  </p:cSld>
  <p:clrMap bg1="lt1" tx1="dk1" bg2="lt2" tx2="dk2" accent1="accent1" accent2="accent2" accent3="accent3" accent4="accent4" accent5="accent5" accent6="accent6" hlink="hlink" folHlink="folHlink"/>
  <p:sldLayoutIdLst>
    <p:sldLayoutId id="2147483681" r:id="rId1"/>
    <p:sldLayoutId id="2147483688" r:id="rId2"/>
    <p:sldLayoutId id="2147483674" r:id="rId3"/>
    <p:sldLayoutId id="2147483682" r:id="rId4"/>
    <p:sldLayoutId id="2147483686" r:id="rId5"/>
  </p:sldLayoutIdLst>
  <p:hf hdr="0"/>
  <p:txStyles>
    <p:titleStyle>
      <a:lvl1pPr algn="l" defTabSz="457200" rtl="0" eaLnBrk="1" latinLnBrk="0" hangingPunct="1">
        <a:spcBef>
          <a:spcPct val="0"/>
        </a:spcBef>
        <a:buNone/>
        <a:defRPr sz="40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rgbClr val="585E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364852"/>
              </a:solidFill>
              <a:latin typeface="Lato Regular"/>
            </a:endParaRPr>
          </a:p>
        </p:txBody>
      </p:sp>
      <p:sp>
        <p:nvSpPr>
          <p:cNvPr id="2" name="Title Placeholder 1"/>
          <p:cNvSpPr>
            <a:spLocks noGrp="1"/>
          </p:cNvSpPr>
          <p:nvPr>
            <p:ph type="title"/>
          </p:nvPr>
        </p:nvSpPr>
        <p:spPr>
          <a:xfrm>
            <a:off x="731520" y="731520"/>
            <a:ext cx="7589520" cy="85725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31520" y="1645920"/>
            <a:ext cx="7589520" cy="30416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7055342"/>
      </p:ext>
    </p:extLst>
  </p:cSld>
  <p:clrMap bg1="lt1" tx1="dk1" bg2="lt2" tx2="dk2" accent1="accent1" accent2="accent2" accent3="accent3" accent4="accent4" accent5="accent5" accent6="accent6" hlink="hlink" folHlink="folHlink"/>
  <p:sldLayoutIdLst>
    <p:sldLayoutId id="2147483678" r:id="rId1"/>
  </p:sldLayoutIdLst>
  <p:hf hdr="0"/>
  <p:txStyles>
    <p:titleStyle>
      <a:lvl1pPr algn="l" defTabSz="457200" rtl="0" eaLnBrk="1" latinLnBrk="0" hangingPunct="1">
        <a:spcBef>
          <a:spcPct val="0"/>
        </a:spcBef>
        <a:buNone/>
        <a:defRPr sz="4000" b="0" i="0" kern="1200">
          <a:solidFill>
            <a:schemeClr val="bg1"/>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1pPr>
      <a:lvl2pPr marL="742950" indent="-28575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3pPr>
      <a:lvl4pPr marL="16002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4pPr>
      <a:lvl5pPr marL="2057400" indent="-228600" algn="l" defTabSz="457200" rtl="0" eaLnBrk="1" latinLnBrk="0" hangingPunct="1">
        <a:spcBef>
          <a:spcPct val="20000"/>
        </a:spcBef>
        <a:buFont typeface="Arial"/>
        <a:buChar char="»"/>
        <a:defRPr sz="2400" b="0" i="0" kern="1200">
          <a:solidFill>
            <a:srgbClr val="FFFFFF"/>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59.gif"/></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66.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TextBox 12"/>
          <p:cNvSpPr txBox="1"/>
          <p:nvPr/>
        </p:nvSpPr>
        <p:spPr>
          <a:xfrm>
            <a:off x="422823" y="4611406"/>
            <a:ext cx="6154231" cy="230832"/>
          </a:xfrm>
          <a:prstGeom prst="rect">
            <a:avLst/>
          </a:prstGeom>
          <a:noFill/>
        </p:spPr>
        <p:txBody>
          <a:bodyPr wrap="square" rtlCol="0">
            <a:spAutoFit/>
          </a:bodyPr>
          <a:lstStyle/>
          <a:p>
            <a:r>
              <a:rPr lang="en-US" sz="900" kern="0" spc="80" dirty="0">
                <a:solidFill>
                  <a:schemeClr val="bg1"/>
                </a:solidFill>
                <a:latin typeface="Lato Regular" panose="020F0502020204030203" pitchFamily="34" charset="0"/>
                <a:cs typeface="Lato Light"/>
              </a:rPr>
              <a:t>DATE: April 25th, 2025   PRESENTED BY: JEFF ROBINSON, MD</a:t>
            </a:r>
          </a:p>
        </p:txBody>
      </p:sp>
      <p:sp>
        <p:nvSpPr>
          <p:cNvPr id="14" name="TextBox 13"/>
          <p:cNvSpPr txBox="1"/>
          <p:nvPr/>
        </p:nvSpPr>
        <p:spPr>
          <a:xfrm>
            <a:off x="386380" y="2896898"/>
            <a:ext cx="7612108" cy="707886"/>
          </a:xfrm>
          <a:prstGeom prst="rect">
            <a:avLst/>
          </a:prstGeom>
          <a:noFill/>
        </p:spPr>
        <p:txBody>
          <a:bodyPr wrap="square" rtlCol="0">
            <a:spAutoFit/>
          </a:bodyPr>
          <a:lstStyle/>
          <a:p>
            <a:r>
              <a:rPr lang="en-US" sz="4000" dirty="0">
                <a:solidFill>
                  <a:schemeClr val="bg1"/>
                </a:solidFill>
                <a:latin typeface="Lato Regular"/>
                <a:cs typeface="Lato Regular"/>
              </a:rPr>
              <a:t>Pulmonary Hypertension in CTD</a:t>
            </a:r>
          </a:p>
        </p:txBody>
      </p:sp>
      <p:sp>
        <p:nvSpPr>
          <p:cNvPr id="15" name="TextBox 14"/>
          <p:cNvSpPr txBox="1"/>
          <p:nvPr/>
        </p:nvSpPr>
        <p:spPr>
          <a:xfrm>
            <a:off x="457499" y="3480097"/>
            <a:ext cx="6499891" cy="415498"/>
          </a:xfrm>
          <a:prstGeom prst="rect">
            <a:avLst/>
          </a:prstGeom>
          <a:noFill/>
        </p:spPr>
        <p:txBody>
          <a:bodyPr wrap="square" rtlCol="0">
            <a:spAutoFit/>
          </a:bodyPr>
          <a:lstStyle/>
          <a:p>
            <a:r>
              <a:rPr lang="en-US" sz="2100" dirty="0">
                <a:solidFill>
                  <a:schemeClr val="bg1"/>
                </a:solidFill>
                <a:latin typeface="Lato Regular"/>
                <a:cs typeface="Lato Regular"/>
              </a:rPr>
              <a:t>Recent Clinical Advances and Emerging Therapies</a:t>
            </a:r>
          </a:p>
        </p:txBody>
      </p:sp>
      <p:cxnSp>
        <p:nvCxnSpPr>
          <p:cNvPr id="16" name="Straight Connector 15" title="Straight line."/>
          <p:cNvCxnSpPr/>
          <p:nvPr/>
        </p:nvCxnSpPr>
        <p:spPr>
          <a:xfrm>
            <a:off x="490062" y="4322160"/>
            <a:ext cx="8182598"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OHSU master brand logo." title="OHSU master bran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823" y="1571273"/>
            <a:ext cx="603495" cy="1034025"/>
          </a:xfrm>
          <a:prstGeom prst="rect">
            <a:avLst/>
          </a:prstGeom>
        </p:spPr>
      </p:pic>
    </p:spTree>
    <p:extLst>
      <p:ext uri="{BB962C8B-B14F-4D97-AF65-F5344CB8AC3E}">
        <p14:creationId xmlns:p14="http://schemas.microsoft.com/office/powerpoint/2010/main" val="342694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E395-B5AA-AF42-9812-7D172FCD1EA4}"/>
              </a:ext>
            </a:extLst>
          </p:cNvPr>
          <p:cNvSpPr>
            <a:spLocks noGrp="1"/>
          </p:cNvSpPr>
          <p:nvPr>
            <p:ph type="title"/>
          </p:nvPr>
        </p:nvSpPr>
        <p:spPr/>
        <p:txBody>
          <a:bodyPr>
            <a:normAutofit fontScale="90000"/>
          </a:bodyPr>
          <a:lstStyle/>
          <a:p>
            <a:pPr algn="l"/>
            <a:r>
              <a:rPr lang="en-US" dirty="0"/>
              <a:t>Rates of PAH in CTD…</a:t>
            </a:r>
          </a:p>
        </p:txBody>
      </p:sp>
      <p:sp>
        <p:nvSpPr>
          <p:cNvPr id="4" name="Oval 3">
            <a:extLst>
              <a:ext uri="{FF2B5EF4-FFF2-40B4-BE49-F238E27FC236}">
                <a16:creationId xmlns:a16="http://schemas.microsoft.com/office/drawing/2014/main" id="{FDD2C81D-E6E8-9443-A531-DB55E975497C}"/>
              </a:ext>
            </a:extLst>
          </p:cNvPr>
          <p:cNvSpPr/>
          <p:nvPr/>
        </p:nvSpPr>
        <p:spPr>
          <a:xfrm>
            <a:off x="1979272" y="1268017"/>
            <a:ext cx="4861367" cy="130215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latin typeface="+mj-lt"/>
            </a:endParaRPr>
          </a:p>
        </p:txBody>
      </p:sp>
      <p:sp>
        <p:nvSpPr>
          <p:cNvPr id="3" name="Content Placeholder 2">
            <a:extLst>
              <a:ext uri="{FF2B5EF4-FFF2-40B4-BE49-F238E27FC236}">
                <a16:creationId xmlns:a16="http://schemas.microsoft.com/office/drawing/2014/main" id="{3033100D-1357-D043-A4AD-C75D93108940}"/>
              </a:ext>
            </a:extLst>
          </p:cNvPr>
          <p:cNvSpPr>
            <a:spLocks noGrp="1"/>
          </p:cNvSpPr>
          <p:nvPr>
            <p:ph idx="1"/>
          </p:nvPr>
        </p:nvSpPr>
        <p:spPr>
          <a:xfrm>
            <a:off x="1979271" y="1268017"/>
            <a:ext cx="4861367" cy="1510496"/>
          </a:xfrm>
        </p:spPr>
        <p:txBody>
          <a:bodyPr>
            <a:normAutofit/>
          </a:bodyPr>
          <a:lstStyle/>
          <a:p>
            <a:pPr marL="0" indent="0" algn="ctr">
              <a:buNone/>
            </a:pPr>
            <a:r>
              <a:rPr lang="en-US" sz="1800" b="1" dirty="0" err="1">
                <a:solidFill>
                  <a:schemeClr val="accent3">
                    <a:lumMod val="50000"/>
                  </a:schemeClr>
                </a:solidFill>
                <a:latin typeface="+mj-lt"/>
              </a:rPr>
              <a:t>SSc</a:t>
            </a:r>
            <a:r>
              <a:rPr lang="en-US" sz="1800" b="1" dirty="0">
                <a:solidFill>
                  <a:schemeClr val="accent3">
                    <a:lumMod val="50000"/>
                  </a:schemeClr>
                </a:solidFill>
                <a:latin typeface="+mj-lt"/>
              </a:rPr>
              <a:t> </a:t>
            </a:r>
          </a:p>
          <a:p>
            <a:pPr marL="0" indent="0" algn="ctr">
              <a:buNone/>
            </a:pPr>
            <a:r>
              <a:rPr lang="en-US" sz="1800" dirty="0">
                <a:solidFill>
                  <a:schemeClr val="accent3">
                    <a:lumMod val="50000"/>
                  </a:schemeClr>
                </a:solidFill>
                <a:latin typeface="+mj-lt"/>
              </a:rPr>
              <a:t>15-27% in symptomatic patients</a:t>
            </a:r>
          </a:p>
          <a:p>
            <a:pPr marL="0" indent="0" algn="ctr">
              <a:buNone/>
            </a:pPr>
            <a:r>
              <a:rPr lang="en-US" sz="1800" dirty="0">
                <a:solidFill>
                  <a:schemeClr val="accent3">
                    <a:lumMod val="50000"/>
                  </a:schemeClr>
                </a:solidFill>
                <a:latin typeface="+mj-lt"/>
              </a:rPr>
              <a:t>8-12% in asymptomatic patients</a:t>
            </a:r>
          </a:p>
        </p:txBody>
      </p:sp>
      <p:sp>
        <p:nvSpPr>
          <p:cNvPr id="6" name="Oval 5">
            <a:extLst>
              <a:ext uri="{FF2B5EF4-FFF2-40B4-BE49-F238E27FC236}">
                <a16:creationId xmlns:a16="http://schemas.microsoft.com/office/drawing/2014/main" id="{A1C7E34C-F1D8-5C45-94CD-37A24C91AA4B}"/>
              </a:ext>
            </a:extLst>
          </p:cNvPr>
          <p:cNvSpPr/>
          <p:nvPr/>
        </p:nvSpPr>
        <p:spPr>
          <a:xfrm>
            <a:off x="5686064" y="2602599"/>
            <a:ext cx="2630347" cy="91389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latin typeface="+mj-lt"/>
            </a:endParaRPr>
          </a:p>
        </p:txBody>
      </p:sp>
      <p:sp>
        <p:nvSpPr>
          <p:cNvPr id="7" name="Content Placeholder 2">
            <a:extLst>
              <a:ext uri="{FF2B5EF4-FFF2-40B4-BE49-F238E27FC236}">
                <a16:creationId xmlns:a16="http://schemas.microsoft.com/office/drawing/2014/main" id="{7E603CD3-6F8F-FC4C-89D0-02BB7A59BAC5}"/>
              </a:ext>
            </a:extLst>
          </p:cNvPr>
          <p:cNvSpPr txBox="1">
            <a:spLocks/>
          </p:cNvSpPr>
          <p:nvPr/>
        </p:nvSpPr>
        <p:spPr>
          <a:xfrm>
            <a:off x="5686064" y="2602600"/>
            <a:ext cx="2630347" cy="9138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accent3">
                    <a:lumMod val="50000"/>
                  </a:schemeClr>
                </a:solidFill>
                <a:latin typeface="+mj-lt"/>
              </a:rPr>
              <a:t>SS</a:t>
            </a:r>
            <a:r>
              <a:rPr lang="en-US" sz="1800" dirty="0">
                <a:solidFill>
                  <a:schemeClr val="accent3">
                    <a:lumMod val="50000"/>
                  </a:schemeClr>
                </a:solidFill>
                <a:latin typeface="+mj-lt"/>
              </a:rPr>
              <a:t> </a:t>
            </a:r>
          </a:p>
          <a:p>
            <a:pPr marL="0" indent="0" algn="ctr">
              <a:buNone/>
            </a:pPr>
            <a:r>
              <a:rPr lang="en-US" sz="1800" dirty="0">
                <a:solidFill>
                  <a:schemeClr val="accent3">
                    <a:lumMod val="50000"/>
                  </a:schemeClr>
                </a:solidFill>
                <a:latin typeface="+mj-lt"/>
              </a:rPr>
              <a:t>15-23% (by echo)</a:t>
            </a:r>
          </a:p>
        </p:txBody>
      </p:sp>
      <p:sp>
        <p:nvSpPr>
          <p:cNvPr id="8" name="Oval 7">
            <a:extLst>
              <a:ext uri="{FF2B5EF4-FFF2-40B4-BE49-F238E27FC236}">
                <a16:creationId xmlns:a16="http://schemas.microsoft.com/office/drawing/2014/main" id="{0C534AF5-58FE-EA43-8CE9-B12179895573}"/>
              </a:ext>
            </a:extLst>
          </p:cNvPr>
          <p:cNvSpPr/>
          <p:nvPr/>
        </p:nvSpPr>
        <p:spPr>
          <a:xfrm>
            <a:off x="304559" y="2531909"/>
            <a:ext cx="2630347" cy="91389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latin typeface="+mj-lt"/>
            </a:endParaRPr>
          </a:p>
        </p:txBody>
      </p:sp>
      <p:sp>
        <p:nvSpPr>
          <p:cNvPr id="9" name="Content Placeholder 2">
            <a:extLst>
              <a:ext uri="{FF2B5EF4-FFF2-40B4-BE49-F238E27FC236}">
                <a16:creationId xmlns:a16="http://schemas.microsoft.com/office/drawing/2014/main" id="{B24EF35B-1BC4-574C-A58F-8530A1728320}"/>
              </a:ext>
            </a:extLst>
          </p:cNvPr>
          <p:cNvSpPr txBox="1">
            <a:spLocks/>
          </p:cNvSpPr>
          <p:nvPr/>
        </p:nvSpPr>
        <p:spPr>
          <a:xfrm>
            <a:off x="304559" y="2531910"/>
            <a:ext cx="2630347" cy="9138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accent3">
                    <a:lumMod val="50000"/>
                  </a:schemeClr>
                </a:solidFill>
                <a:latin typeface="+mj-lt"/>
              </a:rPr>
              <a:t>MCTD</a:t>
            </a:r>
          </a:p>
          <a:p>
            <a:pPr marL="0" indent="0" algn="ctr">
              <a:buNone/>
            </a:pPr>
            <a:r>
              <a:rPr lang="en-US" sz="1800" dirty="0">
                <a:solidFill>
                  <a:schemeClr val="accent3">
                    <a:lumMod val="50000"/>
                  </a:schemeClr>
                </a:solidFill>
                <a:latin typeface="+mj-lt"/>
              </a:rPr>
              <a:t>23-53% (by echo)</a:t>
            </a:r>
          </a:p>
        </p:txBody>
      </p:sp>
      <p:sp>
        <p:nvSpPr>
          <p:cNvPr id="10" name="Oval 9">
            <a:extLst>
              <a:ext uri="{FF2B5EF4-FFF2-40B4-BE49-F238E27FC236}">
                <a16:creationId xmlns:a16="http://schemas.microsoft.com/office/drawing/2014/main" id="{545B91FB-CC2A-A046-B122-96284488E851}"/>
              </a:ext>
            </a:extLst>
          </p:cNvPr>
          <p:cNvSpPr/>
          <p:nvPr/>
        </p:nvSpPr>
        <p:spPr>
          <a:xfrm>
            <a:off x="1798417" y="3905278"/>
            <a:ext cx="2630347" cy="91389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latin typeface="+mj-lt"/>
            </a:endParaRPr>
          </a:p>
        </p:txBody>
      </p:sp>
      <p:sp>
        <p:nvSpPr>
          <p:cNvPr id="11" name="Content Placeholder 2">
            <a:extLst>
              <a:ext uri="{FF2B5EF4-FFF2-40B4-BE49-F238E27FC236}">
                <a16:creationId xmlns:a16="http://schemas.microsoft.com/office/drawing/2014/main" id="{57F943BE-CB53-C44F-9DF8-9C030C873CE3}"/>
              </a:ext>
            </a:extLst>
          </p:cNvPr>
          <p:cNvSpPr txBox="1">
            <a:spLocks/>
          </p:cNvSpPr>
          <p:nvPr/>
        </p:nvSpPr>
        <p:spPr>
          <a:xfrm>
            <a:off x="1798417" y="3905279"/>
            <a:ext cx="2630347" cy="9138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accent3">
                    <a:lumMod val="50000"/>
                  </a:schemeClr>
                </a:solidFill>
                <a:latin typeface="+mj-lt"/>
              </a:rPr>
              <a:t>SLE </a:t>
            </a:r>
          </a:p>
          <a:p>
            <a:pPr marL="0" indent="0" algn="ctr">
              <a:buNone/>
            </a:pPr>
            <a:r>
              <a:rPr lang="en-US" sz="1800" dirty="0">
                <a:solidFill>
                  <a:schemeClr val="accent3">
                    <a:lumMod val="50000"/>
                  </a:schemeClr>
                </a:solidFill>
                <a:latin typeface="+mj-lt"/>
              </a:rPr>
              <a:t>0.5-14% (by echo)</a:t>
            </a:r>
          </a:p>
        </p:txBody>
      </p:sp>
      <p:sp>
        <p:nvSpPr>
          <p:cNvPr id="12" name="Oval 11">
            <a:extLst>
              <a:ext uri="{FF2B5EF4-FFF2-40B4-BE49-F238E27FC236}">
                <a16:creationId xmlns:a16="http://schemas.microsoft.com/office/drawing/2014/main" id="{98AC1AE9-F0C0-2D42-9C7D-1F286BD457A5}"/>
              </a:ext>
            </a:extLst>
          </p:cNvPr>
          <p:cNvSpPr/>
          <p:nvPr/>
        </p:nvSpPr>
        <p:spPr>
          <a:xfrm>
            <a:off x="4715237" y="3875484"/>
            <a:ext cx="2630347" cy="91389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latin typeface="+mj-lt"/>
            </a:endParaRPr>
          </a:p>
        </p:txBody>
      </p:sp>
      <p:sp>
        <p:nvSpPr>
          <p:cNvPr id="13" name="Content Placeholder 2">
            <a:extLst>
              <a:ext uri="{FF2B5EF4-FFF2-40B4-BE49-F238E27FC236}">
                <a16:creationId xmlns:a16="http://schemas.microsoft.com/office/drawing/2014/main" id="{7CFF0136-1C8A-0445-A01E-F7A616C3665F}"/>
              </a:ext>
            </a:extLst>
          </p:cNvPr>
          <p:cNvSpPr txBox="1">
            <a:spLocks/>
          </p:cNvSpPr>
          <p:nvPr/>
        </p:nvSpPr>
        <p:spPr>
          <a:xfrm>
            <a:off x="4715237" y="3875485"/>
            <a:ext cx="2630347" cy="9138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accent3">
                    <a:lumMod val="50000"/>
                  </a:schemeClr>
                </a:solidFill>
                <a:latin typeface="+mj-lt"/>
              </a:rPr>
              <a:t>PM/DM </a:t>
            </a:r>
          </a:p>
          <a:p>
            <a:pPr marL="0" indent="0" algn="ctr">
              <a:buNone/>
            </a:pPr>
            <a:r>
              <a:rPr lang="en-US" sz="1800" dirty="0">
                <a:solidFill>
                  <a:schemeClr val="accent3">
                    <a:lumMod val="50000"/>
                  </a:schemeClr>
                </a:solidFill>
                <a:latin typeface="+mj-lt"/>
              </a:rPr>
              <a:t>16% (by echo)</a:t>
            </a:r>
          </a:p>
        </p:txBody>
      </p:sp>
    </p:spTree>
    <p:extLst>
      <p:ext uri="{BB962C8B-B14F-4D97-AF65-F5344CB8AC3E}">
        <p14:creationId xmlns:p14="http://schemas.microsoft.com/office/powerpoint/2010/main" val="1301235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CA7D-13CC-FD40-8D43-977FC6D98B2F}"/>
              </a:ext>
            </a:extLst>
          </p:cNvPr>
          <p:cNvSpPr>
            <a:spLocks noGrp="1"/>
          </p:cNvSpPr>
          <p:nvPr>
            <p:ph type="title"/>
          </p:nvPr>
        </p:nvSpPr>
        <p:spPr/>
        <p:txBody>
          <a:bodyPr>
            <a:normAutofit fontScale="90000"/>
          </a:bodyPr>
          <a:lstStyle/>
          <a:p>
            <a:r>
              <a:rPr lang="en-US" dirty="0"/>
              <a:t>Morbidity in </a:t>
            </a:r>
            <a:r>
              <a:rPr lang="en-US" dirty="0" err="1"/>
              <a:t>SSc</a:t>
            </a:r>
            <a:r>
              <a:rPr lang="en-US" dirty="0"/>
              <a:t>-PAH and ILD</a:t>
            </a:r>
          </a:p>
        </p:txBody>
      </p:sp>
      <p:pic>
        <p:nvPicPr>
          <p:cNvPr id="5" name="Picture 4">
            <a:extLst>
              <a:ext uri="{FF2B5EF4-FFF2-40B4-BE49-F238E27FC236}">
                <a16:creationId xmlns:a16="http://schemas.microsoft.com/office/drawing/2014/main" id="{D0DFF675-A522-0F4E-AA4A-8A7850E9F886}"/>
              </a:ext>
            </a:extLst>
          </p:cNvPr>
          <p:cNvPicPr>
            <a:picLocks noChangeAspect="1"/>
          </p:cNvPicPr>
          <p:nvPr/>
        </p:nvPicPr>
        <p:blipFill>
          <a:blip r:embed="rId3"/>
          <a:stretch>
            <a:fillRect/>
          </a:stretch>
        </p:blipFill>
        <p:spPr>
          <a:xfrm>
            <a:off x="2279035" y="1027598"/>
            <a:ext cx="4585930" cy="3842058"/>
          </a:xfrm>
          <a:prstGeom prst="rect">
            <a:avLst/>
          </a:prstGeom>
          <a:solidFill>
            <a:srgbClr val="FF0000"/>
          </a:solidFill>
        </p:spPr>
      </p:pic>
      <p:sp>
        <p:nvSpPr>
          <p:cNvPr id="6" name="TextBox 5">
            <a:extLst>
              <a:ext uri="{FF2B5EF4-FFF2-40B4-BE49-F238E27FC236}">
                <a16:creationId xmlns:a16="http://schemas.microsoft.com/office/drawing/2014/main" id="{BC8A0D1F-4E8E-EA4D-BD4A-89DB59B64758}"/>
              </a:ext>
            </a:extLst>
          </p:cNvPr>
          <p:cNvSpPr txBox="1"/>
          <p:nvPr/>
        </p:nvSpPr>
        <p:spPr>
          <a:xfrm>
            <a:off x="6864965" y="5005295"/>
            <a:ext cx="2537846" cy="199093"/>
          </a:xfrm>
          <a:prstGeom prst="rect">
            <a:avLst/>
          </a:prstGeom>
          <a:noFill/>
        </p:spPr>
        <p:txBody>
          <a:bodyPr wrap="square" rtlCol="0" anchor="b">
            <a:spAutoFit/>
          </a:bodyPr>
          <a:lstStyle/>
          <a:p>
            <a:pPr>
              <a:lnSpc>
                <a:spcPct val="90000"/>
              </a:lnSpc>
              <a:spcBef>
                <a:spcPts val="150"/>
              </a:spcBef>
            </a:pPr>
            <a:r>
              <a:rPr lang="en-US" sz="750" dirty="0"/>
              <a:t>Steen, </a:t>
            </a:r>
            <a:r>
              <a:rPr lang="en-US" sz="750" dirty="0" err="1"/>
              <a:t>Medsger</a:t>
            </a:r>
            <a:r>
              <a:rPr lang="en-US" sz="750" dirty="0"/>
              <a:t>. Ann Rheum Dis 2007;66:940–944. </a:t>
            </a:r>
          </a:p>
        </p:txBody>
      </p:sp>
      <p:sp>
        <p:nvSpPr>
          <p:cNvPr id="7" name="Rectangle 6">
            <a:extLst>
              <a:ext uri="{FF2B5EF4-FFF2-40B4-BE49-F238E27FC236}">
                <a16:creationId xmlns:a16="http://schemas.microsoft.com/office/drawing/2014/main" id="{3B3077DF-00D5-F442-9AA2-571A4B319E68}"/>
              </a:ext>
            </a:extLst>
          </p:cNvPr>
          <p:cNvSpPr/>
          <p:nvPr/>
        </p:nvSpPr>
        <p:spPr>
          <a:xfrm>
            <a:off x="5916058" y="1941723"/>
            <a:ext cx="78495" cy="826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77141B1F-368C-2048-B464-FF053B6AB878}"/>
              </a:ext>
            </a:extLst>
          </p:cNvPr>
          <p:cNvSpPr/>
          <p:nvPr/>
        </p:nvSpPr>
        <p:spPr>
          <a:xfrm>
            <a:off x="3064066" y="2456762"/>
            <a:ext cx="59216" cy="95158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446551E5-0867-DE4A-B832-54CFC680A495}"/>
              </a:ext>
            </a:extLst>
          </p:cNvPr>
          <p:cNvSpPr/>
          <p:nvPr/>
        </p:nvSpPr>
        <p:spPr>
          <a:xfrm>
            <a:off x="3529529" y="2681229"/>
            <a:ext cx="59216" cy="7271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7A34B0AB-9072-494E-B305-D11E5B932C56}"/>
              </a:ext>
            </a:extLst>
          </p:cNvPr>
          <p:cNvSpPr/>
          <p:nvPr/>
        </p:nvSpPr>
        <p:spPr>
          <a:xfrm>
            <a:off x="3994992" y="2515929"/>
            <a:ext cx="59216" cy="8924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BB8EDBCA-9A18-BE4D-9A63-76478E031496}"/>
              </a:ext>
            </a:extLst>
          </p:cNvPr>
          <p:cNvSpPr/>
          <p:nvPr/>
        </p:nvSpPr>
        <p:spPr>
          <a:xfrm>
            <a:off x="4460455" y="1658679"/>
            <a:ext cx="59216" cy="17496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9470AA0-706F-274B-BD0E-25BD77BE2B48}"/>
              </a:ext>
            </a:extLst>
          </p:cNvPr>
          <p:cNvSpPr/>
          <p:nvPr/>
        </p:nvSpPr>
        <p:spPr>
          <a:xfrm>
            <a:off x="4925917" y="2220876"/>
            <a:ext cx="59216" cy="11874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06EB83F3-48A7-6146-A1EA-714715F4ADE7}"/>
              </a:ext>
            </a:extLst>
          </p:cNvPr>
          <p:cNvSpPr/>
          <p:nvPr/>
        </p:nvSpPr>
        <p:spPr>
          <a:xfrm>
            <a:off x="5391379" y="2214808"/>
            <a:ext cx="59216" cy="118746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4" name="Straight Connector 13">
            <a:extLst>
              <a:ext uri="{FF2B5EF4-FFF2-40B4-BE49-F238E27FC236}">
                <a16:creationId xmlns:a16="http://schemas.microsoft.com/office/drawing/2014/main" id="{39CAFEE1-1893-B147-9E6A-296A7BBBC44E}"/>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251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60DFA-89F8-DB4C-AFD4-6E98709496A0}"/>
              </a:ext>
            </a:extLst>
          </p:cNvPr>
          <p:cNvSpPr>
            <a:spLocks noGrp="1"/>
          </p:cNvSpPr>
          <p:nvPr>
            <p:ph type="title"/>
          </p:nvPr>
        </p:nvSpPr>
        <p:spPr/>
        <p:txBody>
          <a:bodyPr>
            <a:noAutofit/>
          </a:bodyPr>
          <a:lstStyle/>
          <a:p>
            <a:pPr algn="l"/>
            <a:r>
              <a:rPr lang="en-US" sz="3200" dirty="0"/>
              <a:t>PHAROS Study: Mortality in </a:t>
            </a:r>
            <a:r>
              <a:rPr lang="en-US" sz="3200" dirty="0" err="1"/>
              <a:t>SSc</a:t>
            </a:r>
            <a:r>
              <a:rPr lang="en-US" sz="3200" dirty="0"/>
              <a:t>-PAH</a:t>
            </a:r>
          </a:p>
        </p:txBody>
      </p:sp>
      <p:pic>
        <p:nvPicPr>
          <p:cNvPr id="5" name="Content Placeholder 4" descr="Graphical user interface, chart&#10;&#10;Description automatically generated">
            <a:extLst>
              <a:ext uri="{FF2B5EF4-FFF2-40B4-BE49-F238E27FC236}">
                <a16:creationId xmlns:a16="http://schemas.microsoft.com/office/drawing/2014/main" id="{1047B346-5304-EE4C-AFA2-D4F147D68FE3}"/>
              </a:ext>
            </a:extLst>
          </p:cNvPr>
          <p:cNvPicPr>
            <a:picLocks noGrp="1" noChangeAspect="1"/>
          </p:cNvPicPr>
          <p:nvPr>
            <p:ph idx="1"/>
          </p:nvPr>
        </p:nvPicPr>
        <p:blipFill rotWithShape="1">
          <a:blip r:embed="rId3"/>
          <a:srcRect t="6521" b="10874"/>
          <a:stretch/>
        </p:blipFill>
        <p:spPr>
          <a:xfrm>
            <a:off x="1028791" y="1268016"/>
            <a:ext cx="7086419" cy="3798846"/>
          </a:xfrm>
        </p:spPr>
      </p:pic>
      <p:sp>
        <p:nvSpPr>
          <p:cNvPr id="3" name="TextBox 2">
            <a:extLst>
              <a:ext uri="{FF2B5EF4-FFF2-40B4-BE49-F238E27FC236}">
                <a16:creationId xmlns:a16="http://schemas.microsoft.com/office/drawing/2014/main" id="{98FF0EB1-71A5-5F45-B68D-8F16BC377CBB}"/>
              </a:ext>
            </a:extLst>
          </p:cNvPr>
          <p:cNvSpPr txBox="1"/>
          <p:nvPr/>
        </p:nvSpPr>
        <p:spPr>
          <a:xfrm>
            <a:off x="7161487" y="1895581"/>
            <a:ext cx="1065420" cy="300082"/>
          </a:xfrm>
          <a:prstGeom prst="rect">
            <a:avLst/>
          </a:prstGeom>
          <a:noFill/>
        </p:spPr>
        <p:txBody>
          <a:bodyPr wrap="none" rtlCol="0">
            <a:spAutoFit/>
          </a:bodyPr>
          <a:lstStyle/>
          <a:p>
            <a:r>
              <a:rPr lang="en-US" sz="1350" dirty="0"/>
              <a:t>PAH Deaths</a:t>
            </a:r>
          </a:p>
        </p:txBody>
      </p:sp>
      <p:sp>
        <p:nvSpPr>
          <p:cNvPr id="6" name="TextBox 5">
            <a:extLst>
              <a:ext uri="{FF2B5EF4-FFF2-40B4-BE49-F238E27FC236}">
                <a16:creationId xmlns:a16="http://schemas.microsoft.com/office/drawing/2014/main" id="{C7FCCE6E-34D1-C04F-8B47-589A50F2C7A6}"/>
              </a:ext>
            </a:extLst>
          </p:cNvPr>
          <p:cNvSpPr txBox="1"/>
          <p:nvPr/>
        </p:nvSpPr>
        <p:spPr>
          <a:xfrm>
            <a:off x="7161487" y="2604031"/>
            <a:ext cx="1370183" cy="300082"/>
          </a:xfrm>
          <a:prstGeom prst="rect">
            <a:avLst/>
          </a:prstGeom>
          <a:noFill/>
        </p:spPr>
        <p:txBody>
          <a:bodyPr wrap="none" rtlCol="0">
            <a:spAutoFit/>
          </a:bodyPr>
          <a:lstStyle/>
          <a:p>
            <a:r>
              <a:rPr lang="en-US" sz="1350" dirty="0"/>
              <a:t>Overall Survival</a:t>
            </a:r>
          </a:p>
        </p:txBody>
      </p:sp>
      <p:sp>
        <p:nvSpPr>
          <p:cNvPr id="4" name="Text Box 3">
            <a:extLst>
              <a:ext uri="{FF2B5EF4-FFF2-40B4-BE49-F238E27FC236}">
                <a16:creationId xmlns:a16="http://schemas.microsoft.com/office/drawing/2014/main" id="{9E28F494-8C47-98AF-FDD6-6EAE85316EA3}"/>
              </a:ext>
            </a:extLst>
          </p:cNvPr>
          <p:cNvSpPr txBox="1">
            <a:spLocks/>
          </p:cNvSpPr>
          <p:nvPr/>
        </p:nvSpPr>
        <p:spPr bwMode="auto">
          <a:xfrm>
            <a:off x="7161487" y="4994537"/>
            <a:ext cx="5001950" cy="300082"/>
          </a:xfrm>
          <a:prstGeom prst="rect">
            <a:avLst/>
          </a:prstGeom>
          <a:noFill/>
          <a:ln w="12700">
            <a:noFill/>
            <a:miter lim="800000"/>
            <a:headEnd/>
            <a:tailEnd/>
          </a:ln>
        </p:spPr>
        <p:txBody>
          <a:bodyPr wrap="square" anchor="b">
            <a:spAutoFit/>
          </a:bodyPr>
          <a:lstStyle/>
          <a:p>
            <a:r>
              <a:rPr lang="en-US" sz="675" dirty="0">
                <a:ea typeface="Tahoma" pitchFamily="34" charset="0"/>
                <a:cs typeface="Tahoma" pitchFamily="34" charset="0"/>
              </a:rPr>
              <a:t>Kolstad KD, et al. CHEST 2018; 154(4):862-871</a:t>
            </a:r>
          </a:p>
          <a:p>
            <a:endParaRPr lang="en-US" sz="675" i="1" dirty="0">
              <a:ea typeface="Tahoma" pitchFamily="34" charset="0"/>
              <a:cs typeface="Tahoma" pitchFamily="34" charset="0"/>
            </a:endParaRPr>
          </a:p>
        </p:txBody>
      </p:sp>
    </p:spTree>
    <p:extLst>
      <p:ext uri="{BB962C8B-B14F-4D97-AF65-F5344CB8AC3E}">
        <p14:creationId xmlns:p14="http://schemas.microsoft.com/office/powerpoint/2010/main" val="518919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EE2E-2DCF-A0D7-CB4A-38A573711B85}"/>
              </a:ext>
            </a:extLst>
          </p:cNvPr>
          <p:cNvSpPr>
            <a:spLocks noGrp="1"/>
          </p:cNvSpPr>
          <p:nvPr>
            <p:ph type="title"/>
          </p:nvPr>
        </p:nvSpPr>
        <p:spPr>
          <a:xfrm>
            <a:off x="731520" y="183914"/>
            <a:ext cx="7604983" cy="621158"/>
          </a:xfrm>
        </p:spPr>
        <p:txBody>
          <a:bodyPr anchor="ctr">
            <a:normAutofit/>
          </a:bodyPr>
          <a:lstStyle/>
          <a:p>
            <a:pPr algn="l">
              <a:lnSpc>
                <a:spcPct val="90000"/>
              </a:lnSpc>
            </a:pPr>
            <a:r>
              <a:rPr lang="en-US" sz="3700"/>
              <a:t>PAH Pathobiology</a:t>
            </a:r>
          </a:p>
        </p:txBody>
      </p:sp>
      <p:pic>
        <p:nvPicPr>
          <p:cNvPr id="26" name="Picture 25">
            <a:extLst>
              <a:ext uri="{FF2B5EF4-FFF2-40B4-BE49-F238E27FC236}">
                <a16:creationId xmlns:a16="http://schemas.microsoft.com/office/drawing/2014/main" id="{35B412DE-948A-E5C9-2007-29BB54F0005A}"/>
              </a:ext>
            </a:extLst>
          </p:cNvPr>
          <p:cNvPicPr>
            <a:picLocks noChangeAspect="1"/>
          </p:cNvPicPr>
          <p:nvPr/>
        </p:nvPicPr>
        <p:blipFill>
          <a:blip r:embed="rId3"/>
          <a:stretch>
            <a:fillRect/>
          </a:stretch>
        </p:blipFill>
        <p:spPr>
          <a:xfrm>
            <a:off x="1131534" y="1645920"/>
            <a:ext cx="6804954" cy="2744799"/>
          </a:xfrm>
          <a:prstGeom prst="rect">
            <a:avLst/>
          </a:prstGeom>
          <a:noFill/>
        </p:spPr>
      </p:pic>
      <p:sp>
        <p:nvSpPr>
          <p:cNvPr id="27" name="TextBox 26">
            <a:extLst>
              <a:ext uri="{FF2B5EF4-FFF2-40B4-BE49-F238E27FC236}">
                <a16:creationId xmlns:a16="http://schemas.microsoft.com/office/drawing/2014/main" id="{1330FCC6-9135-8C3E-72D6-20AFC96E49ED}"/>
              </a:ext>
            </a:extLst>
          </p:cNvPr>
          <p:cNvSpPr txBox="1"/>
          <p:nvPr/>
        </p:nvSpPr>
        <p:spPr>
          <a:xfrm>
            <a:off x="-1" y="4908820"/>
            <a:ext cx="5361709" cy="234680"/>
          </a:xfrm>
          <a:prstGeom prst="rect">
            <a:avLst/>
          </a:prstGeom>
          <a:noFill/>
        </p:spPr>
        <p:txBody>
          <a:bodyPr wrap="square" rtlCol="0" anchor="b">
            <a:spAutoFit/>
          </a:bodyPr>
          <a:lstStyle/>
          <a:p>
            <a:pPr>
              <a:lnSpc>
                <a:spcPct val="90000"/>
              </a:lnSpc>
              <a:spcBef>
                <a:spcPts val="200"/>
              </a:spcBef>
            </a:pPr>
            <a:r>
              <a:rPr lang="en-US" sz="1000" dirty="0">
                <a:latin typeface="+mn-lt"/>
              </a:rPr>
              <a:t>Adapted from: McLaughlin VV, et al. </a:t>
            </a:r>
            <a:r>
              <a:rPr lang="en-US" sz="1000" i="1" dirty="0">
                <a:latin typeface="+mn-lt"/>
              </a:rPr>
              <a:t>J Am Coll Cardiol. </a:t>
            </a:r>
            <a:r>
              <a:rPr lang="en-US" sz="1000" dirty="0">
                <a:latin typeface="+mn-lt"/>
              </a:rPr>
              <a:t>2015;65:1976-1997.</a:t>
            </a:r>
            <a:endParaRPr lang="de-CH" sz="1000" dirty="0">
              <a:solidFill>
                <a:prstClr val="black"/>
              </a:solidFill>
              <a:latin typeface="+mn-lt"/>
            </a:endParaRPr>
          </a:p>
        </p:txBody>
      </p:sp>
    </p:spTree>
    <p:extLst>
      <p:ext uri="{BB962C8B-B14F-4D97-AF65-F5344CB8AC3E}">
        <p14:creationId xmlns:p14="http://schemas.microsoft.com/office/powerpoint/2010/main" val="2244951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43CF-3FF6-3FD3-0843-401844A19779}"/>
              </a:ext>
            </a:extLst>
          </p:cNvPr>
          <p:cNvSpPr>
            <a:spLocks noGrp="1"/>
          </p:cNvSpPr>
          <p:nvPr>
            <p:ph type="title"/>
          </p:nvPr>
        </p:nvSpPr>
        <p:spPr/>
        <p:txBody>
          <a:bodyPr/>
          <a:lstStyle/>
          <a:p>
            <a:r>
              <a:rPr lang="en-US"/>
              <a:t>PAH Natural History</a:t>
            </a:r>
          </a:p>
        </p:txBody>
      </p:sp>
      <p:pic>
        <p:nvPicPr>
          <p:cNvPr id="4" name="Picture 3" descr="pr2003423f1.jpg">
            <a:extLst>
              <a:ext uri="{FF2B5EF4-FFF2-40B4-BE49-F238E27FC236}">
                <a16:creationId xmlns:a16="http://schemas.microsoft.com/office/drawing/2014/main" id="{CB0DDEE4-46DF-F944-B13B-7BC4B92AFF59}"/>
              </a:ext>
            </a:extLst>
          </p:cNvPr>
          <p:cNvPicPr>
            <a:picLocks noChangeAspect="1"/>
          </p:cNvPicPr>
          <p:nvPr/>
        </p:nvPicPr>
        <p:blipFill>
          <a:blip r:embed="rId3" cstate="print"/>
          <a:srcRect t="7429" b="51846"/>
          <a:stretch>
            <a:fillRect/>
          </a:stretch>
        </p:blipFill>
        <p:spPr>
          <a:xfrm>
            <a:off x="1696900" y="1279082"/>
            <a:ext cx="1364165" cy="1116701"/>
          </a:xfrm>
          <a:prstGeom prst="rect">
            <a:avLst/>
          </a:prstGeom>
          <a:ln>
            <a:solidFill>
              <a:srgbClr val="4472C4"/>
            </a:solidFill>
          </a:ln>
        </p:spPr>
      </p:pic>
      <p:sp>
        <p:nvSpPr>
          <p:cNvPr id="5" name="Line 9">
            <a:extLst>
              <a:ext uri="{FF2B5EF4-FFF2-40B4-BE49-F238E27FC236}">
                <a16:creationId xmlns:a16="http://schemas.microsoft.com/office/drawing/2014/main" id="{C8226BBB-2287-CCBC-658E-90303599BE46}"/>
              </a:ext>
            </a:extLst>
          </p:cNvPr>
          <p:cNvSpPr>
            <a:spLocks noChangeShapeType="1"/>
          </p:cNvSpPr>
          <p:nvPr/>
        </p:nvSpPr>
        <p:spPr bwMode="auto">
          <a:xfrm>
            <a:off x="3693553" y="1592346"/>
            <a:ext cx="0" cy="3049357"/>
          </a:xfrm>
          <a:prstGeom prst="line">
            <a:avLst/>
          </a:prstGeom>
          <a:noFill/>
          <a:ln w="19050">
            <a:solidFill>
              <a:sysClr val="windowText" lastClr="000000">
                <a:lumMod val="50000"/>
                <a:lumOff val="50000"/>
              </a:sysClr>
            </a:solidFill>
            <a:round/>
            <a:headEnd/>
            <a:tailEnd/>
          </a:ln>
        </p:spPr>
        <p:txBody>
          <a:bodyPr/>
          <a:lstStyle/>
          <a:p>
            <a:pPr defTabSz="685800" fontAlgn="base">
              <a:spcBef>
                <a:spcPct val="0"/>
              </a:spcBef>
              <a:spcAft>
                <a:spcPct val="0"/>
              </a:spcAft>
              <a:defRPr/>
            </a:pPr>
            <a:endParaRPr lang="en-US" sz="1050" b="1" kern="0">
              <a:solidFill>
                <a:srgbClr val="4472C4"/>
              </a:solidFill>
              <a:latin typeface="+mj-lt"/>
              <a:ea typeface="Tahoma" pitchFamily="34" charset="0"/>
              <a:cs typeface="Tahoma" pitchFamily="34" charset="0"/>
            </a:endParaRPr>
          </a:p>
        </p:txBody>
      </p:sp>
      <p:sp>
        <p:nvSpPr>
          <p:cNvPr id="6" name="Line 10">
            <a:extLst>
              <a:ext uri="{FF2B5EF4-FFF2-40B4-BE49-F238E27FC236}">
                <a16:creationId xmlns:a16="http://schemas.microsoft.com/office/drawing/2014/main" id="{22E281DF-1FC9-0C54-9AAB-6FB2DF693D51}"/>
              </a:ext>
            </a:extLst>
          </p:cNvPr>
          <p:cNvSpPr>
            <a:spLocks noChangeShapeType="1"/>
          </p:cNvSpPr>
          <p:nvPr/>
        </p:nvSpPr>
        <p:spPr bwMode="auto">
          <a:xfrm>
            <a:off x="5878990" y="1592346"/>
            <a:ext cx="0" cy="3049357"/>
          </a:xfrm>
          <a:prstGeom prst="line">
            <a:avLst/>
          </a:prstGeom>
          <a:noFill/>
          <a:ln w="19050">
            <a:solidFill>
              <a:sysClr val="windowText" lastClr="000000">
                <a:lumMod val="50000"/>
                <a:lumOff val="50000"/>
              </a:sysClr>
            </a:solidFill>
            <a:round/>
            <a:headEnd/>
            <a:tailEnd/>
          </a:ln>
        </p:spPr>
        <p:txBody>
          <a:bodyPr/>
          <a:lstStyle/>
          <a:p>
            <a:pPr defTabSz="685800" fontAlgn="base">
              <a:spcBef>
                <a:spcPct val="0"/>
              </a:spcBef>
              <a:spcAft>
                <a:spcPct val="0"/>
              </a:spcAft>
              <a:defRPr/>
            </a:pPr>
            <a:endParaRPr lang="en-US" sz="1050" b="1" kern="0">
              <a:solidFill>
                <a:srgbClr val="4472C4"/>
              </a:solidFill>
              <a:latin typeface="+mj-lt"/>
              <a:ea typeface="Tahoma" pitchFamily="34" charset="0"/>
              <a:cs typeface="Tahoma" pitchFamily="34" charset="0"/>
            </a:endParaRPr>
          </a:p>
        </p:txBody>
      </p:sp>
      <p:sp>
        <p:nvSpPr>
          <p:cNvPr id="7" name="Text Box 11">
            <a:extLst>
              <a:ext uri="{FF2B5EF4-FFF2-40B4-BE49-F238E27FC236}">
                <a16:creationId xmlns:a16="http://schemas.microsoft.com/office/drawing/2014/main" id="{DD6087D3-03E2-443E-23CB-0D3BC9234B9B}"/>
              </a:ext>
            </a:extLst>
          </p:cNvPr>
          <p:cNvSpPr txBox="1">
            <a:spLocks noChangeArrowheads="1"/>
          </p:cNvSpPr>
          <p:nvPr/>
        </p:nvSpPr>
        <p:spPr bwMode="auto">
          <a:xfrm>
            <a:off x="611738" y="4162980"/>
            <a:ext cx="585326" cy="253916"/>
          </a:xfrm>
          <a:prstGeom prst="rect">
            <a:avLst/>
          </a:prstGeom>
          <a:noFill/>
          <a:ln w="9525">
            <a:noFill/>
            <a:miter lim="800000"/>
            <a:headEnd/>
            <a:tailEnd/>
          </a:ln>
        </p:spPr>
        <p:txBody>
          <a:bodyPr>
            <a:spAutoFit/>
          </a:bodyPr>
          <a:lstStyle/>
          <a:p>
            <a:pPr algn="r" fontAlgn="base">
              <a:spcBef>
                <a:spcPct val="50000"/>
              </a:spcBef>
              <a:spcAft>
                <a:spcPct val="0"/>
              </a:spcAft>
              <a:defRPr/>
            </a:pPr>
            <a:r>
              <a:rPr lang="en-US" sz="1050" b="1" kern="0">
                <a:solidFill>
                  <a:prstClr val="black"/>
                </a:solidFill>
                <a:latin typeface="+mj-lt"/>
                <a:ea typeface="Tahoma" pitchFamily="34" charset="0"/>
                <a:cs typeface="Tahoma" pitchFamily="34" charset="0"/>
              </a:rPr>
              <a:t>PAP</a:t>
            </a:r>
          </a:p>
        </p:txBody>
      </p:sp>
      <p:sp>
        <p:nvSpPr>
          <p:cNvPr id="8" name="Text Box 14">
            <a:extLst>
              <a:ext uri="{FF2B5EF4-FFF2-40B4-BE49-F238E27FC236}">
                <a16:creationId xmlns:a16="http://schemas.microsoft.com/office/drawing/2014/main" id="{A0352816-AF01-B9E7-6117-673BA56F0690}"/>
              </a:ext>
            </a:extLst>
          </p:cNvPr>
          <p:cNvSpPr txBox="1">
            <a:spLocks noChangeArrowheads="1"/>
          </p:cNvSpPr>
          <p:nvPr/>
        </p:nvSpPr>
        <p:spPr bwMode="auto">
          <a:xfrm>
            <a:off x="1575374" y="2333078"/>
            <a:ext cx="1643574" cy="230832"/>
          </a:xfrm>
          <a:prstGeom prst="rect">
            <a:avLst/>
          </a:prstGeom>
          <a:noFill/>
          <a:ln w="9525">
            <a:noFill/>
            <a:miter lim="800000"/>
            <a:headEnd/>
            <a:tailEnd/>
          </a:ln>
        </p:spPr>
        <p:txBody>
          <a:bodyPr wrap="square" anchor="b" anchorCtr="0">
            <a:spAutoFit/>
          </a:bodyPr>
          <a:lstStyle/>
          <a:p>
            <a:pPr algn="ctr" fontAlgn="base">
              <a:spcBef>
                <a:spcPct val="50000"/>
              </a:spcBef>
              <a:spcAft>
                <a:spcPct val="0"/>
              </a:spcAft>
              <a:defRPr/>
            </a:pPr>
            <a:r>
              <a:rPr lang="en-US" sz="900" b="1" kern="0">
                <a:solidFill>
                  <a:prstClr val="black"/>
                </a:solidFill>
                <a:latin typeface="+mj-lt"/>
                <a:ea typeface="Tahoma" pitchFamily="34" charset="0"/>
                <a:cs typeface="Tahoma" pitchFamily="34" charset="0"/>
              </a:rPr>
              <a:t>Healthy Vasculature</a:t>
            </a:r>
            <a:endParaRPr lang="en-US" sz="900" b="1" kern="0" baseline="30000">
              <a:solidFill>
                <a:prstClr val="black"/>
              </a:solidFill>
              <a:latin typeface="+mj-lt"/>
              <a:ea typeface="Tahoma" pitchFamily="34" charset="0"/>
              <a:cs typeface="Tahoma" pitchFamily="34" charset="0"/>
            </a:endParaRPr>
          </a:p>
        </p:txBody>
      </p:sp>
      <p:sp>
        <p:nvSpPr>
          <p:cNvPr id="9" name="Text Box 15">
            <a:extLst>
              <a:ext uri="{FF2B5EF4-FFF2-40B4-BE49-F238E27FC236}">
                <a16:creationId xmlns:a16="http://schemas.microsoft.com/office/drawing/2014/main" id="{174F4578-39D0-52A6-94E1-A577AB171792}"/>
              </a:ext>
            </a:extLst>
          </p:cNvPr>
          <p:cNvSpPr txBox="1">
            <a:spLocks noChangeArrowheads="1"/>
          </p:cNvSpPr>
          <p:nvPr/>
        </p:nvSpPr>
        <p:spPr bwMode="auto">
          <a:xfrm>
            <a:off x="3810588" y="2364356"/>
            <a:ext cx="2068909" cy="230832"/>
          </a:xfrm>
          <a:prstGeom prst="rect">
            <a:avLst/>
          </a:prstGeom>
          <a:noFill/>
          <a:ln w="9525">
            <a:noFill/>
            <a:miter lim="800000"/>
            <a:headEnd/>
            <a:tailEnd/>
          </a:ln>
        </p:spPr>
        <p:txBody>
          <a:bodyPr wrap="square" anchor="b" anchorCtr="0">
            <a:spAutoFit/>
          </a:bodyPr>
          <a:lstStyle/>
          <a:p>
            <a:pPr algn="ctr" fontAlgn="base">
              <a:spcBef>
                <a:spcPct val="50000"/>
              </a:spcBef>
              <a:spcAft>
                <a:spcPct val="0"/>
              </a:spcAft>
              <a:defRPr/>
            </a:pPr>
            <a:r>
              <a:rPr lang="en-US" sz="900" b="1" kern="0">
                <a:solidFill>
                  <a:prstClr val="black"/>
                </a:solidFill>
                <a:latin typeface="+mj-lt"/>
                <a:ea typeface="Tahoma" pitchFamily="34" charset="0"/>
                <a:cs typeface="Tahoma" pitchFamily="34" charset="0"/>
              </a:rPr>
              <a:t>Symptomatic/Decompensating</a:t>
            </a:r>
            <a:endParaRPr lang="en-US" sz="900" b="1" kern="0" baseline="30000">
              <a:solidFill>
                <a:prstClr val="black"/>
              </a:solidFill>
              <a:latin typeface="+mj-lt"/>
              <a:ea typeface="Tahoma" pitchFamily="34" charset="0"/>
              <a:cs typeface="Tahoma" pitchFamily="34" charset="0"/>
            </a:endParaRPr>
          </a:p>
        </p:txBody>
      </p:sp>
      <p:sp>
        <p:nvSpPr>
          <p:cNvPr id="10" name="Text Box 23">
            <a:extLst>
              <a:ext uri="{FF2B5EF4-FFF2-40B4-BE49-F238E27FC236}">
                <a16:creationId xmlns:a16="http://schemas.microsoft.com/office/drawing/2014/main" id="{D7D786A5-EF35-BABB-2E65-14B2737E48BD}"/>
              </a:ext>
            </a:extLst>
          </p:cNvPr>
          <p:cNvSpPr txBox="1">
            <a:spLocks noChangeArrowheads="1"/>
          </p:cNvSpPr>
          <p:nvPr/>
        </p:nvSpPr>
        <p:spPr bwMode="auto">
          <a:xfrm>
            <a:off x="6011487" y="2370393"/>
            <a:ext cx="1888315" cy="230832"/>
          </a:xfrm>
          <a:prstGeom prst="rect">
            <a:avLst/>
          </a:prstGeom>
          <a:noFill/>
          <a:ln w="9525">
            <a:noFill/>
            <a:miter lim="800000"/>
            <a:headEnd/>
            <a:tailEnd/>
          </a:ln>
        </p:spPr>
        <p:txBody>
          <a:bodyPr wrap="square" anchor="b" anchorCtr="0">
            <a:spAutoFit/>
          </a:bodyPr>
          <a:lstStyle/>
          <a:p>
            <a:pPr algn="ctr" fontAlgn="base">
              <a:spcBef>
                <a:spcPct val="50000"/>
              </a:spcBef>
              <a:spcAft>
                <a:spcPct val="0"/>
              </a:spcAft>
              <a:defRPr/>
            </a:pPr>
            <a:r>
              <a:rPr lang="en-US" sz="900" b="1" kern="0">
                <a:solidFill>
                  <a:prstClr val="black"/>
                </a:solidFill>
                <a:latin typeface="+mj-lt"/>
                <a:ea typeface="Tahoma" pitchFamily="34" charset="0"/>
                <a:cs typeface="Tahoma" pitchFamily="34" charset="0"/>
              </a:rPr>
              <a:t>Declining/Decompensated</a:t>
            </a:r>
          </a:p>
        </p:txBody>
      </p:sp>
      <p:grpSp>
        <p:nvGrpSpPr>
          <p:cNvPr id="11" name="Group 28">
            <a:extLst>
              <a:ext uri="{FF2B5EF4-FFF2-40B4-BE49-F238E27FC236}">
                <a16:creationId xmlns:a16="http://schemas.microsoft.com/office/drawing/2014/main" id="{4F9781A9-FF45-A7E5-5BAB-6AFA2EFC9479}"/>
              </a:ext>
            </a:extLst>
          </p:cNvPr>
          <p:cNvGrpSpPr/>
          <p:nvPr/>
        </p:nvGrpSpPr>
        <p:grpSpPr>
          <a:xfrm>
            <a:off x="545237" y="1593953"/>
            <a:ext cx="7635934" cy="3255436"/>
            <a:chOff x="375488" y="165942"/>
            <a:chExt cx="8420888" cy="5540554"/>
          </a:xfrm>
        </p:grpSpPr>
        <p:sp>
          <p:nvSpPr>
            <p:cNvPr id="12" name="Text Box 4">
              <a:extLst>
                <a:ext uri="{FF2B5EF4-FFF2-40B4-BE49-F238E27FC236}">
                  <a16:creationId xmlns:a16="http://schemas.microsoft.com/office/drawing/2014/main" id="{5B154100-9A3D-3E56-78FD-94070286C13A}"/>
                </a:ext>
              </a:extLst>
            </p:cNvPr>
            <p:cNvSpPr txBox="1">
              <a:spLocks noChangeArrowheads="1"/>
            </p:cNvSpPr>
            <p:nvPr/>
          </p:nvSpPr>
          <p:spPr bwMode="auto">
            <a:xfrm>
              <a:off x="1102228" y="5274346"/>
              <a:ext cx="7330776" cy="432150"/>
            </a:xfrm>
            <a:prstGeom prst="rect">
              <a:avLst/>
            </a:prstGeom>
            <a:noFill/>
            <a:ln w="9525">
              <a:noFill/>
              <a:miter lim="800000"/>
              <a:headEnd/>
              <a:tailEnd/>
            </a:ln>
          </p:spPr>
          <p:txBody>
            <a:bodyPr>
              <a:spAutoFit/>
            </a:bodyPr>
            <a:lstStyle/>
            <a:p>
              <a:pPr algn="ctr" defTabSz="685800" fontAlgn="base">
                <a:spcBef>
                  <a:spcPct val="50000"/>
                </a:spcBef>
                <a:spcAft>
                  <a:spcPct val="0"/>
                </a:spcAft>
                <a:defRPr/>
              </a:pPr>
              <a:r>
                <a:rPr lang="en-US" sz="1050" b="1" kern="0">
                  <a:solidFill>
                    <a:prstClr val="black"/>
                  </a:solidFill>
                  <a:latin typeface="+mj-lt"/>
                  <a:ea typeface="Tahoma" pitchFamily="34" charset="0"/>
                  <a:cs typeface="Tahoma" pitchFamily="34" charset="0"/>
                </a:rPr>
                <a:t>Time</a:t>
              </a:r>
            </a:p>
          </p:txBody>
        </p:sp>
        <p:grpSp>
          <p:nvGrpSpPr>
            <p:cNvPr id="13" name="Group 6">
              <a:extLst>
                <a:ext uri="{FF2B5EF4-FFF2-40B4-BE49-F238E27FC236}">
                  <a16:creationId xmlns:a16="http://schemas.microsoft.com/office/drawing/2014/main" id="{978D8FEF-EDC5-9080-A60A-0B91EC1883E9}"/>
                </a:ext>
              </a:extLst>
            </p:cNvPr>
            <p:cNvGrpSpPr>
              <a:grpSpLocks/>
            </p:cNvGrpSpPr>
            <p:nvPr/>
          </p:nvGrpSpPr>
          <p:grpSpPr bwMode="auto">
            <a:xfrm>
              <a:off x="1089460" y="165942"/>
              <a:ext cx="7448260" cy="5189820"/>
              <a:chOff x="528" y="526"/>
              <a:chExt cx="4704" cy="3276"/>
            </a:xfrm>
          </p:grpSpPr>
          <p:sp>
            <p:nvSpPr>
              <p:cNvPr id="21" name="Line 7">
                <a:extLst>
                  <a:ext uri="{FF2B5EF4-FFF2-40B4-BE49-F238E27FC236}">
                    <a16:creationId xmlns:a16="http://schemas.microsoft.com/office/drawing/2014/main" id="{85D84DD5-D129-724F-5E04-6BB96539CF53}"/>
                  </a:ext>
                </a:extLst>
              </p:cNvPr>
              <p:cNvSpPr>
                <a:spLocks noChangeShapeType="1"/>
              </p:cNvSpPr>
              <p:nvPr/>
            </p:nvSpPr>
            <p:spPr bwMode="auto">
              <a:xfrm>
                <a:off x="529" y="526"/>
                <a:ext cx="0" cy="3276"/>
              </a:xfrm>
              <a:prstGeom prst="line">
                <a:avLst/>
              </a:prstGeom>
              <a:noFill/>
              <a:ln w="19050">
                <a:solidFill>
                  <a:sysClr val="windowText" lastClr="000000">
                    <a:lumMod val="50000"/>
                    <a:lumOff val="50000"/>
                  </a:sysClr>
                </a:solidFill>
                <a:round/>
                <a:headEnd type="triangle" w="med" len="med"/>
                <a:tailEnd/>
              </a:ln>
            </p:spPr>
            <p:txBody>
              <a:bodyPr/>
              <a:lstStyle/>
              <a:p>
                <a:pPr defTabSz="685800" fontAlgn="base">
                  <a:spcBef>
                    <a:spcPct val="0"/>
                  </a:spcBef>
                  <a:spcAft>
                    <a:spcPct val="0"/>
                  </a:spcAft>
                  <a:defRPr/>
                </a:pPr>
                <a:endParaRPr lang="en-US" sz="975" b="1" kern="0">
                  <a:solidFill>
                    <a:srgbClr val="4472C4"/>
                  </a:solidFill>
                  <a:latin typeface="+mj-lt"/>
                  <a:ea typeface="Tahoma" pitchFamily="34" charset="0"/>
                  <a:cs typeface="Tahoma" pitchFamily="34" charset="0"/>
                </a:endParaRPr>
              </a:p>
            </p:txBody>
          </p:sp>
          <p:sp>
            <p:nvSpPr>
              <p:cNvPr id="22" name="Line 8">
                <a:extLst>
                  <a:ext uri="{FF2B5EF4-FFF2-40B4-BE49-F238E27FC236}">
                    <a16:creationId xmlns:a16="http://schemas.microsoft.com/office/drawing/2014/main" id="{278A0957-6DE1-704C-EEB5-E4E4499D5A80}"/>
                  </a:ext>
                </a:extLst>
              </p:cNvPr>
              <p:cNvSpPr>
                <a:spLocks noChangeShapeType="1"/>
              </p:cNvSpPr>
              <p:nvPr/>
            </p:nvSpPr>
            <p:spPr bwMode="auto">
              <a:xfrm>
                <a:off x="528" y="3802"/>
                <a:ext cx="4704" cy="0"/>
              </a:xfrm>
              <a:prstGeom prst="line">
                <a:avLst/>
              </a:prstGeom>
              <a:noFill/>
              <a:ln w="19050">
                <a:solidFill>
                  <a:sysClr val="windowText" lastClr="000000">
                    <a:lumMod val="50000"/>
                    <a:lumOff val="50000"/>
                  </a:sysClr>
                </a:solidFill>
                <a:round/>
                <a:headEnd/>
                <a:tailEnd type="triangle" w="med" len="med"/>
              </a:ln>
            </p:spPr>
            <p:txBody>
              <a:bodyPr/>
              <a:lstStyle/>
              <a:p>
                <a:pPr defTabSz="685800" fontAlgn="base">
                  <a:spcBef>
                    <a:spcPct val="0"/>
                  </a:spcBef>
                  <a:spcAft>
                    <a:spcPct val="0"/>
                  </a:spcAft>
                  <a:defRPr/>
                </a:pPr>
                <a:endParaRPr lang="en-US" sz="975" b="1" kern="0">
                  <a:solidFill>
                    <a:srgbClr val="4472C4"/>
                  </a:solidFill>
                  <a:latin typeface="+mj-lt"/>
                  <a:ea typeface="Tahoma" pitchFamily="34" charset="0"/>
                  <a:cs typeface="Tahoma" pitchFamily="34" charset="0"/>
                </a:endParaRPr>
              </a:p>
            </p:txBody>
          </p:sp>
        </p:grpSp>
        <p:sp>
          <p:nvSpPr>
            <p:cNvPr id="14" name="Text Box 12">
              <a:extLst>
                <a:ext uri="{FF2B5EF4-FFF2-40B4-BE49-F238E27FC236}">
                  <a16:creationId xmlns:a16="http://schemas.microsoft.com/office/drawing/2014/main" id="{5BFD373E-4D92-EE04-7FB0-9669C8B76026}"/>
                </a:ext>
              </a:extLst>
            </p:cNvPr>
            <p:cNvSpPr txBox="1">
              <a:spLocks noChangeArrowheads="1"/>
            </p:cNvSpPr>
            <p:nvPr/>
          </p:nvSpPr>
          <p:spPr bwMode="auto">
            <a:xfrm>
              <a:off x="608661" y="4878036"/>
              <a:ext cx="493567" cy="432150"/>
            </a:xfrm>
            <a:prstGeom prst="rect">
              <a:avLst/>
            </a:prstGeom>
            <a:noFill/>
            <a:ln w="9525">
              <a:noFill/>
              <a:miter lim="800000"/>
              <a:headEnd/>
              <a:tailEnd/>
            </a:ln>
          </p:spPr>
          <p:txBody>
            <a:bodyPr wrap="none">
              <a:spAutoFit/>
            </a:bodyPr>
            <a:lstStyle/>
            <a:p>
              <a:pPr algn="r" defTabSz="685800" fontAlgn="base">
                <a:spcBef>
                  <a:spcPct val="0"/>
                </a:spcBef>
                <a:spcAft>
                  <a:spcPct val="0"/>
                </a:spcAft>
                <a:defRPr/>
              </a:pPr>
              <a:r>
                <a:rPr lang="en-US" sz="1050" b="1" kern="0">
                  <a:solidFill>
                    <a:prstClr val="black"/>
                  </a:solidFill>
                  <a:latin typeface="+mj-lt"/>
                  <a:ea typeface="Tahoma" pitchFamily="34" charset="0"/>
                  <a:cs typeface="Tahoma" pitchFamily="34" charset="0"/>
                </a:rPr>
                <a:t>PVR</a:t>
              </a:r>
            </a:p>
          </p:txBody>
        </p:sp>
        <p:sp>
          <p:nvSpPr>
            <p:cNvPr id="15" name="Text Box 13">
              <a:extLst>
                <a:ext uri="{FF2B5EF4-FFF2-40B4-BE49-F238E27FC236}">
                  <a16:creationId xmlns:a16="http://schemas.microsoft.com/office/drawing/2014/main" id="{3AD21AB6-49B4-D72D-22DB-E97910514E07}"/>
                </a:ext>
              </a:extLst>
            </p:cNvPr>
            <p:cNvSpPr txBox="1">
              <a:spLocks noChangeArrowheads="1"/>
            </p:cNvSpPr>
            <p:nvPr/>
          </p:nvSpPr>
          <p:spPr bwMode="auto">
            <a:xfrm>
              <a:off x="375488" y="3346844"/>
              <a:ext cx="726740" cy="432150"/>
            </a:xfrm>
            <a:prstGeom prst="rect">
              <a:avLst/>
            </a:prstGeom>
            <a:noFill/>
            <a:ln w="9525">
              <a:noFill/>
              <a:miter lim="800000"/>
              <a:headEnd/>
              <a:tailEnd/>
            </a:ln>
          </p:spPr>
          <p:txBody>
            <a:bodyPr>
              <a:spAutoFit/>
            </a:bodyPr>
            <a:lstStyle/>
            <a:p>
              <a:pPr algn="r" defTabSz="685800" fontAlgn="base">
                <a:spcBef>
                  <a:spcPct val="50000"/>
                </a:spcBef>
                <a:spcAft>
                  <a:spcPct val="0"/>
                </a:spcAft>
                <a:defRPr/>
              </a:pPr>
              <a:r>
                <a:rPr lang="en-US" sz="1050" b="1" kern="0">
                  <a:solidFill>
                    <a:prstClr val="black"/>
                  </a:solidFill>
                  <a:latin typeface="+mj-lt"/>
                  <a:ea typeface="Tahoma" pitchFamily="34" charset="0"/>
                  <a:cs typeface="Tahoma" pitchFamily="34" charset="0"/>
                </a:rPr>
                <a:t>CO</a:t>
              </a:r>
            </a:p>
          </p:txBody>
        </p:sp>
        <p:sp>
          <p:nvSpPr>
            <p:cNvPr id="16" name="Freeform 17">
              <a:extLst>
                <a:ext uri="{FF2B5EF4-FFF2-40B4-BE49-F238E27FC236}">
                  <a16:creationId xmlns:a16="http://schemas.microsoft.com/office/drawing/2014/main" id="{48394978-3BB2-2594-0D1C-EB40BA8B8CAC}"/>
                </a:ext>
              </a:extLst>
            </p:cNvPr>
            <p:cNvSpPr>
              <a:spLocks/>
            </p:cNvSpPr>
            <p:nvPr/>
          </p:nvSpPr>
          <p:spPr bwMode="auto">
            <a:xfrm>
              <a:off x="1089552" y="3232062"/>
              <a:ext cx="7233596" cy="1499763"/>
            </a:xfrm>
            <a:custGeom>
              <a:avLst/>
              <a:gdLst>
                <a:gd name="T0" fmla="*/ 0 w 4344"/>
                <a:gd name="T1" fmla="*/ 2147483647 h 1036"/>
                <a:gd name="T2" fmla="*/ 2147483647 w 4344"/>
                <a:gd name="T3" fmla="*/ 2147483647 h 1036"/>
                <a:gd name="T4" fmla="*/ 2147483647 w 4344"/>
                <a:gd name="T5" fmla="*/ 2147483647 h 1036"/>
                <a:gd name="T6" fmla="*/ 2147483647 w 4344"/>
                <a:gd name="T7" fmla="*/ 2147483647 h 1036"/>
                <a:gd name="T8" fmla="*/ 0 60000 65536"/>
                <a:gd name="T9" fmla="*/ 0 60000 65536"/>
                <a:gd name="T10" fmla="*/ 0 60000 65536"/>
                <a:gd name="T11" fmla="*/ 0 60000 65536"/>
                <a:gd name="T12" fmla="*/ 0 w 4344"/>
                <a:gd name="T13" fmla="*/ 0 h 1036"/>
                <a:gd name="T14" fmla="*/ 4344 w 4344"/>
                <a:gd name="T15" fmla="*/ 1036 h 1036"/>
              </a:gdLst>
              <a:ahLst/>
              <a:cxnLst>
                <a:cxn ang="T8">
                  <a:pos x="T0" y="T1"/>
                </a:cxn>
                <a:cxn ang="T9">
                  <a:pos x="T2" y="T3"/>
                </a:cxn>
                <a:cxn ang="T10">
                  <a:pos x="T4" y="T5"/>
                </a:cxn>
                <a:cxn ang="T11">
                  <a:pos x="T6" y="T7"/>
                </a:cxn>
              </a:cxnLst>
              <a:rect l="T12" t="T13" r="T14" b="T15"/>
              <a:pathLst>
                <a:path w="4344" h="1036">
                  <a:moveTo>
                    <a:pt x="0" y="1036"/>
                  </a:moveTo>
                  <a:cubicBezTo>
                    <a:pt x="373" y="887"/>
                    <a:pt x="1644" y="288"/>
                    <a:pt x="2237" y="144"/>
                  </a:cubicBezTo>
                  <a:cubicBezTo>
                    <a:pt x="2830" y="0"/>
                    <a:pt x="3175" y="51"/>
                    <a:pt x="3559" y="172"/>
                  </a:cubicBezTo>
                  <a:cubicBezTo>
                    <a:pt x="3943" y="293"/>
                    <a:pt x="4181" y="402"/>
                    <a:pt x="4344" y="462"/>
                  </a:cubicBezTo>
                </a:path>
              </a:pathLst>
            </a:custGeom>
            <a:noFill/>
            <a:ln w="44450" cmpd="sng">
              <a:solidFill>
                <a:srgbClr val="006600"/>
              </a:solidFill>
              <a:round/>
              <a:headEnd/>
              <a:tailEnd type="triangle" w="med" len="med"/>
            </a:ln>
            <a:effectLst>
              <a:outerShdw blurRad="50800" dist="38100" dir="8100000" algn="tr" rotWithShape="0">
                <a:prstClr val="black">
                  <a:alpha val="40000"/>
                </a:prstClr>
              </a:outerShdw>
            </a:effectLst>
          </p:spPr>
          <p:txBody>
            <a:bodyPr/>
            <a:lstStyle/>
            <a:p>
              <a:pPr defTabSz="685800" fontAlgn="base">
                <a:spcBef>
                  <a:spcPct val="0"/>
                </a:spcBef>
                <a:spcAft>
                  <a:spcPct val="0"/>
                </a:spcAft>
                <a:defRPr/>
              </a:pPr>
              <a:endParaRPr lang="en-US" sz="975" b="1" kern="0">
                <a:solidFill>
                  <a:srgbClr val="4472C4"/>
                </a:solidFill>
                <a:latin typeface="+mj-lt"/>
                <a:ea typeface="Tahoma" pitchFamily="34" charset="0"/>
                <a:cs typeface="Tahoma" pitchFamily="34" charset="0"/>
              </a:endParaRPr>
            </a:p>
          </p:txBody>
        </p:sp>
        <p:sp>
          <p:nvSpPr>
            <p:cNvPr id="17" name="Line 20">
              <a:extLst>
                <a:ext uri="{FF2B5EF4-FFF2-40B4-BE49-F238E27FC236}">
                  <a16:creationId xmlns:a16="http://schemas.microsoft.com/office/drawing/2014/main" id="{AD1A09D0-C28D-F060-1FC6-B89756C12106}"/>
                </a:ext>
              </a:extLst>
            </p:cNvPr>
            <p:cNvSpPr>
              <a:spLocks noChangeShapeType="1"/>
            </p:cNvSpPr>
            <p:nvPr/>
          </p:nvSpPr>
          <p:spPr bwMode="auto">
            <a:xfrm flipV="1">
              <a:off x="1089552" y="2586411"/>
              <a:ext cx="7373029" cy="2504430"/>
            </a:xfrm>
            <a:prstGeom prst="line">
              <a:avLst/>
            </a:prstGeom>
            <a:noFill/>
            <a:ln w="44450">
              <a:solidFill>
                <a:srgbClr val="FF00FF"/>
              </a:solidFill>
              <a:round/>
              <a:headEnd/>
              <a:tailEnd type="triangle" w="med" len="med"/>
            </a:ln>
            <a:effectLst>
              <a:outerShdw blurRad="50800" dist="38100" dir="8100000" algn="tr" rotWithShape="0">
                <a:prstClr val="black">
                  <a:alpha val="40000"/>
                </a:prstClr>
              </a:outerShdw>
            </a:effectLst>
          </p:spPr>
          <p:txBody>
            <a:bodyPr/>
            <a:lstStyle/>
            <a:p>
              <a:pPr defTabSz="685800" fontAlgn="base">
                <a:spcBef>
                  <a:spcPct val="0"/>
                </a:spcBef>
                <a:spcAft>
                  <a:spcPct val="0"/>
                </a:spcAft>
                <a:defRPr/>
              </a:pPr>
              <a:endParaRPr lang="en-US" sz="975" b="1" kern="0">
                <a:solidFill>
                  <a:srgbClr val="4472C4"/>
                </a:solidFill>
                <a:latin typeface="+mj-lt"/>
                <a:ea typeface="Tahoma" pitchFamily="34" charset="0"/>
                <a:cs typeface="Tahoma" pitchFamily="34" charset="0"/>
              </a:endParaRPr>
            </a:p>
          </p:txBody>
        </p:sp>
        <p:sp>
          <p:nvSpPr>
            <p:cNvPr id="18" name="Freeform 21">
              <a:extLst>
                <a:ext uri="{FF2B5EF4-FFF2-40B4-BE49-F238E27FC236}">
                  <a16:creationId xmlns:a16="http://schemas.microsoft.com/office/drawing/2014/main" id="{1A33B2EC-E74E-C7D5-C052-C35A4B6324A7}"/>
                </a:ext>
              </a:extLst>
            </p:cNvPr>
            <p:cNvSpPr>
              <a:spLocks/>
            </p:cNvSpPr>
            <p:nvPr/>
          </p:nvSpPr>
          <p:spPr bwMode="auto">
            <a:xfrm rot="21371854">
              <a:off x="1165606" y="3269700"/>
              <a:ext cx="6080109" cy="1617022"/>
            </a:xfrm>
            <a:custGeom>
              <a:avLst/>
              <a:gdLst>
                <a:gd name="T0" fmla="*/ 0 w 4560"/>
                <a:gd name="T1" fmla="*/ 0 h 1152"/>
                <a:gd name="T2" fmla="*/ 2147483647 w 4560"/>
                <a:gd name="T3" fmla="*/ 2147483647 h 1152"/>
                <a:gd name="T4" fmla="*/ 2147483647 w 4560"/>
                <a:gd name="T5" fmla="*/ 2147483647 h 1152"/>
                <a:gd name="T6" fmla="*/ 0 60000 65536"/>
                <a:gd name="T7" fmla="*/ 0 60000 65536"/>
                <a:gd name="T8" fmla="*/ 0 60000 65536"/>
                <a:gd name="T9" fmla="*/ 0 w 4560"/>
                <a:gd name="T10" fmla="*/ 0 h 1152"/>
                <a:gd name="T11" fmla="*/ 4560 w 4560"/>
                <a:gd name="T12" fmla="*/ 1152 h 1152"/>
              </a:gdLst>
              <a:ahLst/>
              <a:cxnLst>
                <a:cxn ang="T6">
                  <a:pos x="T0" y="T1"/>
                </a:cxn>
                <a:cxn ang="T7">
                  <a:pos x="T2" y="T3"/>
                </a:cxn>
                <a:cxn ang="T8">
                  <a:pos x="T4" y="T5"/>
                </a:cxn>
              </a:cxnLst>
              <a:rect l="T9" t="T10" r="T11" b="T12"/>
              <a:pathLst>
                <a:path w="4560" h="1152">
                  <a:moveTo>
                    <a:pt x="0" y="0"/>
                  </a:moveTo>
                  <a:cubicBezTo>
                    <a:pt x="916" y="48"/>
                    <a:pt x="1832" y="96"/>
                    <a:pt x="2592" y="288"/>
                  </a:cubicBezTo>
                  <a:cubicBezTo>
                    <a:pt x="3352" y="480"/>
                    <a:pt x="4232" y="1008"/>
                    <a:pt x="4560" y="1152"/>
                  </a:cubicBezTo>
                </a:path>
              </a:pathLst>
            </a:custGeom>
            <a:noFill/>
            <a:ln w="44450" cmpd="sng">
              <a:solidFill>
                <a:srgbClr val="70AD47">
                  <a:lumMod val="60000"/>
                  <a:lumOff val="40000"/>
                </a:srgbClr>
              </a:solidFill>
              <a:round/>
              <a:headEnd/>
              <a:tailEnd type="triangle" w="med" len="med"/>
            </a:ln>
            <a:effectLst>
              <a:outerShdw blurRad="50800" dist="38100" dir="8100000" algn="tr" rotWithShape="0">
                <a:prstClr val="black">
                  <a:alpha val="40000"/>
                </a:prstClr>
              </a:outerShdw>
            </a:effectLst>
          </p:spPr>
          <p:txBody>
            <a:bodyPr/>
            <a:lstStyle/>
            <a:p>
              <a:pPr defTabSz="685800" fontAlgn="base">
                <a:spcBef>
                  <a:spcPct val="0"/>
                </a:spcBef>
                <a:spcAft>
                  <a:spcPct val="0"/>
                </a:spcAft>
                <a:defRPr/>
              </a:pPr>
              <a:endParaRPr lang="en-US" sz="975" b="1" kern="0">
                <a:solidFill>
                  <a:srgbClr val="4472C4"/>
                </a:solidFill>
                <a:latin typeface="+mj-lt"/>
                <a:ea typeface="Tahoma" pitchFamily="34" charset="0"/>
                <a:cs typeface="Tahoma" pitchFamily="34" charset="0"/>
              </a:endParaRPr>
            </a:p>
          </p:txBody>
        </p:sp>
        <p:sp>
          <p:nvSpPr>
            <p:cNvPr id="19" name="Freeform 24">
              <a:extLst>
                <a:ext uri="{FF2B5EF4-FFF2-40B4-BE49-F238E27FC236}">
                  <a16:creationId xmlns:a16="http://schemas.microsoft.com/office/drawing/2014/main" id="{CDE8DDA1-F94B-8CFA-C092-B903F94BD784}"/>
                </a:ext>
              </a:extLst>
            </p:cNvPr>
            <p:cNvSpPr>
              <a:spLocks/>
            </p:cNvSpPr>
            <p:nvPr/>
          </p:nvSpPr>
          <p:spPr bwMode="auto">
            <a:xfrm>
              <a:off x="1089552" y="2529952"/>
              <a:ext cx="7706824" cy="2778036"/>
            </a:xfrm>
            <a:custGeom>
              <a:avLst/>
              <a:gdLst>
                <a:gd name="T0" fmla="*/ 0 w 4852"/>
                <a:gd name="T1" fmla="*/ 2147483647 h 1755"/>
                <a:gd name="T2" fmla="*/ 2147483647 w 4852"/>
                <a:gd name="T3" fmla="*/ 2147483647 h 1755"/>
                <a:gd name="T4" fmla="*/ 2147483647 w 4852"/>
                <a:gd name="T5" fmla="*/ 0 h 1755"/>
                <a:gd name="T6" fmla="*/ 0 60000 65536"/>
                <a:gd name="T7" fmla="*/ 0 60000 65536"/>
                <a:gd name="T8" fmla="*/ 0 60000 65536"/>
                <a:gd name="T9" fmla="*/ 0 w 4852"/>
                <a:gd name="T10" fmla="*/ 0 h 1755"/>
                <a:gd name="T11" fmla="*/ 4852 w 4852"/>
                <a:gd name="T12" fmla="*/ 1755 h 1755"/>
              </a:gdLst>
              <a:ahLst/>
              <a:cxnLst>
                <a:cxn ang="T6">
                  <a:pos x="T0" y="T1"/>
                </a:cxn>
                <a:cxn ang="T7">
                  <a:pos x="T2" y="T3"/>
                </a:cxn>
                <a:cxn ang="T8">
                  <a:pos x="T4" y="T5"/>
                </a:cxn>
              </a:cxnLst>
              <a:rect l="T9" t="T10" r="T11" b="T12"/>
              <a:pathLst>
                <a:path w="4852" h="1755">
                  <a:moveTo>
                    <a:pt x="0" y="1753"/>
                  </a:moveTo>
                  <a:cubicBezTo>
                    <a:pt x="449" y="1686"/>
                    <a:pt x="1229" y="1755"/>
                    <a:pt x="2694" y="1350"/>
                  </a:cubicBezTo>
                  <a:cubicBezTo>
                    <a:pt x="4159" y="945"/>
                    <a:pt x="4496" y="236"/>
                    <a:pt x="4852" y="0"/>
                  </a:cubicBezTo>
                </a:path>
              </a:pathLst>
            </a:custGeom>
            <a:noFill/>
            <a:ln w="44450" cmpd="sng">
              <a:solidFill>
                <a:srgbClr val="FF6600"/>
              </a:solidFill>
              <a:round/>
              <a:headEnd/>
              <a:tailEnd type="triangle" w="med" len="med"/>
            </a:ln>
            <a:effectLst>
              <a:outerShdw blurRad="50800" dist="38100" dir="8100000" algn="tr" rotWithShape="0">
                <a:prstClr val="black">
                  <a:alpha val="40000"/>
                </a:prstClr>
              </a:outerShdw>
            </a:effectLst>
          </p:spPr>
          <p:txBody>
            <a:bodyPr/>
            <a:lstStyle/>
            <a:p>
              <a:pPr defTabSz="685800" fontAlgn="base">
                <a:spcBef>
                  <a:spcPct val="0"/>
                </a:spcBef>
                <a:spcAft>
                  <a:spcPct val="0"/>
                </a:spcAft>
                <a:defRPr/>
              </a:pPr>
              <a:endParaRPr lang="en-US" sz="975" b="1" kern="0">
                <a:solidFill>
                  <a:srgbClr val="4472C4"/>
                </a:solidFill>
                <a:latin typeface="+mj-lt"/>
                <a:ea typeface="Tahoma" pitchFamily="34" charset="0"/>
                <a:cs typeface="Tahoma" pitchFamily="34" charset="0"/>
              </a:endParaRPr>
            </a:p>
          </p:txBody>
        </p:sp>
        <p:sp>
          <p:nvSpPr>
            <p:cNvPr id="20" name="Text Box 25">
              <a:extLst>
                <a:ext uri="{FF2B5EF4-FFF2-40B4-BE49-F238E27FC236}">
                  <a16:creationId xmlns:a16="http://schemas.microsoft.com/office/drawing/2014/main" id="{68F47CED-8160-06B0-4B47-BFB572E9D00D}"/>
                </a:ext>
              </a:extLst>
            </p:cNvPr>
            <p:cNvSpPr txBox="1">
              <a:spLocks noChangeArrowheads="1"/>
            </p:cNvSpPr>
            <p:nvPr/>
          </p:nvSpPr>
          <p:spPr bwMode="auto">
            <a:xfrm>
              <a:off x="610430" y="5144403"/>
              <a:ext cx="491799" cy="432150"/>
            </a:xfrm>
            <a:prstGeom prst="rect">
              <a:avLst/>
            </a:prstGeom>
            <a:noFill/>
            <a:ln w="9525">
              <a:noFill/>
              <a:miter lim="800000"/>
              <a:headEnd/>
              <a:tailEnd/>
            </a:ln>
          </p:spPr>
          <p:txBody>
            <a:bodyPr wrap="none">
              <a:spAutoFit/>
            </a:bodyPr>
            <a:lstStyle/>
            <a:p>
              <a:pPr algn="r" defTabSz="685800" fontAlgn="base">
                <a:spcBef>
                  <a:spcPct val="0"/>
                </a:spcBef>
                <a:spcAft>
                  <a:spcPct val="0"/>
                </a:spcAft>
                <a:defRPr/>
              </a:pPr>
              <a:r>
                <a:rPr lang="en-US" sz="1050" b="1" kern="0">
                  <a:solidFill>
                    <a:prstClr val="black"/>
                  </a:solidFill>
                  <a:latin typeface="+mj-lt"/>
                  <a:ea typeface="Tahoma" pitchFamily="34" charset="0"/>
                  <a:cs typeface="Tahoma" pitchFamily="34" charset="0"/>
                </a:rPr>
                <a:t>RAP</a:t>
              </a:r>
            </a:p>
          </p:txBody>
        </p:sp>
      </p:grpSp>
      <p:sp>
        <p:nvSpPr>
          <p:cNvPr id="23" name="Text Box 22">
            <a:extLst>
              <a:ext uri="{FF2B5EF4-FFF2-40B4-BE49-F238E27FC236}">
                <a16:creationId xmlns:a16="http://schemas.microsoft.com/office/drawing/2014/main" id="{27D6D855-31A8-EAEC-1F98-88FA6F4105FC}"/>
              </a:ext>
            </a:extLst>
          </p:cNvPr>
          <p:cNvSpPr txBox="1">
            <a:spLocks noChangeArrowheads="1"/>
          </p:cNvSpPr>
          <p:nvPr/>
        </p:nvSpPr>
        <p:spPr bwMode="auto">
          <a:xfrm>
            <a:off x="5878483" y="2582338"/>
            <a:ext cx="2000007" cy="253916"/>
          </a:xfrm>
          <a:prstGeom prst="rect">
            <a:avLst/>
          </a:prstGeom>
          <a:solidFill>
            <a:srgbClr val="FF0000"/>
          </a:solidFill>
          <a:ln w="19050">
            <a:noFill/>
            <a:miter lim="800000"/>
            <a:headEnd/>
            <a:tailEnd/>
          </a:ln>
        </p:spPr>
        <p:txBody>
          <a:bodyPr wrap="square">
            <a:spAutoFit/>
          </a:bodyPr>
          <a:lstStyle/>
          <a:p>
            <a:pPr algn="ctr" defTabSz="685800">
              <a:spcBef>
                <a:spcPct val="50000"/>
              </a:spcBef>
              <a:defRPr/>
            </a:pPr>
            <a:r>
              <a:rPr lang="en-US" sz="1050" b="1" kern="0">
                <a:solidFill>
                  <a:prstClr val="white"/>
                </a:solidFill>
                <a:latin typeface="+mj-lt"/>
                <a:ea typeface="Tahoma" pitchFamily="34" charset="0"/>
                <a:cs typeface="Tahoma" pitchFamily="34" charset="0"/>
              </a:rPr>
              <a:t>Right Heart Failure</a:t>
            </a:r>
          </a:p>
        </p:txBody>
      </p:sp>
      <p:sp>
        <p:nvSpPr>
          <p:cNvPr id="24" name="Text Box 22">
            <a:extLst>
              <a:ext uri="{FF2B5EF4-FFF2-40B4-BE49-F238E27FC236}">
                <a16:creationId xmlns:a16="http://schemas.microsoft.com/office/drawing/2014/main" id="{07BBCD4E-1F2D-4F7A-3357-32EAB5317155}"/>
              </a:ext>
            </a:extLst>
          </p:cNvPr>
          <p:cNvSpPr txBox="1">
            <a:spLocks noChangeArrowheads="1"/>
          </p:cNvSpPr>
          <p:nvPr/>
        </p:nvSpPr>
        <p:spPr bwMode="auto">
          <a:xfrm>
            <a:off x="1177223" y="2582338"/>
            <a:ext cx="4701260" cy="253310"/>
          </a:xfrm>
          <a:prstGeom prst="rect">
            <a:avLst/>
          </a:prstGeom>
          <a:solidFill>
            <a:schemeClr val="tx2">
              <a:lumMod val="60000"/>
              <a:lumOff val="40000"/>
            </a:schemeClr>
          </a:solidFill>
          <a:ln w="19050">
            <a:noFill/>
            <a:miter lim="800000"/>
            <a:headEnd/>
            <a:tailEnd/>
          </a:ln>
        </p:spPr>
        <p:txBody>
          <a:bodyPr wrap="square" tIns="0" bIns="0">
            <a:noAutofit/>
          </a:bodyPr>
          <a:lstStyle/>
          <a:p>
            <a:pPr algn="ctr" defTabSz="685800">
              <a:spcBef>
                <a:spcPct val="50000"/>
              </a:spcBef>
              <a:defRPr/>
            </a:pPr>
            <a:r>
              <a:rPr lang="en-US" sz="1050" b="1" kern="0">
                <a:solidFill>
                  <a:prstClr val="white"/>
                </a:solidFill>
                <a:latin typeface="+mj-lt"/>
                <a:ea typeface="Tahoma" pitchFamily="34" charset="0"/>
                <a:cs typeface="Tahoma" pitchFamily="34" charset="0"/>
              </a:rPr>
              <a:t>Right Heart Dysfunction</a:t>
            </a:r>
          </a:p>
        </p:txBody>
      </p:sp>
      <p:pic>
        <p:nvPicPr>
          <p:cNvPr id="25" name="Picture 24" descr="pr2003423f1.jpg">
            <a:extLst>
              <a:ext uri="{FF2B5EF4-FFF2-40B4-BE49-F238E27FC236}">
                <a16:creationId xmlns:a16="http://schemas.microsoft.com/office/drawing/2014/main" id="{17FDBB2B-3C50-0293-C244-8A5AD087354B}"/>
              </a:ext>
            </a:extLst>
          </p:cNvPr>
          <p:cNvPicPr>
            <a:picLocks noChangeAspect="1"/>
          </p:cNvPicPr>
          <p:nvPr/>
        </p:nvPicPr>
        <p:blipFill>
          <a:blip r:embed="rId3" cstate="print"/>
          <a:srcRect t="58797" r="853"/>
          <a:stretch>
            <a:fillRect/>
          </a:stretch>
        </p:blipFill>
        <p:spPr>
          <a:xfrm>
            <a:off x="4112349" y="1272209"/>
            <a:ext cx="1366912" cy="1141811"/>
          </a:xfrm>
          <a:prstGeom prst="rect">
            <a:avLst/>
          </a:prstGeom>
          <a:ln>
            <a:solidFill>
              <a:srgbClr val="4472C4"/>
            </a:solidFill>
          </a:ln>
        </p:spPr>
      </p:pic>
      <p:pic>
        <p:nvPicPr>
          <p:cNvPr id="26" name="Picture 2">
            <a:extLst>
              <a:ext uri="{FF2B5EF4-FFF2-40B4-BE49-F238E27FC236}">
                <a16:creationId xmlns:a16="http://schemas.microsoft.com/office/drawing/2014/main" id="{9824DADE-37EA-95A5-7A57-DA953C863178}"/>
              </a:ext>
            </a:extLst>
          </p:cNvPr>
          <p:cNvPicPr>
            <a:picLocks noChangeAspect="1" noChangeArrowheads="1"/>
          </p:cNvPicPr>
          <p:nvPr/>
        </p:nvPicPr>
        <p:blipFill>
          <a:blip r:embed="rId4"/>
          <a:srcRect/>
          <a:stretch>
            <a:fillRect/>
          </a:stretch>
        </p:blipFill>
        <p:spPr bwMode="auto">
          <a:xfrm>
            <a:off x="6345443" y="1278402"/>
            <a:ext cx="1139275" cy="1129425"/>
          </a:xfrm>
          <a:prstGeom prst="rect">
            <a:avLst/>
          </a:prstGeom>
          <a:noFill/>
          <a:ln w="9525">
            <a:solidFill>
              <a:srgbClr val="4472C4"/>
            </a:solidFill>
            <a:miter lim="800000"/>
            <a:headEnd/>
            <a:tailEnd/>
          </a:ln>
        </p:spPr>
      </p:pic>
    </p:spTree>
    <p:extLst>
      <p:ext uri="{BB962C8B-B14F-4D97-AF65-F5344CB8AC3E}">
        <p14:creationId xmlns:p14="http://schemas.microsoft.com/office/powerpoint/2010/main" val="1104567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2359-C4CA-C587-C83C-B1299EC2B43F}"/>
              </a:ext>
            </a:extLst>
          </p:cNvPr>
          <p:cNvSpPr>
            <a:spLocks noGrp="1"/>
          </p:cNvSpPr>
          <p:nvPr>
            <p:ph type="title"/>
          </p:nvPr>
        </p:nvSpPr>
        <p:spPr/>
        <p:txBody>
          <a:bodyPr/>
          <a:lstStyle/>
          <a:p>
            <a:r>
              <a:rPr lang="en-US"/>
              <a:t>PAH: Symptoms</a:t>
            </a:r>
          </a:p>
        </p:txBody>
      </p:sp>
      <p:sp>
        <p:nvSpPr>
          <p:cNvPr id="4" name="Text Box 7">
            <a:extLst>
              <a:ext uri="{FF2B5EF4-FFF2-40B4-BE49-F238E27FC236}">
                <a16:creationId xmlns:a16="http://schemas.microsoft.com/office/drawing/2014/main" id="{70CC8F5F-AA47-ABB2-9EA9-0B18249F33B1}"/>
              </a:ext>
            </a:extLst>
          </p:cNvPr>
          <p:cNvSpPr txBox="1">
            <a:spLocks noChangeArrowheads="1"/>
          </p:cNvSpPr>
          <p:nvPr/>
        </p:nvSpPr>
        <p:spPr bwMode="auto">
          <a:xfrm rot="19140000">
            <a:off x="2345062" y="4434545"/>
            <a:ext cx="1193695" cy="369332"/>
          </a:xfrm>
          <a:prstGeom prst="rect">
            <a:avLst/>
          </a:prstGeom>
          <a:noFill/>
          <a:ln w="9525">
            <a:noFill/>
            <a:miter lim="800000"/>
            <a:headEnd/>
            <a:tailEnd/>
          </a:ln>
        </p:spPr>
        <p:txBody>
          <a:bodyPr wrap="square" lIns="91440" tIns="45720" rIns="91440" bIns="45720">
            <a:spAutoFit/>
          </a:bodyPr>
          <a:lstStyle/>
          <a:p>
            <a:pPr algn="r" eaLnBrk="0" hangingPunct="0"/>
            <a:r>
              <a:rPr lang="en-US" b="1">
                <a:latin typeface="Calibri" pitchFamily="34" charset="0"/>
                <a:ea typeface="Tahoma" pitchFamily="34" charset="0"/>
                <a:cs typeface="Tahoma" pitchFamily="34" charset="0"/>
              </a:rPr>
              <a:t>Fatigue</a:t>
            </a:r>
          </a:p>
        </p:txBody>
      </p:sp>
      <p:sp>
        <p:nvSpPr>
          <p:cNvPr id="5" name="Text Box 8">
            <a:extLst>
              <a:ext uri="{FF2B5EF4-FFF2-40B4-BE49-F238E27FC236}">
                <a16:creationId xmlns:a16="http://schemas.microsoft.com/office/drawing/2014/main" id="{911D26D9-BB05-2AFA-7B63-C9231F2D7B07}"/>
              </a:ext>
            </a:extLst>
          </p:cNvPr>
          <p:cNvSpPr txBox="1">
            <a:spLocks noChangeArrowheads="1"/>
          </p:cNvSpPr>
          <p:nvPr/>
        </p:nvSpPr>
        <p:spPr bwMode="auto">
          <a:xfrm rot="19140000">
            <a:off x="3288060" y="4403077"/>
            <a:ext cx="1338598" cy="369332"/>
          </a:xfrm>
          <a:prstGeom prst="rect">
            <a:avLst/>
          </a:prstGeom>
          <a:noFill/>
          <a:ln w="9525">
            <a:noFill/>
            <a:miter lim="800000"/>
            <a:headEnd/>
            <a:tailEnd/>
          </a:ln>
        </p:spPr>
        <p:txBody>
          <a:bodyPr wrap="square" lIns="91440" tIns="45720" rIns="91440" bIns="45720">
            <a:spAutoFit/>
          </a:bodyPr>
          <a:lstStyle/>
          <a:p>
            <a:pPr algn="r" eaLnBrk="0" hangingPunct="0"/>
            <a:r>
              <a:rPr lang="en-US" b="1">
                <a:latin typeface="Calibri" pitchFamily="34" charset="0"/>
                <a:ea typeface="Tahoma" pitchFamily="34" charset="0"/>
                <a:cs typeface="Tahoma" pitchFamily="34" charset="0"/>
              </a:rPr>
              <a:t>Chest pain</a:t>
            </a:r>
          </a:p>
        </p:txBody>
      </p:sp>
      <p:sp>
        <p:nvSpPr>
          <p:cNvPr id="6" name="Text Box 9">
            <a:extLst>
              <a:ext uri="{FF2B5EF4-FFF2-40B4-BE49-F238E27FC236}">
                <a16:creationId xmlns:a16="http://schemas.microsoft.com/office/drawing/2014/main" id="{FC83F7A0-48E5-1F0C-13D1-CC83A1C4776F}"/>
              </a:ext>
            </a:extLst>
          </p:cNvPr>
          <p:cNvSpPr txBox="1">
            <a:spLocks noChangeArrowheads="1"/>
          </p:cNvSpPr>
          <p:nvPr/>
        </p:nvSpPr>
        <p:spPr bwMode="auto">
          <a:xfrm rot="19140000">
            <a:off x="4076714" y="4520767"/>
            <a:ext cx="1673160" cy="369332"/>
          </a:xfrm>
          <a:prstGeom prst="rect">
            <a:avLst/>
          </a:prstGeom>
          <a:noFill/>
          <a:ln w="9525">
            <a:noFill/>
            <a:miter lim="800000"/>
            <a:headEnd/>
            <a:tailEnd/>
          </a:ln>
        </p:spPr>
        <p:txBody>
          <a:bodyPr wrap="square" lIns="91440" tIns="45720" rIns="91440" bIns="45720">
            <a:spAutoFit/>
          </a:bodyPr>
          <a:lstStyle/>
          <a:p>
            <a:pPr algn="r" eaLnBrk="0" hangingPunct="0"/>
            <a:r>
              <a:rPr lang="en-US" b="1">
                <a:latin typeface="Calibri" pitchFamily="34" charset="0"/>
                <a:ea typeface="Tahoma" pitchFamily="34" charset="0"/>
                <a:cs typeface="Tahoma" pitchFamily="34" charset="0"/>
              </a:rPr>
              <a:t>Edema</a:t>
            </a:r>
          </a:p>
        </p:txBody>
      </p:sp>
      <p:sp>
        <p:nvSpPr>
          <p:cNvPr id="7" name="Text Box 12">
            <a:extLst>
              <a:ext uri="{FF2B5EF4-FFF2-40B4-BE49-F238E27FC236}">
                <a16:creationId xmlns:a16="http://schemas.microsoft.com/office/drawing/2014/main" id="{AB0462CF-2198-80C6-AAE4-CFF2350DDD33}"/>
              </a:ext>
            </a:extLst>
          </p:cNvPr>
          <p:cNvSpPr txBox="1">
            <a:spLocks noChangeArrowheads="1"/>
          </p:cNvSpPr>
          <p:nvPr/>
        </p:nvSpPr>
        <p:spPr bwMode="auto">
          <a:xfrm rot="19140000">
            <a:off x="6021834" y="4644981"/>
            <a:ext cx="1835208" cy="369332"/>
          </a:xfrm>
          <a:prstGeom prst="rect">
            <a:avLst/>
          </a:prstGeom>
          <a:noFill/>
          <a:ln w="9525">
            <a:noFill/>
            <a:miter lim="800000"/>
            <a:headEnd/>
            <a:tailEnd/>
          </a:ln>
        </p:spPr>
        <p:txBody>
          <a:bodyPr wrap="square" lIns="91440" tIns="45720" rIns="91440" bIns="45720">
            <a:spAutoFit/>
          </a:bodyPr>
          <a:lstStyle/>
          <a:p>
            <a:pPr algn="r" eaLnBrk="0" hangingPunct="0"/>
            <a:r>
              <a:rPr lang="en-US" b="1">
                <a:latin typeface="Calibri" pitchFamily="34" charset="0"/>
                <a:ea typeface="Tahoma" pitchFamily="34" charset="0"/>
                <a:cs typeface="Tahoma" pitchFamily="34" charset="0"/>
              </a:rPr>
              <a:t>Palpitations</a:t>
            </a:r>
          </a:p>
        </p:txBody>
      </p:sp>
      <p:sp>
        <p:nvSpPr>
          <p:cNvPr id="8" name="TextBox 7">
            <a:extLst>
              <a:ext uri="{FF2B5EF4-FFF2-40B4-BE49-F238E27FC236}">
                <a16:creationId xmlns:a16="http://schemas.microsoft.com/office/drawing/2014/main" id="{831F720B-F739-0D75-ABD1-A599D3ABA1BB}"/>
              </a:ext>
            </a:extLst>
          </p:cNvPr>
          <p:cNvSpPr txBox="1"/>
          <p:nvPr/>
        </p:nvSpPr>
        <p:spPr>
          <a:xfrm>
            <a:off x="2757316" y="867565"/>
            <a:ext cx="3398733" cy="584775"/>
          </a:xfrm>
          <a:prstGeom prst="rect">
            <a:avLst/>
          </a:prstGeom>
          <a:noFill/>
        </p:spPr>
        <p:txBody>
          <a:bodyPr wrap="square" rtlCol="0">
            <a:spAutoFit/>
          </a:bodyPr>
          <a:lstStyle/>
          <a:p>
            <a:pPr algn="ctr"/>
            <a:r>
              <a:rPr lang="en-US" sz="1600" b="1">
                <a:latin typeface="Calibri" pitchFamily="34" charset="0"/>
              </a:rPr>
              <a:t>REVEAL Cohort</a:t>
            </a:r>
            <a:endParaRPr lang="en-US" sz="1600" b="1" baseline="30000">
              <a:latin typeface="Calibri" pitchFamily="34" charset="0"/>
            </a:endParaRPr>
          </a:p>
          <a:p>
            <a:pPr algn="ctr"/>
            <a:r>
              <a:rPr lang="en-US" sz="1600" b="1">
                <a:latin typeface="Calibri" pitchFamily="34" charset="0"/>
              </a:rPr>
              <a:t>(n=2493)</a:t>
            </a:r>
          </a:p>
        </p:txBody>
      </p:sp>
      <p:sp>
        <p:nvSpPr>
          <p:cNvPr id="9" name="Text Box 18">
            <a:extLst>
              <a:ext uri="{FF2B5EF4-FFF2-40B4-BE49-F238E27FC236}">
                <a16:creationId xmlns:a16="http://schemas.microsoft.com/office/drawing/2014/main" id="{A12B3730-3553-4904-71AD-1A26568B5AB4}"/>
              </a:ext>
            </a:extLst>
          </p:cNvPr>
          <p:cNvSpPr txBox="1">
            <a:spLocks noChangeArrowheads="1"/>
          </p:cNvSpPr>
          <p:nvPr/>
        </p:nvSpPr>
        <p:spPr bwMode="auto">
          <a:xfrm rot="16200000">
            <a:off x="-327003" y="2381450"/>
            <a:ext cx="2779438" cy="369332"/>
          </a:xfrm>
          <a:prstGeom prst="rect">
            <a:avLst/>
          </a:prstGeom>
          <a:noFill/>
          <a:ln w="9525">
            <a:noFill/>
            <a:miter lim="800000"/>
            <a:headEnd/>
            <a:tailEnd/>
          </a:ln>
        </p:spPr>
        <p:txBody>
          <a:bodyPr wrap="square" lIns="91440" tIns="45720" rIns="91440" bIns="45720">
            <a:spAutoFit/>
          </a:bodyPr>
          <a:lstStyle/>
          <a:p>
            <a:pPr algn="ctr" eaLnBrk="0" hangingPunct="0"/>
            <a:r>
              <a:rPr lang="en-US" b="1">
                <a:latin typeface="Calibri" pitchFamily="34" charset="0"/>
                <a:cs typeface="Arial" pitchFamily="34" charset="0"/>
              </a:rPr>
              <a:t>Patients (%)</a:t>
            </a:r>
          </a:p>
        </p:txBody>
      </p:sp>
      <p:graphicFrame>
        <p:nvGraphicFramePr>
          <p:cNvPr id="10" name="Chart 9">
            <a:extLst>
              <a:ext uri="{FF2B5EF4-FFF2-40B4-BE49-F238E27FC236}">
                <a16:creationId xmlns:a16="http://schemas.microsoft.com/office/drawing/2014/main" id="{E1B946F1-8A32-952D-A6A6-6514CED9B411}"/>
              </a:ext>
            </a:extLst>
          </p:cNvPr>
          <p:cNvGraphicFramePr/>
          <p:nvPr>
            <p:extLst>
              <p:ext uri="{D42A27DB-BD31-4B8C-83A1-F6EECF244321}">
                <p14:modId xmlns:p14="http://schemas.microsoft.com/office/powerpoint/2010/main" val="41857951"/>
              </p:ext>
            </p:extLst>
          </p:nvPr>
        </p:nvGraphicFramePr>
        <p:xfrm>
          <a:off x="1213699" y="1063700"/>
          <a:ext cx="6846916" cy="3239115"/>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Box 10">
            <a:extLst>
              <a:ext uri="{FF2B5EF4-FFF2-40B4-BE49-F238E27FC236}">
                <a16:creationId xmlns:a16="http://schemas.microsoft.com/office/drawing/2014/main" id="{DFF27839-D7EF-25E5-5C5D-F331ABFF676A}"/>
              </a:ext>
            </a:extLst>
          </p:cNvPr>
          <p:cNvSpPr txBox="1">
            <a:spLocks noChangeArrowheads="1"/>
          </p:cNvSpPr>
          <p:nvPr/>
        </p:nvSpPr>
        <p:spPr bwMode="auto">
          <a:xfrm rot="19140000">
            <a:off x="5278708" y="4409112"/>
            <a:ext cx="1460559" cy="646331"/>
          </a:xfrm>
          <a:prstGeom prst="rect">
            <a:avLst/>
          </a:prstGeom>
          <a:noFill/>
          <a:ln w="9525">
            <a:noFill/>
            <a:miter lim="800000"/>
            <a:headEnd/>
            <a:tailEnd/>
          </a:ln>
        </p:spPr>
        <p:txBody>
          <a:bodyPr wrap="square" lIns="91440" tIns="45720" rIns="91440" bIns="45720">
            <a:spAutoFit/>
          </a:bodyPr>
          <a:lstStyle/>
          <a:p>
            <a:pPr algn="r" eaLnBrk="0" hangingPunct="0"/>
            <a:r>
              <a:rPr lang="en-US" b="1" err="1">
                <a:latin typeface="Calibri" pitchFamily="34" charset="0"/>
                <a:ea typeface="Tahoma" pitchFamily="34" charset="0"/>
                <a:cs typeface="Tahoma" pitchFamily="34" charset="0"/>
              </a:rPr>
              <a:t>Presyncope</a:t>
            </a:r>
            <a:r>
              <a:rPr lang="en-US" b="1">
                <a:latin typeface="Calibri" pitchFamily="34" charset="0"/>
                <a:ea typeface="Tahoma" pitchFamily="34" charset="0"/>
                <a:cs typeface="Tahoma" pitchFamily="34" charset="0"/>
              </a:rPr>
              <a:t>/</a:t>
            </a:r>
            <a:br>
              <a:rPr lang="en-US" b="1">
                <a:latin typeface="Calibri" pitchFamily="34" charset="0"/>
                <a:ea typeface="Tahoma" pitchFamily="34" charset="0"/>
                <a:cs typeface="Tahoma" pitchFamily="34" charset="0"/>
              </a:rPr>
            </a:br>
            <a:r>
              <a:rPr lang="en-US" b="1">
                <a:latin typeface="Calibri" pitchFamily="34" charset="0"/>
                <a:ea typeface="Tahoma" pitchFamily="34" charset="0"/>
                <a:cs typeface="Tahoma" pitchFamily="34" charset="0"/>
              </a:rPr>
              <a:t>syncope</a:t>
            </a:r>
          </a:p>
        </p:txBody>
      </p:sp>
      <p:sp>
        <p:nvSpPr>
          <p:cNvPr id="12" name="Text Box 3">
            <a:extLst>
              <a:ext uri="{FF2B5EF4-FFF2-40B4-BE49-F238E27FC236}">
                <a16:creationId xmlns:a16="http://schemas.microsoft.com/office/drawing/2014/main" id="{FF0A1BDD-3303-42AB-C5B8-2507ED5B182C}"/>
              </a:ext>
            </a:extLst>
          </p:cNvPr>
          <p:cNvSpPr txBox="1">
            <a:spLocks/>
          </p:cNvSpPr>
          <p:nvPr/>
        </p:nvSpPr>
        <p:spPr bwMode="auto">
          <a:xfrm>
            <a:off x="0" y="4987256"/>
            <a:ext cx="5052521" cy="215444"/>
          </a:xfrm>
          <a:prstGeom prst="rect">
            <a:avLst/>
          </a:prstGeom>
          <a:noFill/>
          <a:ln w="12700">
            <a:noFill/>
            <a:miter lim="800000"/>
            <a:headEnd/>
            <a:tailEnd/>
          </a:ln>
        </p:spPr>
        <p:txBody>
          <a:bodyPr wrap="square" anchor="b">
            <a:spAutoFit/>
          </a:bodyPr>
          <a:lstStyle/>
          <a:p>
            <a:r>
              <a:rPr lang="en-US" sz="800">
                <a:latin typeface="+mn-lt"/>
                <a:ea typeface="Tahoma" pitchFamily="34" charset="0"/>
                <a:cs typeface="Tahoma" pitchFamily="34" charset="0"/>
              </a:rPr>
              <a:t>Brown LM, et al. </a:t>
            </a:r>
            <a:r>
              <a:rPr lang="en-US" sz="800" i="1">
                <a:latin typeface="+mn-lt"/>
                <a:ea typeface="Tahoma" pitchFamily="34" charset="0"/>
                <a:cs typeface="Tahoma" pitchFamily="34" charset="0"/>
              </a:rPr>
              <a:t>Chest.</a:t>
            </a:r>
            <a:r>
              <a:rPr lang="en-US" sz="800">
                <a:latin typeface="+mn-lt"/>
                <a:ea typeface="Tahoma" pitchFamily="34" charset="0"/>
                <a:cs typeface="Tahoma" pitchFamily="34" charset="0"/>
              </a:rPr>
              <a:t> 2011;140:19-26. 3. </a:t>
            </a:r>
            <a:r>
              <a:rPr lang="en-US" sz="800" err="1">
                <a:latin typeface="+mn-lt"/>
                <a:ea typeface="Tahoma" pitchFamily="34" charset="0"/>
                <a:cs typeface="Tahoma" pitchFamily="34" charset="0"/>
              </a:rPr>
              <a:t>McGoon</a:t>
            </a:r>
            <a:r>
              <a:rPr lang="en-US" sz="800">
                <a:latin typeface="+mn-lt"/>
                <a:ea typeface="Tahoma" pitchFamily="34" charset="0"/>
                <a:cs typeface="Tahoma" pitchFamily="34" charset="0"/>
              </a:rPr>
              <a:t> MD, et al. </a:t>
            </a:r>
            <a:r>
              <a:rPr lang="en-US" sz="800" i="1" err="1">
                <a:latin typeface="+mn-lt"/>
                <a:ea typeface="Tahoma" pitchFamily="34" charset="0"/>
                <a:cs typeface="Tahoma" pitchFamily="34" charset="0"/>
              </a:rPr>
              <a:t>Eur</a:t>
            </a:r>
            <a:r>
              <a:rPr lang="en-US" sz="800" i="1">
                <a:latin typeface="+mn-lt"/>
                <a:ea typeface="Tahoma" pitchFamily="34" charset="0"/>
                <a:cs typeface="Tahoma" pitchFamily="34" charset="0"/>
              </a:rPr>
              <a:t> Respir Rev</a:t>
            </a:r>
            <a:r>
              <a:rPr lang="en-US" sz="800">
                <a:latin typeface="+mn-lt"/>
                <a:ea typeface="Tahoma" pitchFamily="34" charset="0"/>
                <a:cs typeface="Tahoma" pitchFamily="34" charset="0"/>
              </a:rPr>
              <a:t>. 2012;21:8-18</a:t>
            </a:r>
            <a:endParaRPr lang="en-US" sz="675" i="1">
              <a:ea typeface="Tahoma" pitchFamily="34" charset="0"/>
              <a:cs typeface="Tahoma" pitchFamily="34" charset="0"/>
            </a:endParaRPr>
          </a:p>
        </p:txBody>
      </p:sp>
      <p:sp>
        <p:nvSpPr>
          <p:cNvPr id="13" name="Text Box 6">
            <a:extLst>
              <a:ext uri="{FF2B5EF4-FFF2-40B4-BE49-F238E27FC236}">
                <a16:creationId xmlns:a16="http://schemas.microsoft.com/office/drawing/2014/main" id="{B6E22FBF-91A3-4B65-4BAB-0D20D349C007}"/>
              </a:ext>
            </a:extLst>
          </p:cNvPr>
          <p:cNvSpPr txBox="1">
            <a:spLocks noChangeArrowheads="1"/>
          </p:cNvSpPr>
          <p:nvPr/>
        </p:nvSpPr>
        <p:spPr bwMode="auto">
          <a:xfrm rot="19140000">
            <a:off x="1199580" y="4344057"/>
            <a:ext cx="1569442" cy="646331"/>
          </a:xfrm>
          <a:prstGeom prst="rect">
            <a:avLst/>
          </a:prstGeom>
          <a:noFill/>
          <a:ln w="9525">
            <a:noFill/>
            <a:miter lim="800000"/>
            <a:headEnd/>
            <a:tailEnd/>
          </a:ln>
        </p:spPr>
        <p:txBody>
          <a:bodyPr wrap="square" lIns="91440" tIns="45720" rIns="91440" bIns="45720">
            <a:spAutoFit/>
          </a:bodyPr>
          <a:lstStyle/>
          <a:p>
            <a:pPr algn="r" eaLnBrk="0" hangingPunct="0"/>
            <a:r>
              <a:rPr lang="en-US" b="1">
                <a:latin typeface="Calibri" pitchFamily="34" charset="0"/>
                <a:ea typeface="Tahoma" pitchFamily="34" charset="0"/>
                <a:cs typeface="Tahoma" pitchFamily="34" charset="0"/>
              </a:rPr>
              <a:t>Dyspnea on exertion</a:t>
            </a:r>
          </a:p>
        </p:txBody>
      </p:sp>
    </p:spTree>
    <p:extLst>
      <p:ext uri="{BB962C8B-B14F-4D97-AF65-F5344CB8AC3E}">
        <p14:creationId xmlns:p14="http://schemas.microsoft.com/office/powerpoint/2010/main" val="55522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C7308-B8C1-E9A2-B37D-8219B045A48E}"/>
              </a:ext>
            </a:extLst>
          </p:cNvPr>
          <p:cNvSpPr>
            <a:spLocks noGrp="1"/>
          </p:cNvSpPr>
          <p:nvPr>
            <p:ph type="title"/>
          </p:nvPr>
        </p:nvSpPr>
        <p:spPr/>
        <p:txBody>
          <a:bodyPr>
            <a:noAutofit/>
          </a:bodyPr>
          <a:lstStyle/>
          <a:p>
            <a:r>
              <a:rPr lang="en-US" sz="3200"/>
              <a:t>Diagnosis occurs late in disease course</a:t>
            </a:r>
          </a:p>
        </p:txBody>
      </p:sp>
      <p:sp>
        <p:nvSpPr>
          <p:cNvPr id="7" name="Text Box 3">
            <a:extLst>
              <a:ext uri="{FF2B5EF4-FFF2-40B4-BE49-F238E27FC236}">
                <a16:creationId xmlns:a16="http://schemas.microsoft.com/office/drawing/2014/main" id="{454C8781-9642-EEF0-49AA-C7D8C00462BC}"/>
              </a:ext>
            </a:extLst>
          </p:cNvPr>
          <p:cNvSpPr txBox="1">
            <a:spLocks/>
          </p:cNvSpPr>
          <p:nvPr/>
        </p:nvSpPr>
        <p:spPr bwMode="auto">
          <a:xfrm>
            <a:off x="0" y="4902618"/>
            <a:ext cx="5052521" cy="300082"/>
          </a:xfrm>
          <a:prstGeom prst="rect">
            <a:avLst/>
          </a:prstGeom>
          <a:noFill/>
          <a:ln w="12700">
            <a:noFill/>
            <a:miter lim="800000"/>
            <a:headEnd/>
            <a:tailEnd/>
          </a:ln>
        </p:spPr>
        <p:txBody>
          <a:bodyPr wrap="square" anchor="b">
            <a:spAutoFit/>
          </a:bodyPr>
          <a:lstStyle/>
          <a:p>
            <a:r>
              <a:rPr lang="en-US" sz="675">
                <a:ea typeface="Tahoma" pitchFamily="34" charset="0"/>
                <a:cs typeface="Tahoma" pitchFamily="34" charset="0"/>
              </a:rPr>
              <a:t>Farber HW, et al. </a:t>
            </a:r>
            <a:r>
              <a:rPr lang="en-US" sz="675" i="1">
                <a:ea typeface="Tahoma" pitchFamily="34" charset="0"/>
                <a:cs typeface="Tahoma" pitchFamily="34" charset="0"/>
              </a:rPr>
              <a:t>Chest</a:t>
            </a:r>
            <a:r>
              <a:rPr lang="en-US" sz="675">
                <a:ea typeface="Tahoma" pitchFamily="34" charset="0"/>
                <a:cs typeface="Tahoma" pitchFamily="34" charset="0"/>
              </a:rPr>
              <a:t> 2015, 148:1043-54.  Humbert M, et al. </a:t>
            </a:r>
            <a:r>
              <a:rPr lang="en-US" sz="675" i="1">
                <a:ea typeface="Tahoma" pitchFamily="34" charset="0"/>
                <a:cs typeface="Tahoma" pitchFamily="34" charset="0"/>
              </a:rPr>
              <a:t>Am J Respir Cr Care Med. </a:t>
            </a:r>
            <a:r>
              <a:rPr lang="en-US" sz="675">
                <a:ea typeface="Tahoma" pitchFamily="34" charset="0"/>
                <a:cs typeface="Tahoma" pitchFamily="34" charset="0"/>
              </a:rPr>
              <a:t>2006;179:1023-30. </a:t>
            </a:r>
            <a:r>
              <a:rPr lang="en-US" sz="675" err="1">
                <a:ea typeface="Tahoma" pitchFamily="34" charset="0"/>
                <a:cs typeface="Tahoma" pitchFamily="34" charset="0"/>
              </a:rPr>
              <a:t>Kjellstrom</a:t>
            </a:r>
            <a:r>
              <a:rPr lang="en-US" sz="675">
                <a:ea typeface="Tahoma" pitchFamily="34" charset="0"/>
                <a:cs typeface="Tahoma" pitchFamily="34" charset="0"/>
              </a:rPr>
              <a:t>, et al. </a:t>
            </a:r>
            <a:r>
              <a:rPr lang="en-US" sz="675" i="1">
                <a:ea typeface="Tahoma" pitchFamily="34" charset="0"/>
                <a:cs typeface="Tahoma" pitchFamily="34" charset="0"/>
              </a:rPr>
              <a:t>Swedish Pulmonary Arterial Hypertension Registry Annual Report 2019</a:t>
            </a:r>
            <a:r>
              <a:rPr lang="en-US" sz="675">
                <a:ea typeface="Tahoma" pitchFamily="34" charset="0"/>
                <a:cs typeface="Tahoma" pitchFamily="34" charset="0"/>
              </a:rPr>
              <a:t>. </a:t>
            </a:r>
            <a:r>
              <a:rPr lang="en-US" sz="675" err="1">
                <a:ea typeface="Tahoma" pitchFamily="34" charset="0"/>
                <a:cs typeface="Tahoma" pitchFamily="34" charset="0"/>
              </a:rPr>
              <a:t>Hoeper</a:t>
            </a:r>
            <a:r>
              <a:rPr lang="en-US" sz="675">
                <a:ea typeface="Tahoma" pitchFamily="34" charset="0"/>
                <a:cs typeface="Tahoma" pitchFamily="34" charset="0"/>
              </a:rPr>
              <a:t> M, et al. </a:t>
            </a:r>
            <a:r>
              <a:rPr lang="en-US" sz="675" i="1" err="1">
                <a:ea typeface="Tahoma" pitchFamily="34" charset="0"/>
                <a:cs typeface="Tahoma" pitchFamily="34" charset="0"/>
              </a:rPr>
              <a:t>Eur</a:t>
            </a:r>
            <a:r>
              <a:rPr lang="en-US" sz="675" i="1">
                <a:ea typeface="Tahoma" pitchFamily="34" charset="0"/>
                <a:cs typeface="Tahoma" pitchFamily="34" charset="0"/>
              </a:rPr>
              <a:t> Respir J </a:t>
            </a:r>
            <a:r>
              <a:rPr lang="en-US" sz="675">
                <a:ea typeface="Tahoma" pitchFamily="34" charset="0"/>
                <a:cs typeface="Tahoma" pitchFamily="34" charset="0"/>
              </a:rPr>
              <a:t>2017;50(2):17007-40</a:t>
            </a:r>
            <a:endParaRPr lang="en-US" sz="675" i="1">
              <a:ea typeface="Tahoma" pitchFamily="34" charset="0"/>
              <a:cs typeface="Tahoma" pitchFamily="34" charset="0"/>
            </a:endParaRPr>
          </a:p>
        </p:txBody>
      </p:sp>
      <p:pic>
        <p:nvPicPr>
          <p:cNvPr id="12" name="Picture 11">
            <a:extLst>
              <a:ext uri="{FF2B5EF4-FFF2-40B4-BE49-F238E27FC236}">
                <a16:creationId xmlns:a16="http://schemas.microsoft.com/office/drawing/2014/main" id="{0CADB77E-A1F0-A119-8ABE-93FCE82FDDD4}"/>
              </a:ext>
            </a:extLst>
          </p:cNvPr>
          <p:cNvPicPr>
            <a:picLocks noChangeAspect="1"/>
          </p:cNvPicPr>
          <p:nvPr/>
        </p:nvPicPr>
        <p:blipFill>
          <a:blip r:embed="rId3"/>
          <a:stretch>
            <a:fillRect/>
          </a:stretch>
        </p:blipFill>
        <p:spPr>
          <a:xfrm>
            <a:off x="685800" y="1901212"/>
            <a:ext cx="7772400" cy="2271804"/>
          </a:xfrm>
          <a:prstGeom prst="rect">
            <a:avLst/>
          </a:prstGeom>
        </p:spPr>
      </p:pic>
      <p:sp>
        <p:nvSpPr>
          <p:cNvPr id="13" name="TextBox 12">
            <a:extLst>
              <a:ext uri="{FF2B5EF4-FFF2-40B4-BE49-F238E27FC236}">
                <a16:creationId xmlns:a16="http://schemas.microsoft.com/office/drawing/2014/main" id="{9B0268DB-E570-F1B0-4494-342BCA556262}"/>
              </a:ext>
            </a:extLst>
          </p:cNvPr>
          <p:cNvSpPr txBox="1"/>
          <p:nvPr/>
        </p:nvSpPr>
        <p:spPr>
          <a:xfrm>
            <a:off x="1020834" y="1442505"/>
            <a:ext cx="1358065" cy="461665"/>
          </a:xfrm>
          <a:prstGeom prst="rect">
            <a:avLst/>
          </a:prstGeom>
          <a:noFill/>
        </p:spPr>
        <p:txBody>
          <a:bodyPr wrap="none" rtlCol="0">
            <a:spAutoFit/>
          </a:bodyPr>
          <a:lstStyle/>
          <a:p>
            <a:pPr algn="ctr"/>
            <a:r>
              <a:rPr lang="en-US" sz="1200" b="1">
                <a:latin typeface="+mj-lt"/>
              </a:rPr>
              <a:t>REVEAL Registry</a:t>
            </a:r>
          </a:p>
          <a:p>
            <a:pPr algn="ctr"/>
            <a:r>
              <a:rPr lang="en-US" sz="1200" b="1">
                <a:latin typeface="+mj-lt"/>
              </a:rPr>
              <a:t>(N = 710)</a:t>
            </a:r>
          </a:p>
        </p:txBody>
      </p:sp>
      <p:sp>
        <p:nvSpPr>
          <p:cNvPr id="14" name="TextBox 13">
            <a:extLst>
              <a:ext uri="{FF2B5EF4-FFF2-40B4-BE49-F238E27FC236}">
                <a16:creationId xmlns:a16="http://schemas.microsoft.com/office/drawing/2014/main" id="{EA442662-841B-FA77-3397-69532614067B}"/>
              </a:ext>
            </a:extLst>
          </p:cNvPr>
          <p:cNvSpPr txBox="1"/>
          <p:nvPr/>
        </p:nvSpPr>
        <p:spPr>
          <a:xfrm>
            <a:off x="2720069" y="1426269"/>
            <a:ext cx="1882247" cy="461665"/>
          </a:xfrm>
          <a:prstGeom prst="rect">
            <a:avLst/>
          </a:prstGeom>
          <a:noFill/>
        </p:spPr>
        <p:txBody>
          <a:bodyPr wrap="none" rtlCol="0">
            <a:spAutoFit/>
          </a:bodyPr>
          <a:lstStyle/>
          <a:p>
            <a:pPr algn="ctr"/>
            <a:r>
              <a:rPr lang="en-US" sz="1200" b="1">
                <a:latin typeface="+mj-lt"/>
              </a:rPr>
              <a:t>French National Registry</a:t>
            </a:r>
          </a:p>
          <a:p>
            <a:pPr algn="ctr"/>
            <a:r>
              <a:rPr lang="en-US" sz="1200" b="1">
                <a:latin typeface="+mj-lt"/>
              </a:rPr>
              <a:t>(N = 674)</a:t>
            </a:r>
          </a:p>
        </p:txBody>
      </p:sp>
      <p:sp>
        <p:nvSpPr>
          <p:cNvPr id="15" name="TextBox 14">
            <a:extLst>
              <a:ext uri="{FF2B5EF4-FFF2-40B4-BE49-F238E27FC236}">
                <a16:creationId xmlns:a16="http://schemas.microsoft.com/office/drawing/2014/main" id="{23AC2576-3763-0894-A86D-93D4782C1E81}"/>
              </a:ext>
            </a:extLst>
          </p:cNvPr>
          <p:cNvSpPr txBox="1"/>
          <p:nvPr/>
        </p:nvSpPr>
        <p:spPr>
          <a:xfrm>
            <a:off x="4936274" y="1442505"/>
            <a:ext cx="1292341" cy="461665"/>
          </a:xfrm>
          <a:prstGeom prst="rect">
            <a:avLst/>
          </a:prstGeom>
          <a:noFill/>
        </p:spPr>
        <p:txBody>
          <a:bodyPr wrap="none" rtlCol="0">
            <a:spAutoFit/>
          </a:bodyPr>
          <a:lstStyle/>
          <a:p>
            <a:pPr algn="ctr"/>
            <a:r>
              <a:rPr lang="en-US" sz="1200" b="1">
                <a:latin typeface="+mj-lt"/>
              </a:rPr>
              <a:t>SPAHR Registry</a:t>
            </a:r>
          </a:p>
          <a:p>
            <a:pPr algn="ctr"/>
            <a:r>
              <a:rPr lang="en-US" sz="1200" b="1">
                <a:latin typeface="+mj-lt"/>
              </a:rPr>
              <a:t>(N = 1668)</a:t>
            </a:r>
          </a:p>
        </p:txBody>
      </p:sp>
      <p:sp>
        <p:nvSpPr>
          <p:cNvPr id="16" name="TextBox 15">
            <a:extLst>
              <a:ext uri="{FF2B5EF4-FFF2-40B4-BE49-F238E27FC236}">
                <a16:creationId xmlns:a16="http://schemas.microsoft.com/office/drawing/2014/main" id="{5151A7AC-DD30-EA3F-C04F-F905C19DE10F}"/>
              </a:ext>
            </a:extLst>
          </p:cNvPr>
          <p:cNvSpPr txBox="1"/>
          <p:nvPr/>
        </p:nvSpPr>
        <p:spPr>
          <a:xfrm>
            <a:off x="6748070" y="1442505"/>
            <a:ext cx="1550425" cy="461665"/>
          </a:xfrm>
          <a:prstGeom prst="rect">
            <a:avLst/>
          </a:prstGeom>
          <a:noFill/>
        </p:spPr>
        <p:txBody>
          <a:bodyPr wrap="none" rtlCol="0">
            <a:spAutoFit/>
          </a:bodyPr>
          <a:lstStyle/>
          <a:p>
            <a:pPr algn="ctr"/>
            <a:r>
              <a:rPr lang="en-US" sz="1200" b="1">
                <a:latin typeface="+mj-lt"/>
              </a:rPr>
              <a:t>COMPERA Registry</a:t>
            </a:r>
          </a:p>
          <a:p>
            <a:pPr algn="ctr"/>
            <a:r>
              <a:rPr lang="en-US" sz="1200" b="1">
                <a:latin typeface="+mj-lt"/>
              </a:rPr>
              <a:t>(N = 1469)</a:t>
            </a:r>
          </a:p>
        </p:txBody>
      </p:sp>
      <p:sp>
        <p:nvSpPr>
          <p:cNvPr id="17" name="TextBox 16">
            <a:extLst>
              <a:ext uri="{FF2B5EF4-FFF2-40B4-BE49-F238E27FC236}">
                <a16:creationId xmlns:a16="http://schemas.microsoft.com/office/drawing/2014/main" id="{CBE0037A-6AE5-0117-08CC-5867019ACA00}"/>
              </a:ext>
            </a:extLst>
          </p:cNvPr>
          <p:cNvSpPr txBox="1"/>
          <p:nvPr/>
        </p:nvSpPr>
        <p:spPr>
          <a:xfrm rot="16200000">
            <a:off x="54217" y="2926334"/>
            <a:ext cx="986167" cy="276999"/>
          </a:xfrm>
          <a:prstGeom prst="rect">
            <a:avLst/>
          </a:prstGeom>
          <a:noFill/>
        </p:spPr>
        <p:txBody>
          <a:bodyPr wrap="none" rtlCol="0">
            <a:spAutoFit/>
          </a:bodyPr>
          <a:lstStyle/>
          <a:p>
            <a:pPr algn="ctr"/>
            <a:r>
              <a:rPr lang="en-US" sz="1200" b="1">
                <a:latin typeface="+mj-lt"/>
              </a:rPr>
              <a:t>Patients (N)</a:t>
            </a:r>
          </a:p>
        </p:txBody>
      </p:sp>
      <p:sp>
        <p:nvSpPr>
          <p:cNvPr id="18" name="TextBox 17">
            <a:extLst>
              <a:ext uri="{FF2B5EF4-FFF2-40B4-BE49-F238E27FC236}">
                <a16:creationId xmlns:a16="http://schemas.microsoft.com/office/drawing/2014/main" id="{9971AB22-ACC0-4745-C474-5AB1E132D0D0}"/>
              </a:ext>
            </a:extLst>
          </p:cNvPr>
          <p:cNvSpPr txBox="1"/>
          <p:nvPr/>
        </p:nvSpPr>
        <p:spPr>
          <a:xfrm>
            <a:off x="1020834" y="4126623"/>
            <a:ext cx="1329210" cy="276999"/>
          </a:xfrm>
          <a:prstGeom prst="rect">
            <a:avLst/>
          </a:prstGeom>
          <a:noFill/>
        </p:spPr>
        <p:txBody>
          <a:bodyPr wrap="none" rtlCol="0">
            <a:spAutoFit/>
          </a:bodyPr>
          <a:lstStyle/>
          <a:p>
            <a:pPr algn="ctr"/>
            <a:r>
              <a:rPr lang="en-US" sz="1200" b="1">
                <a:latin typeface="+mj-lt"/>
              </a:rPr>
              <a:t>FC at enrollment</a:t>
            </a:r>
          </a:p>
        </p:txBody>
      </p:sp>
      <p:sp>
        <p:nvSpPr>
          <p:cNvPr id="19" name="TextBox 18">
            <a:extLst>
              <a:ext uri="{FF2B5EF4-FFF2-40B4-BE49-F238E27FC236}">
                <a16:creationId xmlns:a16="http://schemas.microsoft.com/office/drawing/2014/main" id="{C5DEEA31-734A-4188-B529-100F8BAB0DC1}"/>
              </a:ext>
            </a:extLst>
          </p:cNvPr>
          <p:cNvSpPr txBox="1"/>
          <p:nvPr/>
        </p:nvSpPr>
        <p:spPr>
          <a:xfrm>
            <a:off x="2959371" y="4126623"/>
            <a:ext cx="1454245" cy="276999"/>
          </a:xfrm>
          <a:prstGeom prst="rect">
            <a:avLst/>
          </a:prstGeom>
          <a:noFill/>
        </p:spPr>
        <p:txBody>
          <a:bodyPr wrap="none" rtlCol="0">
            <a:spAutoFit/>
          </a:bodyPr>
          <a:lstStyle/>
          <a:p>
            <a:pPr algn="ctr"/>
            <a:r>
              <a:rPr lang="en-US" sz="1200" b="1">
                <a:latin typeface="+mj-lt"/>
              </a:rPr>
              <a:t>FC at presentation</a:t>
            </a:r>
          </a:p>
        </p:txBody>
      </p:sp>
      <p:sp>
        <p:nvSpPr>
          <p:cNvPr id="20" name="TextBox 19">
            <a:extLst>
              <a:ext uri="{FF2B5EF4-FFF2-40B4-BE49-F238E27FC236}">
                <a16:creationId xmlns:a16="http://schemas.microsoft.com/office/drawing/2014/main" id="{2CB4593B-369E-81D7-2B66-B1F1D85D6E90}"/>
              </a:ext>
            </a:extLst>
          </p:cNvPr>
          <p:cNvSpPr txBox="1"/>
          <p:nvPr/>
        </p:nvSpPr>
        <p:spPr>
          <a:xfrm>
            <a:off x="5103036" y="4126623"/>
            <a:ext cx="1217001" cy="276999"/>
          </a:xfrm>
          <a:prstGeom prst="rect">
            <a:avLst/>
          </a:prstGeom>
          <a:noFill/>
        </p:spPr>
        <p:txBody>
          <a:bodyPr wrap="none" rtlCol="0">
            <a:spAutoFit/>
          </a:bodyPr>
          <a:lstStyle/>
          <a:p>
            <a:pPr algn="ctr"/>
            <a:r>
              <a:rPr lang="en-US" sz="1200" b="1">
                <a:latin typeface="+mj-lt"/>
              </a:rPr>
              <a:t>FC at diagnosis</a:t>
            </a:r>
          </a:p>
        </p:txBody>
      </p:sp>
      <p:sp>
        <p:nvSpPr>
          <p:cNvPr id="21" name="TextBox 20">
            <a:extLst>
              <a:ext uri="{FF2B5EF4-FFF2-40B4-BE49-F238E27FC236}">
                <a16:creationId xmlns:a16="http://schemas.microsoft.com/office/drawing/2014/main" id="{A311920F-07BE-1B7F-B862-5014E38DF4CD}"/>
              </a:ext>
            </a:extLst>
          </p:cNvPr>
          <p:cNvSpPr txBox="1"/>
          <p:nvPr/>
        </p:nvSpPr>
        <p:spPr>
          <a:xfrm>
            <a:off x="6966205" y="4111826"/>
            <a:ext cx="1217001" cy="276999"/>
          </a:xfrm>
          <a:prstGeom prst="rect">
            <a:avLst/>
          </a:prstGeom>
          <a:noFill/>
        </p:spPr>
        <p:txBody>
          <a:bodyPr wrap="none" rtlCol="0">
            <a:spAutoFit/>
          </a:bodyPr>
          <a:lstStyle/>
          <a:p>
            <a:pPr algn="ctr"/>
            <a:r>
              <a:rPr lang="en-US" sz="1200" b="1">
                <a:latin typeface="+mj-lt"/>
              </a:rPr>
              <a:t>FC at diagnosis</a:t>
            </a:r>
          </a:p>
        </p:txBody>
      </p:sp>
      <p:sp>
        <p:nvSpPr>
          <p:cNvPr id="22" name="TextBox 21">
            <a:extLst>
              <a:ext uri="{FF2B5EF4-FFF2-40B4-BE49-F238E27FC236}">
                <a16:creationId xmlns:a16="http://schemas.microsoft.com/office/drawing/2014/main" id="{77774F29-EF37-B872-CCE4-E532E650B673}"/>
              </a:ext>
            </a:extLst>
          </p:cNvPr>
          <p:cNvSpPr txBox="1"/>
          <p:nvPr/>
        </p:nvSpPr>
        <p:spPr>
          <a:xfrm>
            <a:off x="1949950" y="2294751"/>
            <a:ext cx="490840" cy="276999"/>
          </a:xfrm>
          <a:prstGeom prst="rect">
            <a:avLst/>
          </a:prstGeom>
          <a:noFill/>
        </p:spPr>
        <p:txBody>
          <a:bodyPr wrap="none" rtlCol="0">
            <a:spAutoFit/>
          </a:bodyPr>
          <a:lstStyle/>
          <a:p>
            <a:pPr algn="ctr"/>
            <a:r>
              <a:rPr lang="en-US" sz="1200" b="1">
                <a:latin typeface="+mj-lt"/>
              </a:rPr>
              <a:t>74%</a:t>
            </a:r>
          </a:p>
        </p:txBody>
      </p:sp>
      <p:sp>
        <p:nvSpPr>
          <p:cNvPr id="23" name="TextBox 22">
            <a:extLst>
              <a:ext uri="{FF2B5EF4-FFF2-40B4-BE49-F238E27FC236}">
                <a16:creationId xmlns:a16="http://schemas.microsoft.com/office/drawing/2014/main" id="{F06357CE-F713-0C79-1C65-8108A509FB2A}"/>
              </a:ext>
            </a:extLst>
          </p:cNvPr>
          <p:cNvSpPr txBox="1"/>
          <p:nvPr/>
        </p:nvSpPr>
        <p:spPr>
          <a:xfrm>
            <a:off x="3923970" y="2294751"/>
            <a:ext cx="490840" cy="276999"/>
          </a:xfrm>
          <a:prstGeom prst="rect">
            <a:avLst/>
          </a:prstGeom>
          <a:noFill/>
        </p:spPr>
        <p:txBody>
          <a:bodyPr wrap="square" rtlCol="0">
            <a:spAutoFit/>
          </a:bodyPr>
          <a:lstStyle/>
          <a:p>
            <a:pPr algn="ctr"/>
            <a:r>
              <a:rPr lang="en-US" sz="1200" b="1">
                <a:latin typeface="+mj-lt"/>
              </a:rPr>
              <a:t>75%</a:t>
            </a:r>
          </a:p>
        </p:txBody>
      </p:sp>
      <p:sp>
        <p:nvSpPr>
          <p:cNvPr id="24" name="TextBox 23">
            <a:extLst>
              <a:ext uri="{FF2B5EF4-FFF2-40B4-BE49-F238E27FC236}">
                <a16:creationId xmlns:a16="http://schemas.microsoft.com/office/drawing/2014/main" id="{34658CD4-89BD-96FA-5EE6-8A48560144E8}"/>
              </a:ext>
            </a:extLst>
          </p:cNvPr>
          <p:cNvSpPr txBox="1"/>
          <p:nvPr/>
        </p:nvSpPr>
        <p:spPr>
          <a:xfrm>
            <a:off x="5878497" y="2343966"/>
            <a:ext cx="490840" cy="276999"/>
          </a:xfrm>
          <a:prstGeom prst="rect">
            <a:avLst/>
          </a:prstGeom>
          <a:noFill/>
        </p:spPr>
        <p:txBody>
          <a:bodyPr wrap="square" rtlCol="0">
            <a:spAutoFit/>
          </a:bodyPr>
          <a:lstStyle/>
          <a:p>
            <a:pPr algn="ctr"/>
            <a:r>
              <a:rPr lang="en-US" sz="1200" b="1">
                <a:latin typeface="+mj-lt"/>
              </a:rPr>
              <a:t>82%</a:t>
            </a:r>
          </a:p>
        </p:txBody>
      </p:sp>
      <p:sp>
        <p:nvSpPr>
          <p:cNvPr id="25" name="TextBox 24">
            <a:extLst>
              <a:ext uri="{FF2B5EF4-FFF2-40B4-BE49-F238E27FC236}">
                <a16:creationId xmlns:a16="http://schemas.microsoft.com/office/drawing/2014/main" id="{ECF4965A-7DB5-0D48-A08E-0A62DA864288}"/>
              </a:ext>
            </a:extLst>
          </p:cNvPr>
          <p:cNvSpPr txBox="1"/>
          <p:nvPr/>
        </p:nvSpPr>
        <p:spPr>
          <a:xfrm>
            <a:off x="7807655" y="2306287"/>
            <a:ext cx="490840" cy="276999"/>
          </a:xfrm>
          <a:prstGeom prst="rect">
            <a:avLst/>
          </a:prstGeom>
          <a:noFill/>
        </p:spPr>
        <p:txBody>
          <a:bodyPr wrap="square" rtlCol="0">
            <a:spAutoFit/>
          </a:bodyPr>
          <a:lstStyle/>
          <a:p>
            <a:pPr algn="ctr"/>
            <a:r>
              <a:rPr lang="en-US" sz="1200" b="1">
                <a:latin typeface="+mj-lt"/>
              </a:rPr>
              <a:t>89%</a:t>
            </a:r>
          </a:p>
        </p:txBody>
      </p:sp>
      <p:sp>
        <p:nvSpPr>
          <p:cNvPr id="26" name="Left Brace 25">
            <a:extLst>
              <a:ext uri="{FF2B5EF4-FFF2-40B4-BE49-F238E27FC236}">
                <a16:creationId xmlns:a16="http://schemas.microsoft.com/office/drawing/2014/main" id="{3D1548E3-F9FD-1943-32C5-C8D4E5AABCF1}"/>
              </a:ext>
            </a:extLst>
          </p:cNvPr>
          <p:cNvSpPr/>
          <p:nvPr/>
        </p:nvSpPr>
        <p:spPr>
          <a:xfrm rot="5400000">
            <a:off x="2067769" y="2449615"/>
            <a:ext cx="159021" cy="302078"/>
          </a:xfrm>
          <a:prstGeom prst="leftBrace">
            <a:avLst/>
          </a:prstGeom>
          <a:noFill/>
          <a:ln>
            <a:solidFill>
              <a:schemeClr val="tx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Left Brace 26">
            <a:extLst>
              <a:ext uri="{FF2B5EF4-FFF2-40B4-BE49-F238E27FC236}">
                <a16:creationId xmlns:a16="http://schemas.microsoft.com/office/drawing/2014/main" id="{430B08E7-5AF7-216D-5C62-D126E45DEF42}"/>
              </a:ext>
            </a:extLst>
          </p:cNvPr>
          <p:cNvSpPr/>
          <p:nvPr/>
        </p:nvSpPr>
        <p:spPr>
          <a:xfrm rot="5400000">
            <a:off x="4057624" y="2456503"/>
            <a:ext cx="159021" cy="302078"/>
          </a:xfrm>
          <a:prstGeom prst="leftBrace">
            <a:avLst/>
          </a:prstGeom>
          <a:noFill/>
          <a:ln>
            <a:solidFill>
              <a:schemeClr val="tx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Left Brace 27">
            <a:extLst>
              <a:ext uri="{FF2B5EF4-FFF2-40B4-BE49-F238E27FC236}">
                <a16:creationId xmlns:a16="http://schemas.microsoft.com/office/drawing/2014/main" id="{6A9A0CDE-F3B3-A502-A986-E16F37D7D38D}"/>
              </a:ext>
            </a:extLst>
          </p:cNvPr>
          <p:cNvSpPr/>
          <p:nvPr/>
        </p:nvSpPr>
        <p:spPr>
          <a:xfrm rot="5400000">
            <a:off x="6018676" y="2507803"/>
            <a:ext cx="159021" cy="302078"/>
          </a:xfrm>
          <a:prstGeom prst="leftBrace">
            <a:avLst/>
          </a:prstGeom>
          <a:noFill/>
          <a:ln>
            <a:solidFill>
              <a:schemeClr val="tx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Left Brace 28">
            <a:extLst>
              <a:ext uri="{FF2B5EF4-FFF2-40B4-BE49-F238E27FC236}">
                <a16:creationId xmlns:a16="http://schemas.microsoft.com/office/drawing/2014/main" id="{49018E63-8A9D-E882-A518-DA91D907E9F2}"/>
              </a:ext>
            </a:extLst>
          </p:cNvPr>
          <p:cNvSpPr/>
          <p:nvPr/>
        </p:nvSpPr>
        <p:spPr>
          <a:xfrm rot="5400000">
            <a:off x="7943871" y="2487718"/>
            <a:ext cx="159021" cy="302078"/>
          </a:xfrm>
          <a:prstGeom prst="leftBrace">
            <a:avLst/>
          </a:prstGeom>
          <a:noFill/>
          <a:ln>
            <a:solidFill>
              <a:schemeClr val="tx1">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783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214F5C9C-EF37-9D42-A801-128C442B0CF4}"/>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C0D6B6E-91B8-044A-B6A0-E29888F1465A}"/>
              </a:ext>
            </a:extLst>
          </p:cNvPr>
          <p:cNvSpPr>
            <a:spLocks noGrp="1"/>
          </p:cNvSpPr>
          <p:nvPr>
            <p:ph type="title"/>
          </p:nvPr>
        </p:nvSpPr>
        <p:spPr/>
        <p:txBody>
          <a:bodyPr>
            <a:normAutofit fontScale="90000"/>
          </a:bodyPr>
          <a:lstStyle/>
          <a:p>
            <a:r>
              <a:rPr lang="en-US" dirty="0"/>
              <a:t>PHAROS Study</a:t>
            </a:r>
          </a:p>
        </p:txBody>
      </p:sp>
      <p:pic>
        <p:nvPicPr>
          <p:cNvPr id="5" name="Picture 4" descr="Diagram&#10;&#10;Description automatically generated">
            <a:extLst>
              <a:ext uri="{FF2B5EF4-FFF2-40B4-BE49-F238E27FC236}">
                <a16:creationId xmlns:a16="http://schemas.microsoft.com/office/drawing/2014/main" id="{8720ECB1-131D-DB4F-9729-FD50F946077A}"/>
              </a:ext>
            </a:extLst>
          </p:cNvPr>
          <p:cNvPicPr>
            <a:picLocks noChangeAspect="1"/>
          </p:cNvPicPr>
          <p:nvPr/>
        </p:nvPicPr>
        <p:blipFill>
          <a:blip r:embed="rId3"/>
          <a:stretch>
            <a:fillRect/>
          </a:stretch>
        </p:blipFill>
        <p:spPr>
          <a:xfrm>
            <a:off x="77548" y="1101436"/>
            <a:ext cx="6016904" cy="3532909"/>
          </a:xfrm>
          <a:prstGeom prst="rect">
            <a:avLst/>
          </a:prstGeom>
        </p:spPr>
      </p:pic>
      <p:grpSp>
        <p:nvGrpSpPr>
          <p:cNvPr id="12" name="Group 11">
            <a:extLst>
              <a:ext uri="{FF2B5EF4-FFF2-40B4-BE49-F238E27FC236}">
                <a16:creationId xmlns:a16="http://schemas.microsoft.com/office/drawing/2014/main" id="{4A1A14FD-AF0A-5F4B-968F-B27B96D3981C}"/>
              </a:ext>
            </a:extLst>
          </p:cNvPr>
          <p:cNvGrpSpPr/>
          <p:nvPr/>
        </p:nvGrpSpPr>
        <p:grpSpPr>
          <a:xfrm>
            <a:off x="3755504" y="0"/>
            <a:ext cx="5310948" cy="5143500"/>
            <a:chOff x="5007338" y="0"/>
            <a:chExt cx="7081264" cy="6858000"/>
          </a:xfrm>
        </p:grpSpPr>
        <p:pic>
          <p:nvPicPr>
            <p:cNvPr id="7" name="Picture 6" descr="Table&#10;&#10;Description automatically generated">
              <a:extLst>
                <a:ext uri="{FF2B5EF4-FFF2-40B4-BE49-F238E27FC236}">
                  <a16:creationId xmlns:a16="http://schemas.microsoft.com/office/drawing/2014/main" id="{64AC0FF3-70BC-B64B-BFD0-B4D7E4E12013}"/>
                </a:ext>
              </a:extLst>
            </p:cNvPr>
            <p:cNvPicPr>
              <a:picLocks noChangeAspect="1"/>
            </p:cNvPicPr>
            <p:nvPr/>
          </p:nvPicPr>
          <p:blipFill>
            <a:blip r:embed="rId4"/>
            <a:stretch>
              <a:fillRect/>
            </a:stretch>
          </p:blipFill>
          <p:spPr>
            <a:xfrm>
              <a:off x="5066848" y="0"/>
              <a:ext cx="7021754" cy="6858000"/>
            </a:xfrm>
            <a:prstGeom prst="rect">
              <a:avLst/>
            </a:prstGeom>
          </p:spPr>
        </p:pic>
        <p:sp>
          <p:nvSpPr>
            <p:cNvPr id="8" name="Rectangle 7">
              <a:extLst>
                <a:ext uri="{FF2B5EF4-FFF2-40B4-BE49-F238E27FC236}">
                  <a16:creationId xmlns:a16="http://schemas.microsoft.com/office/drawing/2014/main" id="{18E8C10A-D1A5-C545-8F96-13EC595C567D}"/>
                </a:ext>
              </a:extLst>
            </p:cNvPr>
            <p:cNvSpPr/>
            <p:nvPr/>
          </p:nvSpPr>
          <p:spPr>
            <a:xfrm>
              <a:off x="5007338" y="1908484"/>
              <a:ext cx="6527524" cy="243281"/>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6D994A86-A64C-0443-A90F-D17DAA47D4C5}"/>
                </a:ext>
              </a:extLst>
            </p:cNvPr>
            <p:cNvSpPr/>
            <p:nvPr/>
          </p:nvSpPr>
          <p:spPr>
            <a:xfrm>
              <a:off x="5066848" y="3599172"/>
              <a:ext cx="6527524" cy="243281"/>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80F7091F-402A-0147-8513-13989001BEA8}"/>
                </a:ext>
              </a:extLst>
            </p:cNvPr>
            <p:cNvSpPr/>
            <p:nvPr/>
          </p:nvSpPr>
          <p:spPr>
            <a:xfrm>
              <a:off x="5066848" y="4375460"/>
              <a:ext cx="6527524" cy="243281"/>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F08F0ACE-1B56-2C48-9B69-60FE21998F28}"/>
                </a:ext>
              </a:extLst>
            </p:cNvPr>
            <p:cNvSpPr/>
            <p:nvPr/>
          </p:nvSpPr>
          <p:spPr>
            <a:xfrm>
              <a:off x="5066848" y="5151748"/>
              <a:ext cx="6527524" cy="243281"/>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0348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494E-D80F-A845-FF3C-E8A5660B9BE9}"/>
              </a:ext>
            </a:extLst>
          </p:cNvPr>
          <p:cNvSpPr>
            <a:spLocks noGrp="1"/>
          </p:cNvSpPr>
          <p:nvPr>
            <p:ph type="title"/>
          </p:nvPr>
        </p:nvSpPr>
        <p:spPr/>
        <p:txBody>
          <a:bodyPr>
            <a:noAutofit/>
          </a:bodyPr>
          <a:lstStyle/>
          <a:p>
            <a:pPr algn="l"/>
            <a:r>
              <a:rPr lang="en-US" sz="3600" dirty="0"/>
              <a:t>Screening for </a:t>
            </a:r>
            <a:r>
              <a:rPr lang="en-US" sz="3600" dirty="0" err="1"/>
              <a:t>SSc</a:t>
            </a:r>
            <a:r>
              <a:rPr lang="en-US" sz="3600" dirty="0"/>
              <a:t>-PAH</a:t>
            </a:r>
          </a:p>
        </p:txBody>
      </p:sp>
      <p:sp>
        <p:nvSpPr>
          <p:cNvPr id="4" name="TextBox 3">
            <a:extLst>
              <a:ext uri="{FF2B5EF4-FFF2-40B4-BE49-F238E27FC236}">
                <a16:creationId xmlns:a16="http://schemas.microsoft.com/office/drawing/2014/main" id="{A0DA8FE9-2551-1F4B-DD00-20E89FE7B4B1}"/>
              </a:ext>
            </a:extLst>
          </p:cNvPr>
          <p:cNvSpPr txBox="1"/>
          <p:nvPr/>
        </p:nvSpPr>
        <p:spPr>
          <a:xfrm>
            <a:off x="2263750" y="1024932"/>
            <a:ext cx="1185707" cy="400110"/>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DETECT</a:t>
            </a:r>
          </a:p>
        </p:txBody>
      </p:sp>
      <p:sp>
        <p:nvSpPr>
          <p:cNvPr id="5" name="TextBox 4">
            <a:extLst>
              <a:ext uri="{FF2B5EF4-FFF2-40B4-BE49-F238E27FC236}">
                <a16:creationId xmlns:a16="http://schemas.microsoft.com/office/drawing/2014/main" id="{48E1D684-9303-4E54-82D1-3CA56B7CB7FF}"/>
              </a:ext>
            </a:extLst>
          </p:cNvPr>
          <p:cNvSpPr txBox="1"/>
          <p:nvPr/>
        </p:nvSpPr>
        <p:spPr>
          <a:xfrm>
            <a:off x="5648714" y="1024932"/>
            <a:ext cx="1561180" cy="400110"/>
          </a:xfrm>
          <a:prstGeom prst="rect">
            <a:avLst/>
          </a:prstGeom>
          <a:noFill/>
        </p:spPr>
        <p:txBody>
          <a:bodyPr wrap="square" rtlCol="0">
            <a:spAutoFit/>
          </a:bodyPr>
          <a:lstStyle/>
          <a:p>
            <a:pPr algn="ctr"/>
            <a:r>
              <a:rPr lang="en-US" sz="2000" dirty="0">
                <a:latin typeface="Lato" panose="020F0502020204030203" pitchFamily="34" charset="0"/>
                <a:ea typeface="Lato" panose="020F0502020204030203" pitchFamily="34" charset="0"/>
                <a:cs typeface="Lato" panose="020F0502020204030203" pitchFamily="34" charset="0"/>
              </a:rPr>
              <a:t>7</a:t>
            </a:r>
            <a:r>
              <a:rPr lang="en-US" sz="2000" baseline="30000" dirty="0">
                <a:latin typeface="Lato" panose="020F0502020204030203" pitchFamily="34" charset="0"/>
                <a:ea typeface="Lato" panose="020F0502020204030203" pitchFamily="34" charset="0"/>
                <a:cs typeface="Lato" panose="020F0502020204030203" pitchFamily="34" charset="0"/>
              </a:rPr>
              <a:t>th</a:t>
            </a:r>
            <a:r>
              <a:rPr lang="en-US" sz="2000" dirty="0">
                <a:latin typeface="Lato" panose="020F0502020204030203" pitchFamily="34" charset="0"/>
                <a:ea typeface="Lato" panose="020F0502020204030203" pitchFamily="34" charset="0"/>
                <a:cs typeface="Lato" panose="020F0502020204030203" pitchFamily="34" charset="0"/>
              </a:rPr>
              <a:t> WSPH</a:t>
            </a:r>
          </a:p>
        </p:txBody>
      </p:sp>
      <p:sp>
        <p:nvSpPr>
          <p:cNvPr id="7" name="TextBox 6">
            <a:extLst>
              <a:ext uri="{FF2B5EF4-FFF2-40B4-BE49-F238E27FC236}">
                <a16:creationId xmlns:a16="http://schemas.microsoft.com/office/drawing/2014/main" id="{540D02B8-77F7-86BB-21B6-D221DA22F68B}"/>
              </a:ext>
            </a:extLst>
          </p:cNvPr>
          <p:cNvSpPr txBox="1"/>
          <p:nvPr/>
        </p:nvSpPr>
        <p:spPr>
          <a:xfrm>
            <a:off x="5529976" y="1648420"/>
            <a:ext cx="1798655" cy="923330"/>
          </a:xfrm>
          <a:prstGeom prst="rect">
            <a:avLst/>
          </a:prstGeom>
          <a:noFill/>
        </p:spPr>
        <p:txBody>
          <a:bodyPr wrap="square" rtlCol="0">
            <a:spAutoFit/>
          </a:bodyPr>
          <a:lstStyle/>
          <a:p>
            <a:pPr algn="ctr"/>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Annual:</a:t>
            </a:r>
          </a:p>
          <a:p>
            <a:pPr marL="285750" indent="-285750">
              <a:buFont typeface="Arial" panose="020B0604020202020204" pitchFamily="34" charset="0"/>
              <a:buChar char="•"/>
            </a:pPr>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Echo</a:t>
            </a:r>
          </a:p>
          <a:p>
            <a:pPr marL="285750" indent="-285750">
              <a:buFont typeface="Arial" panose="020B0604020202020204" pitchFamily="34" charset="0"/>
              <a:buChar char="•"/>
            </a:pPr>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NT-</a:t>
            </a:r>
            <a:r>
              <a:rPr lang="en-US" dirty="0" err="1">
                <a:solidFill>
                  <a:schemeClr val="accent3"/>
                </a:solidFill>
                <a:latin typeface="Lato" panose="020F0502020204030203" pitchFamily="34" charset="0"/>
                <a:ea typeface="Lato" panose="020F0502020204030203" pitchFamily="34" charset="0"/>
                <a:cs typeface="Lato" panose="020F0502020204030203" pitchFamily="34" charset="0"/>
              </a:rPr>
              <a:t>proBNP</a:t>
            </a:r>
            <a:endParaRPr lang="en-US" dirty="0">
              <a:solidFill>
                <a:schemeClr val="accent3"/>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CDDD5F49-64D7-53C2-9D39-CA89040149A8}"/>
              </a:ext>
            </a:extLst>
          </p:cNvPr>
          <p:cNvSpPr txBox="1"/>
          <p:nvPr/>
        </p:nvSpPr>
        <p:spPr>
          <a:xfrm>
            <a:off x="1815369" y="1554777"/>
            <a:ext cx="2080009" cy="1446550"/>
          </a:xfrm>
          <a:prstGeom prst="rect">
            <a:avLst/>
          </a:prstGeom>
          <a:noFill/>
        </p:spPr>
        <p:txBody>
          <a:bodyPr wrap="square" rtlCol="0">
            <a:spAutoFit/>
          </a:bodyPr>
          <a:lstStyle/>
          <a:p>
            <a:pPr algn="ctr"/>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Step 1:</a:t>
            </a:r>
          </a:p>
          <a:p>
            <a:pPr marL="285750" indent="-285750">
              <a:buFont typeface="Arial" panose="020B0604020202020204" pitchFamily="34" charset="0"/>
              <a:buChar char="•"/>
            </a:pPr>
            <a:r>
              <a:rPr lang="en-US" sz="1400" dirty="0">
                <a:solidFill>
                  <a:schemeClr val="accent3"/>
                </a:solidFill>
                <a:latin typeface="Lato" panose="020F0502020204030203" pitchFamily="34" charset="0"/>
                <a:ea typeface="Lato" panose="020F0502020204030203" pitchFamily="34" charset="0"/>
                <a:cs typeface="Lato" panose="020F0502020204030203" pitchFamily="34" charset="0"/>
              </a:rPr>
              <a:t>FVC % / DLCO %</a:t>
            </a:r>
          </a:p>
          <a:p>
            <a:pPr marL="285750" indent="-285750">
              <a:buFont typeface="Arial" panose="020B0604020202020204" pitchFamily="34" charset="0"/>
              <a:buChar char="•"/>
            </a:pPr>
            <a:r>
              <a:rPr lang="en-US" sz="1400" dirty="0">
                <a:solidFill>
                  <a:schemeClr val="accent3"/>
                </a:solidFill>
                <a:latin typeface="Lato" panose="020F0502020204030203" pitchFamily="34" charset="0"/>
                <a:ea typeface="Lato" panose="020F0502020204030203" pitchFamily="34" charset="0"/>
                <a:cs typeface="Lato" panose="020F0502020204030203" pitchFamily="34" charset="0"/>
              </a:rPr>
              <a:t>Anticentromere Ab</a:t>
            </a:r>
          </a:p>
          <a:p>
            <a:pPr marL="285750" indent="-285750">
              <a:buFont typeface="Arial" panose="020B0604020202020204" pitchFamily="34" charset="0"/>
              <a:buChar char="•"/>
            </a:pPr>
            <a:r>
              <a:rPr lang="en-US" sz="1400" dirty="0">
                <a:solidFill>
                  <a:schemeClr val="accent3"/>
                </a:solidFill>
                <a:latin typeface="Lato" panose="020F0502020204030203" pitchFamily="34" charset="0"/>
                <a:ea typeface="Lato" panose="020F0502020204030203" pitchFamily="34" charset="0"/>
                <a:cs typeface="Lato" panose="020F0502020204030203" pitchFamily="34" charset="0"/>
              </a:rPr>
              <a:t>NT-</a:t>
            </a:r>
            <a:r>
              <a:rPr lang="en-US" sz="1400" dirty="0" err="1">
                <a:solidFill>
                  <a:schemeClr val="accent3"/>
                </a:solidFill>
                <a:latin typeface="Lato" panose="020F0502020204030203" pitchFamily="34" charset="0"/>
                <a:ea typeface="Lato" panose="020F0502020204030203" pitchFamily="34" charset="0"/>
                <a:cs typeface="Lato" panose="020F0502020204030203" pitchFamily="34" charset="0"/>
              </a:rPr>
              <a:t>proBNP</a:t>
            </a:r>
            <a:endParaRPr lang="en-US" sz="1400" dirty="0">
              <a:solidFill>
                <a:schemeClr val="accent3"/>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r>
              <a:rPr lang="en-US" sz="1400" dirty="0">
                <a:solidFill>
                  <a:schemeClr val="accent3"/>
                </a:solidFill>
                <a:latin typeface="Lato" panose="020F0502020204030203" pitchFamily="34" charset="0"/>
                <a:ea typeface="Lato" panose="020F0502020204030203" pitchFamily="34" charset="0"/>
                <a:cs typeface="Lato" panose="020F0502020204030203" pitchFamily="34" charset="0"/>
              </a:rPr>
              <a:t>Urate</a:t>
            </a:r>
          </a:p>
          <a:p>
            <a:pPr marL="285750" indent="-285750">
              <a:buFont typeface="Arial" panose="020B0604020202020204" pitchFamily="34" charset="0"/>
              <a:buChar char="•"/>
            </a:pPr>
            <a:r>
              <a:rPr lang="en-US" sz="1400" dirty="0">
                <a:solidFill>
                  <a:schemeClr val="accent3"/>
                </a:solidFill>
                <a:latin typeface="Lato" panose="020F0502020204030203" pitchFamily="34" charset="0"/>
                <a:ea typeface="Lato" panose="020F0502020204030203" pitchFamily="34" charset="0"/>
                <a:cs typeface="Lato" panose="020F0502020204030203" pitchFamily="34" charset="0"/>
              </a:rPr>
              <a:t>Right axis deviation</a:t>
            </a:r>
          </a:p>
        </p:txBody>
      </p:sp>
      <p:sp>
        <p:nvSpPr>
          <p:cNvPr id="9" name="Down Arrow 8">
            <a:extLst>
              <a:ext uri="{FF2B5EF4-FFF2-40B4-BE49-F238E27FC236}">
                <a16:creationId xmlns:a16="http://schemas.microsoft.com/office/drawing/2014/main" id="{6B5AE00B-28E4-AF6E-27A2-94CAD13359E7}"/>
              </a:ext>
            </a:extLst>
          </p:cNvPr>
          <p:cNvSpPr/>
          <p:nvPr/>
        </p:nvSpPr>
        <p:spPr>
          <a:xfrm>
            <a:off x="2634309" y="3237321"/>
            <a:ext cx="442127" cy="2327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1DB76E-064F-C317-3F16-DDF6B9944314}"/>
              </a:ext>
            </a:extLst>
          </p:cNvPr>
          <p:cNvSpPr txBox="1"/>
          <p:nvPr/>
        </p:nvSpPr>
        <p:spPr>
          <a:xfrm>
            <a:off x="1866488" y="2898767"/>
            <a:ext cx="2063385" cy="338554"/>
          </a:xfrm>
          <a:prstGeom prst="rect">
            <a:avLst/>
          </a:prstGeom>
          <a:noFill/>
        </p:spPr>
        <p:txBody>
          <a:bodyPr wrap="none" rtlCol="0">
            <a:spAutoFit/>
          </a:bodyPr>
          <a:lstStyle/>
          <a:p>
            <a:r>
              <a:rPr lang="en-US" sz="1600" b="1"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If total risk pts &gt; 300</a:t>
            </a:r>
          </a:p>
        </p:txBody>
      </p:sp>
      <p:sp>
        <p:nvSpPr>
          <p:cNvPr id="11" name="TextBox 10">
            <a:extLst>
              <a:ext uri="{FF2B5EF4-FFF2-40B4-BE49-F238E27FC236}">
                <a16:creationId xmlns:a16="http://schemas.microsoft.com/office/drawing/2014/main" id="{F0819C1E-02DF-ED7B-6728-42BD30B51AEB}"/>
              </a:ext>
            </a:extLst>
          </p:cNvPr>
          <p:cNvSpPr txBox="1"/>
          <p:nvPr/>
        </p:nvSpPr>
        <p:spPr>
          <a:xfrm>
            <a:off x="1689763" y="3397004"/>
            <a:ext cx="2331217" cy="861774"/>
          </a:xfrm>
          <a:prstGeom prst="rect">
            <a:avLst/>
          </a:prstGeom>
          <a:noFill/>
        </p:spPr>
        <p:txBody>
          <a:bodyPr wrap="square" rtlCol="0">
            <a:spAutoFit/>
          </a:bodyPr>
          <a:lstStyle/>
          <a:p>
            <a:pPr algn="ctr"/>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Echocardiogram</a:t>
            </a:r>
          </a:p>
          <a:p>
            <a:pPr marL="285750" indent="-285750">
              <a:buFont typeface="Arial" panose="020B0604020202020204" pitchFamily="34" charset="0"/>
              <a:buChar char="•"/>
            </a:pPr>
            <a:r>
              <a:rPr lang="en-US" sz="1600" dirty="0">
                <a:solidFill>
                  <a:schemeClr val="accent3"/>
                </a:solidFill>
                <a:latin typeface="Lato" panose="020F0502020204030203" pitchFamily="34" charset="0"/>
                <a:ea typeface="Lato" panose="020F0502020204030203" pitchFamily="34" charset="0"/>
                <a:cs typeface="Lato" panose="020F0502020204030203" pitchFamily="34" charset="0"/>
              </a:rPr>
              <a:t>Right atrial area</a:t>
            </a:r>
          </a:p>
          <a:p>
            <a:pPr marL="285750" indent="-285750">
              <a:buFont typeface="Arial" panose="020B0604020202020204" pitchFamily="34" charset="0"/>
              <a:buChar char="•"/>
            </a:pPr>
            <a:r>
              <a:rPr lang="en-US" sz="1600" dirty="0">
                <a:solidFill>
                  <a:schemeClr val="accent3"/>
                </a:solidFill>
                <a:latin typeface="Lato" panose="020F0502020204030203" pitchFamily="34" charset="0"/>
                <a:ea typeface="Lato" panose="020F0502020204030203" pitchFamily="34" charset="0"/>
                <a:cs typeface="Lato" panose="020F0502020204030203" pitchFamily="34" charset="0"/>
              </a:rPr>
              <a:t>TR velocity</a:t>
            </a:r>
          </a:p>
        </p:txBody>
      </p:sp>
      <p:sp>
        <p:nvSpPr>
          <p:cNvPr id="13" name="TextBox 12">
            <a:extLst>
              <a:ext uri="{FF2B5EF4-FFF2-40B4-BE49-F238E27FC236}">
                <a16:creationId xmlns:a16="http://schemas.microsoft.com/office/drawing/2014/main" id="{41012B27-BE04-5D8F-649B-B7BB71E4B25A}"/>
              </a:ext>
            </a:extLst>
          </p:cNvPr>
          <p:cNvSpPr txBox="1"/>
          <p:nvPr/>
        </p:nvSpPr>
        <p:spPr>
          <a:xfrm>
            <a:off x="1882988" y="4189803"/>
            <a:ext cx="1963999" cy="338554"/>
          </a:xfrm>
          <a:prstGeom prst="rect">
            <a:avLst/>
          </a:prstGeom>
          <a:noFill/>
        </p:spPr>
        <p:txBody>
          <a:bodyPr wrap="none" rtlCol="0">
            <a:spAutoFit/>
          </a:bodyPr>
          <a:lstStyle/>
          <a:p>
            <a:r>
              <a:rPr lang="en-US" sz="1600" b="1" dirty="0">
                <a:solidFill>
                  <a:schemeClr val="tx1">
                    <a:lumMod val="50000"/>
                  </a:schemeClr>
                </a:solidFill>
                <a:latin typeface="Lato" panose="020F0502020204030203" pitchFamily="34" charset="0"/>
                <a:ea typeface="Lato" panose="020F0502020204030203" pitchFamily="34" charset="0"/>
                <a:cs typeface="Lato" panose="020F0502020204030203" pitchFamily="34" charset="0"/>
              </a:rPr>
              <a:t>If total risk pts &gt; 35</a:t>
            </a:r>
          </a:p>
        </p:txBody>
      </p:sp>
      <p:sp>
        <p:nvSpPr>
          <p:cNvPr id="14" name="Down Arrow 13">
            <a:extLst>
              <a:ext uri="{FF2B5EF4-FFF2-40B4-BE49-F238E27FC236}">
                <a16:creationId xmlns:a16="http://schemas.microsoft.com/office/drawing/2014/main" id="{7E9A1775-6ACE-9CAB-6011-FA3514B8C2A5}"/>
              </a:ext>
            </a:extLst>
          </p:cNvPr>
          <p:cNvSpPr/>
          <p:nvPr/>
        </p:nvSpPr>
        <p:spPr>
          <a:xfrm>
            <a:off x="2634306" y="4486281"/>
            <a:ext cx="442127" cy="23274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54050A4-7115-5BF8-1133-93683DAD5D69}"/>
              </a:ext>
            </a:extLst>
          </p:cNvPr>
          <p:cNvSpPr txBox="1"/>
          <p:nvPr/>
        </p:nvSpPr>
        <p:spPr>
          <a:xfrm>
            <a:off x="1689760" y="4725690"/>
            <a:ext cx="2331217" cy="369332"/>
          </a:xfrm>
          <a:prstGeom prst="rect">
            <a:avLst/>
          </a:prstGeom>
          <a:noFill/>
        </p:spPr>
        <p:txBody>
          <a:bodyPr wrap="square" rtlCol="0">
            <a:spAutoFit/>
          </a:bodyPr>
          <a:lstStyle/>
          <a:p>
            <a:pPr algn="ctr"/>
            <a:r>
              <a:rPr lang="en-US" dirty="0">
                <a:solidFill>
                  <a:schemeClr val="accent3"/>
                </a:solidFill>
                <a:latin typeface="Lato" panose="020F0502020204030203" pitchFamily="34" charset="0"/>
                <a:ea typeface="Lato" panose="020F0502020204030203" pitchFamily="34" charset="0"/>
                <a:cs typeface="Lato" panose="020F0502020204030203" pitchFamily="34" charset="0"/>
              </a:rPr>
              <a:t>RHC</a:t>
            </a:r>
            <a:endParaRPr lang="en-US" sz="1600" dirty="0">
              <a:solidFill>
                <a:schemeClr val="accent3"/>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368072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6AB2-3517-E243-9057-50FF323B5A8F}"/>
              </a:ext>
            </a:extLst>
          </p:cNvPr>
          <p:cNvSpPr>
            <a:spLocks noGrp="1"/>
          </p:cNvSpPr>
          <p:nvPr>
            <p:ph type="title"/>
          </p:nvPr>
        </p:nvSpPr>
        <p:spPr>
          <a:xfrm>
            <a:off x="771525" y="1475450"/>
            <a:ext cx="1971675" cy="1910443"/>
          </a:xfrm>
          <a:noFill/>
        </p:spPr>
        <p:txBody>
          <a:bodyPr vert="horz" lIns="68580" tIns="34290" rIns="68580" bIns="34290" rtlCol="0" anchor="ctr">
            <a:normAutofit/>
          </a:bodyPr>
          <a:lstStyle/>
          <a:p>
            <a:pPr algn="ctr"/>
            <a:r>
              <a:rPr lang="en-US" sz="2700">
                <a:solidFill>
                  <a:srgbClr val="FFFFFF"/>
                </a:solidFill>
                <a:latin typeface="+mj-lt"/>
                <a:cs typeface="+mj-cs"/>
              </a:rPr>
              <a:t>DETECT: Screening for PAH </a:t>
            </a:r>
          </a:p>
        </p:txBody>
      </p:sp>
      <p:pic>
        <p:nvPicPr>
          <p:cNvPr id="4" name="Picture 3">
            <a:extLst>
              <a:ext uri="{FF2B5EF4-FFF2-40B4-BE49-F238E27FC236}">
                <a16:creationId xmlns:a16="http://schemas.microsoft.com/office/drawing/2014/main" id="{CBFB867D-E9FE-B24A-9E8A-27E44CB62822}"/>
              </a:ext>
            </a:extLst>
          </p:cNvPr>
          <p:cNvPicPr>
            <a:picLocks noChangeAspect="1"/>
          </p:cNvPicPr>
          <p:nvPr/>
        </p:nvPicPr>
        <p:blipFill>
          <a:blip r:embed="rId3"/>
          <a:stretch>
            <a:fillRect/>
          </a:stretch>
        </p:blipFill>
        <p:spPr>
          <a:xfrm>
            <a:off x="3426386" y="94529"/>
            <a:ext cx="5110443" cy="4982682"/>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632F8600-DAE7-CF43-B458-076563CB1771}"/>
              </a:ext>
            </a:extLst>
          </p:cNvPr>
          <p:cNvPicPr>
            <a:picLocks noChangeAspect="1"/>
          </p:cNvPicPr>
          <p:nvPr/>
        </p:nvPicPr>
        <p:blipFill>
          <a:blip r:embed="rId4"/>
          <a:stretch>
            <a:fillRect/>
          </a:stretch>
        </p:blipFill>
        <p:spPr>
          <a:xfrm>
            <a:off x="0" y="1956217"/>
            <a:ext cx="9144000" cy="1231066"/>
          </a:xfrm>
          <a:prstGeom prst="rect">
            <a:avLst/>
          </a:prstGeom>
        </p:spPr>
      </p:pic>
      <p:sp>
        <p:nvSpPr>
          <p:cNvPr id="7" name="TextBox 6">
            <a:extLst>
              <a:ext uri="{FF2B5EF4-FFF2-40B4-BE49-F238E27FC236}">
                <a16:creationId xmlns:a16="http://schemas.microsoft.com/office/drawing/2014/main" id="{DDB4AD85-055B-8246-A89D-47DDA89F50C0}"/>
              </a:ext>
            </a:extLst>
          </p:cNvPr>
          <p:cNvSpPr txBox="1"/>
          <p:nvPr/>
        </p:nvSpPr>
        <p:spPr>
          <a:xfrm>
            <a:off x="6222700" y="4944408"/>
            <a:ext cx="3513614" cy="199093"/>
          </a:xfrm>
          <a:prstGeom prst="rect">
            <a:avLst/>
          </a:prstGeom>
          <a:noFill/>
        </p:spPr>
        <p:txBody>
          <a:bodyPr wrap="square" rtlCol="0" anchor="b">
            <a:spAutoFit/>
          </a:bodyPr>
          <a:lstStyle/>
          <a:p>
            <a:pPr>
              <a:lnSpc>
                <a:spcPct val="90000"/>
              </a:lnSpc>
              <a:spcBef>
                <a:spcPts val="150"/>
              </a:spcBef>
            </a:pPr>
            <a:r>
              <a:rPr lang="en-US" sz="750" dirty="0">
                <a:solidFill>
                  <a:schemeClr val="bg2">
                    <a:lumMod val="75000"/>
                  </a:schemeClr>
                </a:solidFill>
              </a:rPr>
              <a:t>Coghlan JG, et al. Annals of the Rheumatic Diseases 2014;73:1340-1349.</a:t>
            </a:r>
          </a:p>
        </p:txBody>
      </p:sp>
    </p:spTree>
    <p:extLst>
      <p:ext uri="{BB962C8B-B14F-4D97-AF65-F5344CB8AC3E}">
        <p14:creationId xmlns:p14="http://schemas.microsoft.com/office/powerpoint/2010/main" val="198384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73B15-FEED-9298-79B8-A8DF53F069BC}"/>
              </a:ext>
            </a:extLst>
          </p:cNvPr>
          <p:cNvSpPr>
            <a:spLocks noGrp="1"/>
          </p:cNvSpPr>
          <p:nvPr>
            <p:ph type="title"/>
          </p:nvPr>
        </p:nvSpPr>
        <p:spPr/>
        <p:txBody>
          <a:bodyPr/>
          <a:lstStyle/>
          <a:p>
            <a:r>
              <a:rPr lang="en-US" dirty="0"/>
              <a:t>Disclosures</a:t>
            </a:r>
          </a:p>
        </p:txBody>
      </p:sp>
      <p:sp>
        <p:nvSpPr>
          <p:cNvPr id="3" name="Text Placeholder 2">
            <a:extLst>
              <a:ext uri="{FF2B5EF4-FFF2-40B4-BE49-F238E27FC236}">
                <a16:creationId xmlns:a16="http://schemas.microsoft.com/office/drawing/2014/main" id="{B471B5D7-674E-14F5-D001-96C3777B9A98}"/>
              </a:ext>
            </a:extLst>
          </p:cNvPr>
          <p:cNvSpPr>
            <a:spLocks noGrp="1"/>
          </p:cNvSpPr>
          <p:nvPr>
            <p:ph type="body" sz="quarter" idx="10"/>
          </p:nvPr>
        </p:nvSpPr>
        <p:spPr/>
        <p:txBody>
          <a:bodyPr>
            <a:normAutofit/>
          </a:bodyPr>
          <a:lstStyle/>
          <a:p>
            <a:pPr marL="858076" indent="-285750">
              <a:spcBef>
                <a:spcPts val="59"/>
              </a:spcBef>
            </a:pPr>
            <a:r>
              <a:rPr lang="en-US" sz="1800" b="0" i="0" u="none" strike="noStrike" dirty="0">
                <a:solidFill>
                  <a:srgbClr val="000000"/>
                </a:solidFill>
                <a:effectLst/>
                <a:latin typeface="+mj-lt"/>
              </a:rPr>
              <a:t>United Therapeutics - Site-PI for clinical trial</a:t>
            </a:r>
          </a:p>
          <a:p>
            <a:pPr marL="858076" indent="-285750">
              <a:spcBef>
                <a:spcPts val="59"/>
              </a:spcBef>
            </a:pPr>
            <a:r>
              <a:rPr lang="en-US" sz="1800" b="0" i="0" u="none" strike="noStrike" dirty="0">
                <a:solidFill>
                  <a:srgbClr val="000000"/>
                </a:solidFill>
                <a:effectLst/>
                <a:latin typeface="+mj-lt"/>
              </a:rPr>
              <a:t>Gossamer Bio - Site-PI for clinical trial</a:t>
            </a:r>
            <a:r>
              <a:rPr lang="en-US" sz="1800" dirty="0">
                <a:solidFill>
                  <a:srgbClr val="000000"/>
                </a:solidFill>
                <a:latin typeface="+mj-lt"/>
              </a:rPr>
              <a:t> </a:t>
            </a:r>
          </a:p>
          <a:p>
            <a:pPr marL="858076" indent="-285750">
              <a:spcBef>
                <a:spcPts val="59"/>
              </a:spcBef>
            </a:pPr>
            <a:r>
              <a:rPr lang="en-US" sz="1800" b="0" i="0" u="none" strike="noStrike" dirty="0">
                <a:solidFill>
                  <a:srgbClr val="000000"/>
                </a:solidFill>
                <a:effectLst/>
                <a:latin typeface="+mj-lt"/>
              </a:rPr>
              <a:t>Janssen - Site-PI for clinical trial, </a:t>
            </a:r>
            <a:r>
              <a:rPr kumimoji="0" lang="en-US" sz="1800" b="0" i="0" u="none" strike="noStrike" kern="1200" cap="none" spc="0" normalizeH="0" baseline="0" noProof="0" dirty="0">
                <a:ln>
                  <a:noFill/>
                </a:ln>
                <a:solidFill>
                  <a:srgbClr val="000000"/>
                </a:solidFill>
                <a:effectLst/>
                <a:uLnTx/>
                <a:uFillTx/>
                <a:latin typeface="+mj-lt"/>
                <a:ea typeface="+mn-ea"/>
                <a:cs typeface="Noto Serif"/>
              </a:rPr>
              <a:t>Scientific consulting fees</a:t>
            </a:r>
          </a:p>
          <a:p>
            <a:pPr marL="858076" indent="-285750">
              <a:spcBef>
                <a:spcPts val="59"/>
              </a:spcBef>
            </a:pPr>
            <a:r>
              <a:rPr lang="en-US" sz="1800" b="0" i="0" u="none" strike="noStrike" dirty="0">
                <a:solidFill>
                  <a:srgbClr val="000000"/>
                </a:solidFill>
                <a:effectLst/>
                <a:latin typeface="+mj-lt"/>
              </a:rPr>
              <a:t>Merck/Acceleron - Site-PI for clinical trial</a:t>
            </a:r>
            <a:endParaRPr lang="en-US" sz="1800" dirty="0">
              <a:latin typeface="+mj-lt"/>
            </a:endParaRPr>
          </a:p>
        </p:txBody>
      </p:sp>
    </p:spTree>
    <p:extLst>
      <p:ext uri="{BB962C8B-B14F-4D97-AF65-F5344CB8AC3E}">
        <p14:creationId xmlns:p14="http://schemas.microsoft.com/office/powerpoint/2010/main" val="3659376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41218-4AD3-17D5-30E4-09ED5D34B556}"/>
              </a:ext>
            </a:extLst>
          </p:cNvPr>
          <p:cNvSpPr>
            <a:spLocks noGrp="1"/>
          </p:cNvSpPr>
          <p:nvPr>
            <p:ph type="title"/>
          </p:nvPr>
        </p:nvSpPr>
        <p:spPr/>
        <p:txBody>
          <a:bodyPr>
            <a:normAutofit fontScale="90000"/>
          </a:bodyPr>
          <a:lstStyle/>
          <a:p>
            <a:r>
              <a:rPr lang="en-US"/>
              <a:t>Echocardiographic Screening</a:t>
            </a:r>
          </a:p>
        </p:txBody>
      </p:sp>
      <p:pic>
        <p:nvPicPr>
          <p:cNvPr id="6" name="Content Placeholder 4" descr="Chart, scatter chart&#10;&#10;Description automatically generated">
            <a:extLst>
              <a:ext uri="{FF2B5EF4-FFF2-40B4-BE49-F238E27FC236}">
                <a16:creationId xmlns:a16="http://schemas.microsoft.com/office/drawing/2014/main" id="{7191C16F-C1B5-D54C-8F3A-F0D5246B23AA}"/>
              </a:ext>
            </a:extLst>
          </p:cNvPr>
          <p:cNvPicPr>
            <a:picLocks noChangeAspect="1"/>
          </p:cNvPicPr>
          <p:nvPr/>
        </p:nvPicPr>
        <p:blipFill rotWithShape="1">
          <a:blip r:embed="rId2"/>
          <a:srcRect b="2081"/>
          <a:stretch/>
        </p:blipFill>
        <p:spPr>
          <a:xfrm>
            <a:off x="731520" y="805072"/>
            <a:ext cx="7445205" cy="3283525"/>
          </a:xfrm>
          <a:prstGeom prst="rect">
            <a:avLst/>
          </a:prstGeom>
        </p:spPr>
      </p:pic>
      <p:sp>
        <p:nvSpPr>
          <p:cNvPr id="7" name="Content Placeholder 2">
            <a:extLst>
              <a:ext uri="{FF2B5EF4-FFF2-40B4-BE49-F238E27FC236}">
                <a16:creationId xmlns:a16="http://schemas.microsoft.com/office/drawing/2014/main" id="{EEADE2CF-7459-972B-268B-864B5293401C}"/>
              </a:ext>
            </a:extLst>
          </p:cNvPr>
          <p:cNvSpPr>
            <a:spLocks noGrp="1"/>
          </p:cNvSpPr>
          <p:nvPr>
            <p:ph idx="1"/>
          </p:nvPr>
        </p:nvSpPr>
        <p:spPr>
          <a:xfrm>
            <a:off x="482141" y="4117912"/>
            <a:ext cx="8103739" cy="441032"/>
          </a:xfrm>
        </p:spPr>
        <p:txBody>
          <a:bodyPr>
            <a:normAutofit fontScale="77500" lnSpcReduction="20000"/>
          </a:bodyPr>
          <a:lstStyle/>
          <a:p>
            <a:pPr marL="0" indent="0" algn="ctr">
              <a:buNone/>
            </a:pPr>
            <a:r>
              <a:rPr lang="en-US" b="1">
                <a:latin typeface="+mj-lt"/>
              </a:rPr>
              <a:t>Only 50% of echo-derived RVSPs will be within 10 mmHg of RHC RVSP!</a:t>
            </a:r>
          </a:p>
        </p:txBody>
      </p:sp>
      <p:sp>
        <p:nvSpPr>
          <p:cNvPr id="8" name="Text Box 5">
            <a:extLst>
              <a:ext uri="{FF2B5EF4-FFF2-40B4-BE49-F238E27FC236}">
                <a16:creationId xmlns:a16="http://schemas.microsoft.com/office/drawing/2014/main" id="{01D2845C-00A8-E1EF-6D82-09F657CC9BE8}"/>
              </a:ext>
            </a:extLst>
          </p:cNvPr>
          <p:cNvSpPr txBox="1">
            <a:spLocks noChangeArrowheads="1"/>
          </p:cNvSpPr>
          <p:nvPr/>
        </p:nvSpPr>
        <p:spPr bwMode="auto">
          <a:xfrm>
            <a:off x="0" y="4959586"/>
            <a:ext cx="3135605" cy="246221"/>
          </a:xfrm>
          <a:prstGeom prst="rect">
            <a:avLst/>
          </a:prstGeom>
          <a:noFill/>
          <a:ln w="9525">
            <a:noFill/>
            <a:miter lim="800000"/>
            <a:headEnd/>
            <a:tailEnd/>
          </a:ln>
        </p:spPr>
        <p:txBody>
          <a:bodyPr wrap="square" anchor="b">
            <a:spAutoFit/>
          </a:bodyPr>
          <a:lstStyle/>
          <a:p>
            <a:pPr eaLnBrk="0" hangingPunct="0"/>
            <a:r>
              <a:rPr lang="en-US" sz="1000"/>
              <a:t>Farber HW, et al. Congest Heart Fail. 2011;17:56–63.</a:t>
            </a:r>
            <a:endParaRPr lang="en-US" sz="1000">
              <a:latin typeface="+mn-lt"/>
            </a:endParaRPr>
          </a:p>
        </p:txBody>
      </p:sp>
    </p:spTree>
    <p:extLst>
      <p:ext uri="{BB962C8B-B14F-4D97-AF65-F5344CB8AC3E}">
        <p14:creationId xmlns:p14="http://schemas.microsoft.com/office/powerpoint/2010/main" val="17929404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A603A-54FB-3DF4-2DD3-DCF149D06C96}"/>
              </a:ext>
            </a:extLst>
          </p:cNvPr>
          <p:cNvSpPr>
            <a:spLocks noGrp="1"/>
          </p:cNvSpPr>
          <p:nvPr>
            <p:ph type="title"/>
          </p:nvPr>
        </p:nvSpPr>
        <p:spPr/>
        <p:txBody>
          <a:bodyPr/>
          <a:lstStyle/>
          <a:p>
            <a:r>
              <a:rPr lang="en-US"/>
              <a:t>Right heart catheterization</a:t>
            </a:r>
          </a:p>
        </p:txBody>
      </p:sp>
      <p:grpSp>
        <p:nvGrpSpPr>
          <p:cNvPr id="6" name="Group 5">
            <a:extLst>
              <a:ext uri="{FF2B5EF4-FFF2-40B4-BE49-F238E27FC236}">
                <a16:creationId xmlns:a16="http://schemas.microsoft.com/office/drawing/2014/main" id="{357C124E-8961-EFD1-8A1E-DC86B09D60DD}"/>
              </a:ext>
            </a:extLst>
          </p:cNvPr>
          <p:cNvGrpSpPr/>
          <p:nvPr/>
        </p:nvGrpSpPr>
        <p:grpSpPr>
          <a:xfrm>
            <a:off x="880014" y="1502535"/>
            <a:ext cx="3788637" cy="2607912"/>
            <a:chOff x="827763" y="1354488"/>
            <a:chExt cx="4408552" cy="3034631"/>
          </a:xfrm>
        </p:grpSpPr>
        <p:pic>
          <p:nvPicPr>
            <p:cNvPr id="4" name="Picture 3">
              <a:extLst>
                <a:ext uri="{FF2B5EF4-FFF2-40B4-BE49-F238E27FC236}">
                  <a16:creationId xmlns:a16="http://schemas.microsoft.com/office/drawing/2014/main" id="{816C791D-8807-EE56-80E1-DFCA61F2D7B1}"/>
                </a:ext>
              </a:extLst>
            </p:cNvPr>
            <p:cNvPicPr>
              <a:picLocks noChangeAspect="1"/>
            </p:cNvPicPr>
            <p:nvPr/>
          </p:nvPicPr>
          <p:blipFill>
            <a:blip r:embed="rId3"/>
            <a:stretch>
              <a:fillRect/>
            </a:stretch>
          </p:blipFill>
          <p:spPr>
            <a:xfrm>
              <a:off x="827763" y="1354488"/>
              <a:ext cx="4408552" cy="3034631"/>
            </a:xfrm>
            <a:prstGeom prst="rect">
              <a:avLst/>
            </a:prstGeom>
          </p:spPr>
        </p:pic>
        <p:sp>
          <p:nvSpPr>
            <p:cNvPr id="5" name="Rectangle 4">
              <a:extLst>
                <a:ext uri="{FF2B5EF4-FFF2-40B4-BE49-F238E27FC236}">
                  <a16:creationId xmlns:a16="http://schemas.microsoft.com/office/drawing/2014/main" id="{D81F0BE6-72FA-D698-4612-7EB749BF3FC2}"/>
                </a:ext>
              </a:extLst>
            </p:cNvPr>
            <p:cNvSpPr/>
            <p:nvPr/>
          </p:nvSpPr>
          <p:spPr>
            <a:xfrm rot="1189154">
              <a:off x="2351318" y="2836968"/>
              <a:ext cx="296092" cy="69668"/>
            </a:xfrm>
            <a:prstGeom prst="rect">
              <a:avLst/>
            </a:prstGeom>
            <a:solidFill>
              <a:schemeClr val="tx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Content Placeholder 4">
            <a:extLst>
              <a:ext uri="{FF2B5EF4-FFF2-40B4-BE49-F238E27FC236}">
                <a16:creationId xmlns:a16="http://schemas.microsoft.com/office/drawing/2014/main" id="{BCCA39B8-1BA8-BF89-C9B4-286A12815129}"/>
              </a:ext>
            </a:extLst>
          </p:cNvPr>
          <p:cNvSpPr txBox="1">
            <a:spLocks/>
          </p:cNvSpPr>
          <p:nvPr/>
        </p:nvSpPr>
        <p:spPr>
          <a:xfrm>
            <a:off x="4668651" y="1100421"/>
            <a:ext cx="4292469" cy="4978216"/>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u="sng" dirty="0">
                <a:latin typeface="+mj-lt"/>
              </a:rPr>
              <a:t>Absolutely necessary prior to treatment of PAH</a:t>
            </a:r>
          </a:p>
          <a:p>
            <a:pPr marL="0" indent="0">
              <a:buNone/>
            </a:pPr>
            <a:endParaRPr lang="es-ES_tradnl" sz="1600" b="1" dirty="0">
              <a:latin typeface="+mj-lt"/>
            </a:endParaRPr>
          </a:p>
          <a:p>
            <a:r>
              <a:rPr lang="es-ES_tradnl" sz="1600" dirty="0">
                <a:latin typeface="+mj-lt"/>
              </a:rPr>
              <a:t>Use </a:t>
            </a:r>
            <a:r>
              <a:rPr lang="es-ES_tradnl" sz="1600" dirty="0" err="1">
                <a:latin typeface="+mj-lt"/>
              </a:rPr>
              <a:t>of</a:t>
            </a:r>
            <a:r>
              <a:rPr lang="es-ES_tradnl" sz="1600" dirty="0">
                <a:latin typeface="+mj-lt"/>
              </a:rPr>
              <a:t> </a:t>
            </a:r>
            <a:r>
              <a:rPr lang="en-US" sz="1600" dirty="0">
                <a:latin typeface="+mj-lt"/>
              </a:rPr>
              <a:t>other</a:t>
            </a:r>
            <a:r>
              <a:rPr lang="es-ES_tradnl" sz="1600" dirty="0">
                <a:latin typeface="+mj-lt"/>
              </a:rPr>
              <a:t> provocative </a:t>
            </a:r>
            <a:r>
              <a:rPr lang="es-ES_tradnl" sz="1600" dirty="0" err="1">
                <a:latin typeface="+mj-lt"/>
              </a:rPr>
              <a:t>maneuvers</a:t>
            </a:r>
            <a:r>
              <a:rPr lang="es-ES_tradnl" sz="1600" dirty="0">
                <a:latin typeface="+mj-lt"/>
              </a:rPr>
              <a:t> can be </a:t>
            </a:r>
            <a:r>
              <a:rPr lang="es-ES_tradnl" sz="1600" dirty="0" err="1">
                <a:latin typeface="+mj-lt"/>
              </a:rPr>
              <a:t>used</a:t>
            </a:r>
            <a:r>
              <a:rPr lang="es-ES_tradnl" sz="1600" dirty="0">
                <a:latin typeface="+mj-lt"/>
              </a:rPr>
              <a:t> </a:t>
            </a:r>
            <a:r>
              <a:rPr lang="es-ES_tradnl" sz="1600" dirty="0" err="1">
                <a:latin typeface="+mj-lt"/>
              </a:rPr>
              <a:t>to</a:t>
            </a:r>
            <a:r>
              <a:rPr lang="es-ES_tradnl" sz="1600" dirty="0">
                <a:latin typeface="+mj-lt"/>
              </a:rPr>
              <a:t> </a:t>
            </a:r>
            <a:r>
              <a:rPr lang="es-ES_tradnl" sz="1600" dirty="0" err="1">
                <a:latin typeface="+mj-lt"/>
              </a:rPr>
              <a:t>clarify</a:t>
            </a:r>
            <a:r>
              <a:rPr lang="es-ES_tradnl" sz="1600" dirty="0">
                <a:latin typeface="+mj-lt"/>
              </a:rPr>
              <a:t> </a:t>
            </a:r>
            <a:r>
              <a:rPr lang="es-ES_tradnl" sz="1600" dirty="0" err="1">
                <a:latin typeface="+mj-lt"/>
              </a:rPr>
              <a:t>phenotype</a:t>
            </a:r>
            <a:r>
              <a:rPr lang="es-ES_tradnl" sz="1600" dirty="0">
                <a:latin typeface="+mj-lt"/>
              </a:rPr>
              <a:t> and guide </a:t>
            </a:r>
            <a:r>
              <a:rPr lang="es-ES_tradnl" sz="1600" dirty="0" err="1">
                <a:latin typeface="+mj-lt"/>
              </a:rPr>
              <a:t>therapies</a:t>
            </a:r>
            <a:endParaRPr lang="es-ES_tradnl" sz="1600" dirty="0">
              <a:latin typeface="+mj-lt"/>
            </a:endParaRPr>
          </a:p>
          <a:p>
            <a:pPr lvl="1"/>
            <a:r>
              <a:rPr lang="es-ES_tradnl" sz="1600" dirty="0" err="1">
                <a:latin typeface="+mj-lt"/>
              </a:rPr>
              <a:t>iNO</a:t>
            </a:r>
            <a:r>
              <a:rPr lang="es-ES_tradnl" sz="1600" dirty="0">
                <a:latin typeface="+mj-lt"/>
              </a:rPr>
              <a:t> (‘</a:t>
            </a:r>
            <a:r>
              <a:rPr lang="es-ES_tradnl" sz="1600" dirty="0" err="1">
                <a:latin typeface="+mj-lt"/>
              </a:rPr>
              <a:t>vasodilator</a:t>
            </a:r>
            <a:r>
              <a:rPr lang="es-ES_tradnl" sz="1600" dirty="0">
                <a:latin typeface="+mj-lt"/>
              </a:rPr>
              <a:t> </a:t>
            </a:r>
            <a:r>
              <a:rPr lang="es-ES_tradnl" sz="1600" dirty="0" err="1">
                <a:latin typeface="+mj-lt"/>
              </a:rPr>
              <a:t>challenge</a:t>
            </a:r>
            <a:r>
              <a:rPr lang="es-ES_tradnl" sz="1600" dirty="0">
                <a:latin typeface="+mj-lt"/>
              </a:rPr>
              <a:t>’)</a:t>
            </a:r>
          </a:p>
          <a:p>
            <a:pPr lvl="1"/>
            <a:r>
              <a:rPr lang="es-ES_tradnl" sz="1600" dirty="0" err="1">
                <a:latin typeface="+mj-lt"/>
              </a:rPr>
              <a:t>Exercise</a:t>
            </a:r>
            <a:endParaRPr lang="es-ES_tradnl" sz="1600" dirty="0">
              <a:latin typeface="+mj-lt"/>
            </a:endParaRPr>
          </a:p>
          <a:p>
            <a:pPr lvl="1"/>
            <a:r>
              <a:rPr lang="es-ES_tradnl" sz="1600" dirty="0">
                <a:latin typeface="+mj-lt"/>
              </a:rPr>
              <a:t>Fluid </a:t>
            </a:r>
            <a:r>
              <a:rPr lang="es-ES_tradnl" sz="1600" dirty="0" err="1">
                <a:latin typeface="+mj-lt"/>
              </a:rPr>
              <a:t>challenge</a:t>
            </a:r>
            <a:endParaRPr lang="es-ES_tradnl" sz="1600" dirty="0">
              <a:latin typeface="+mj-lt"/>
            </a:endParaRPr>
          </a:p>
          <a:p>
            <a:pPr lvl="1"/>
            <a:r>
              <a:rPr lang="es-ES_tradnl" sz="1600" dirty="0" err="1">
                <a:latin typeface="+mj-lt"/>
              </a:rPr>
              <a:t>Systemic</a:t>
            </a:r>
            <a:r>
              <a:rPr lang="es-ES_tradnl" sz="1600" dirty="0">
                <a:latin typeface="+mj-lt"/>
              </a:rPr>
              <a:t> </a:t>
            </a:r>
            <a:r>
              <a:rPr lang="es-ES_tradnl" sz="1600" dirty="0" err="1">
                <a:latin typeface="+mj-lt"/>
              </a:rPr>
              <a:t>vasodilators</a:t>
            </a:r>
            <a:endParaRPr lang="en-US" sz="1600" dirty="0">
              <a:latin typeface="+mj-lt"/>
            </a:endParaRPr>
          </a:p>
        </p:txBody>
      </p:sp>
    </p:spTree>
    <p:extLst>
      <p:ext uri="{BB962C8B-B14F-4D97-AF65-F5344CB8AC3E}">
        <p14:creationId xmlns:p14="http://schemas.microsoft.com/office/powerpoint/2010/main" val="2153540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8D50F-AA73-D197-A285-F8AA4A88C8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74B37-AE8D-7814-74F4-B34B68F30CB0}"/>
              </a:ext>
            </a:extLst>
          </p:cNvPr>
          <p:cNvSpPr>
            <a:spLocks noGrp="1"/>
          </p:cNvSpPr>
          <p:nvPr>
            <p:ph type="title"/>
          </p:nvPr>
        </p:nvSpPr>
        <p:spPr>
          <a:xfrm>
            <a:off x="731519" y="189387"/>
            <a:ext cx="7589520" cy="857250"/>
          </a:xfrm>
        </p:spPr>
        <p:txBody>
          <a:bodyPr>
            <a:normAutofit/>
          </a:bodyPr>
          <a:lstStyle/>
          <a:p>
            <a:pPr algn="l"/>
            <a:r>
              <a:rPr lang="en-US" sz="4000"/>
              <a:t>PAH Definitions</a:t>
            </a:r>
          </a:p>
        </p:txBody>
      </p:sp>
      <p:sp>
        <p:nvSpPr>
          <p:cNvPr id="28" name="Rounded Rectangle 2703">
            <a:extLst>
              <a:ext uri="{FF2B5EF4-FFF2-40B4-BE49-F238E27FC236}">
                <a16:creationId xmlns:a16="http://schemas.microsoft.com/office/drawing/2014/main" id="{EFAFF5D2-1594-017F-B9DD-98A2E0E4862F}"/>
              </a:ext>
            </a:extLst>
          </p:cNvPr>
          <p:cNvSpPr/>
          <p:nvPr/>
        </p:nvSpPr>
        <p:spPr>
          <a:xfrm>
            <a:off x="2536681" y="2522476"/>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29" name="Rectangle 3">
            <a:extLst>
              <a:ext uri="{FF2B5EF4-FFF2-40B4-BE49-F238E27FC236}">
                <a16:creationId xmlns:a16="http://schemas.microsoft.com/office/drawing/2014/main" id="{6E299461-89EA-E5B9-1AA4-4BCA396AC3E7}"/>
              </a:ext>
            </a:extLst>
          </p:cNvPr>
          <p:cNvSpPr>
            <a:spLocks noChangeArrowheads="1"/>
          </p:cNvSpPr>
          <p:nvPr/>
        </p:nvSpPr>
        <p:spPr bwMode="auto">
          <a:xfrm>
            <a:off x="2617471" y="2536064"/>
            <a:ext cx="1783085" cy="2471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miter lim="800000"/>
            <a:headEnd/>
            <a:tailEnd/>
          </a:ln>
        </p:spPr>
        <p:txBody>
          <a:bodyPr anchor="ctr" anchorCtr="0"/>
          <a:lstStyle/>
          <a:p>
            <a:pPr algn="ctr" defTabSz="685800" eaLnBrk="0" fontAlgn="base" hangingPunct="0">
              <a:spcBef>
                <a:spcPts val="450"/>
              </a:spcBef>
              <a:spcAft>
                <a:spcPct val="0"/>
              </a:spcAft>
              <a:buClr>
                <a:prstClr val="white"/>
              </a:buClr>
              <a:buSzPct val="100000"/>
              <a:defRPr/>
            </a:pPr>
            <a:r>
              <a:rPr lang="en-US" sz="1500" b="1" kern="0">
                <a:solidFill>
                  <a:srgbClr val="3F3D3C"/>
                </a:solidFill>
                <a:latin typeface="+mj-lt"/>
                <a:ea typeface="Tahoma" pitchFamily="34" charset="0"/>
                <a:cs typeface="Tahoma" pitchFamily="34" charset="0"/>
              </a:rPr>
              <a:t>PAWP ≤15 mmHg</a:t>
            </a:r>
          </a:p>
        </p:txBody>
      </p:sp>
      <p:sp>
        <p:nvSpPr>
          <p:cNvPr id="31" name="Rounded Rectangle 2706">
            <a:extLst>
              <a:ext uri="{FF2B5EF4-FFF2-40B4-BE49-F238E27FC236}">
                <a16:creationId xmlns:a16="http://schemas.microsoft.com/office/drawing/2014/main" id="{857D0246-9FD9-BC82-C11C-24C1F8CA202F}"/>
              </a:ext>
            </a:extLst>
          </p:cNvPr>
          <p:cNvSpPr/>
          <p:nvPr/>
        </p:nvSpPr>
        <p:spPr>
          <a:xfrm>
            <a:off x="2536681" y="2106914"/>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32" name="Rectangle 3">
            <a:extLst>
              <a:ext uri="{FF2B5EF4-FFF2-40B4-BE49-F238E27FC236}">
                <a16:creationId xmlns:a16="http://schemas.microsoft.com/office/drawing/2014/main" id="{44D1520D-12C0-3927-8F4F-2F623075FDD9}"/>
              </a:ext>
            </a:extLst>
          </p:cNvPr>
          <p:cNvSpPr>
            <a:spLocks noChangeArrowheads="1"/>
          </p:cNvSpPr>
          <p:nvPr/>
        </p:nvSpPr>
        <p:spPr bwMode="auto">
          <a:xfrm>
            <a:off x="2617472" y="2120503"/>
            <a:ext cx="1740532" cy="24714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miter lim="800000"/>
            <a:headEnd/>
            <a:tailEnd/>
          </a:ln>
        </p:spPr>
        <p:txBody>
          <a:bodyPr anchor="ctr" anchorCtr="0"/>
          <a:lstStyle/>
          <a:p>
            <a:pPr marL="173831" indent="-173831" algn="ctr" defTabSz="685800" eaLnBrk="0" fontAlgn="base" hangingPunct="0">
              <a:spcBef>
                <a:spcPts val="450"/>
              </a:spcBef>
              <a:spcAft>
                <a:spcPct val="0"/>
              </a:spcAft>
              <a:buClr>
                <a:prstClr val="white"/>
              </a:buClr>
              <a:buSzPct val="100000"/>
              <a:defRPr/>
            </a:pPr>
            <a:r>
              <a:rPr lang="en-US" sz="1500" b="1" kern="0">
                <a:solidFill>
                  <a:srgbClr val="3F3D3C"/>
                </a:solidFill>
                <a:latin typeface="+mj-lt"/>
                <a:ea typeface="Tahoma" pitchFamily="34" charset="0"/>
                <a:cs typeface="Tahoma" pitchFamily="34" charset="0"/>
              </a:rPr>
              <a:t>mPAP ≥25 mmHg</a:t>
            </a:r>
          </a:p>
        </p:txBody>
      </p:sp>
      <p:sp>
        <p:nvSpPr>
          <p:cNvPr id="34" name="Rounded Rectangle 2709">
            <a:extLst>
              <a:ext uri="{FF2B5EF4-FFF2-40B4-BE49-F238E27FC236}">
                <a16:creationId xmlns:a16="http://schemas.microsoft.com/office/drawing/2014/main" id="{895E9620-A313-B9EC-9A1B-231227E9E052}"/>
              </a:ext>
            </a:extLst>
          </p:cNvPr>
          <p:cNvSpPr/>
          <p:nvPr/>
        </p:nvSpPr>
        <p:spPr>
          <a:xfrm>
            <a:off x="2536681" y="2939764"/>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35" name="Rounded Rectangle 2710">
            <a:extLst>
              <a:ext uri="{FF2B5EF4-FFF2-40B4-BE49-F238E27FC236}">
                <a16:creationId xmlns:a16="http://schemas.microsoft.com/office/drawing/2014/main" id="{CCB41AB2-79EA-8C77-3E72-CA4CAB0E15E0}"/>
              </a:ext>
            </a:extLst>
          </p:cNvPr>
          <p:cNvSpPr/>
          <p:nvPr/>
        </p:nvSpPr>
        <p:spPr>
          <a:xfrm>
            <a:off x="2536679" y="2939764"/>
            <a:ext cx="1906432"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p:spPr>
        <p:txBody>
          <a:bodyPr rtlCol="0" anchor="ctr"/>
          <a:lstStyle/>
          <a:p>
            <a:pPr algn="ctr" defTabSz="685800" eaLnBrk="0" fontAlgn="base" hangingPunct="0">
              <a:spcBef>
                <a:spcPts val="450"/>
              </a:spcBef>
              <a:spcAft>
                <a:spcPct val="0"/>
              </a:spcAft>
              <a:buClr>
                <a:prstClr val="white"/>
              </a:buClr>
              <a:buSzPct val="100000"/>
              <a:defRPr/>
            </a:pPr>
            <a:r>
              <a:rPr lang="en-US" sz="1500" b="1" kern="0">
                <a:solidFill>
                  <a:srgbClr val="3F3D3C"/>
                </a:solidFill>
                <a:latin typeface="+mj-lt"/>
                <a:ea typeface="Tahoma" pitchFamily="34" charset="0"/>
                <a:cs typeface="Tahoma" pitchFamily="34" charset="0"/>
              </a:rPr>
              <a:t>PVR &gt;3 Wood units</a:t>
            </a:r>
          </a:p>
        </p:txBody>
      </p:sp>
      <p:sp>
        <p:nvSpPr>
          <p:cNvPr id="36" name="Rectangle 3">
            <a:extLst>
              <a:ext uri="{FF2B5EF4-FFF2-40B4-BE49-F238E27FC236}">
                <a16:creationId xmlns:a16="http://schemas.microsoft.com/office/drawing/2014/main" id="{9BD4F587-06AF-60EB-D13A-1054938F7116}"/>
              </a:ext>
            </a:extLst>
          </p:cNvPr>
          <p:cNvSpPr>
            <a:spLocks noChangeArrowheads="1"/>
          </p:cNvSpPr>
          <p:nvPr/>
        </p:nvSpPr>
        <p:spPr bwMode="auto">
          <a:xfrm>
            <a:off x="525857" y="2250472"/>
            <a:ext cx="1968270" cy="847155"/>
          </a:xfrm>
          <a:prstGeom prst="rect">
            <a:avLst/>
          </a:prstGeom>
          <a:noFill/>
          <a:ln w="9525">
            <a:noFill/>
            <a:miter lim="800000"/>
            <a:headEnd/>
            <a:tailEnd/>
          </a:ln>
        </p:spPr>
        <p:txBody>
          <a:bodyPr wrap="square">
            <a:spAutoFit/>
          </a:bodyPr>
          <a:lstStyle/>
          <a:p>
            <a:pPr eaLnBrk="0" fontAlgn="base" hangingPunct="0">
              <a:lnSpc>
                <a:spcPct val="90000"/>
              </a:lnSpc>
              <a:spcBef>
                <a:spcPct val="20000"/>
              </a:spcBef>
              <a:spcAft>
                <a:spcPct val="0"/>
              </a:spcAft>
              <a:buClr>
                <a:srgbClr val="4472C4"/>
              </a:buClr>
              <a:buSzPct val="120000"/>
              <a:buFont typeface="Wingdings" pitchFamily="2" charset="2"/>
              <a:buNone/>
            </a:pPr>
            <a:r>
              <a:rPr lang="en-US" b="1">
                <a:solidFill>
                  <a:srgbClr val="3F3D3C"/>
                </a:solidFill>
                <a:latin typeface="+mj-lt"/>
                <a:ea typeface="Tahoma" pitchFamily="34" charset="0"/>
                <a:cs typeface="Tahoma" pitchFamily="34" charset="0"/>
              </a:rPr>
              <a:t>Hemodynamic definition of PAH:</a:t>
            </a:r>
          </a:p>
        </p:txBody>
      </p:sp>
      <p:sp>
        <p:nvSpPr>
          <p:cNvPr id="37" name="Rectangle 3">
            <a:extLst>
              <a:ext uri="{FF2B5EF4-FFF2-40B4-BE49-F238E27FC236}">
                <a16:creationId xmlns:a16="http://schemas.microsoft.com/office/drawing/2014/main" id="{D30CA139-2692-EF8D-DD11-5700CCF4D560}"/>
              </a:ext>
            </a:extLst>
          </p:cNvPr>
          <p:cNvSpPr>
            <a:spLocks noChangeArrowheads="1"/>
          </p:cNvSpPr>
          <p:nvPr/>
        </p:nvSpPr>
        <p:spPr bwMode="auto">
          <a:xfrm>
            <a:off x="2690427" y="1822728"/>
            <a:ext cx="2054881" cy="327205"/>
          </a:xfrm>
          <a:prstGeom prst="rect">
            <a:avLst/>
          </a:prstGeom>
          <a:noFill/>
          <a:ln w="9525">
            <a:noFill/>
            <a:miter lim="800000"/>
            <a:headEnd/>
            <a:tailEnd/>
          </a:ln>
        </p:spPr>
        <p:txBody>
          <a:bodyPr wrap="square">
            <a:spAutoFit/>
          </a:bodyPr>
          <a:lstStyle/>
          <a:p>
            <a:pPr eaLnBrk="0" fontAlgn="base" hangingPunct="0">
              <a:lnSpc>
                <a:spcPct val="90000"/>
              </a:lnSpc>
              <a:spcBef>
                <a:spcPct val="20000"/>
              </a:spcBef>
              <a:spcAft>
                <a:spcPct val="0"/>
              </a:spcAft>
              <a:buClr>
                <a:srgbClr val="4472C4"/>
              </a:buClr>
              <a:buSzPct val="120000"/>
              <a:buFont typeface="Wingdings" pitchFamily="2" charset="2"/>
              <a:buNone/>
            </a:pPr>
            <a:r>
              <a:rPr lang="en-US" sz="1650" b="1">
                <a:solidFill>
                  <a:srgbClr val="3F3D3C"/>
                </a:solidFill>
                <a:latin typeface="+mj-lt"/>
                <a:ea typeface="Tahoma" pitchFamily="34" charset="0"/>
                <a:cs typeface="Tahoma" pitchFamily="34" charset="0"/>
              </a:rPr>
              <a:t>2015 ESC/ERS</a:t>
            </a:r>
            <a:r>
              <a:rPr lang="en-US" sz="1650" b="1" baseline="30000">
                <a:solidFill>
                  <a:srgbClr val="3F3D3C"/>
                </a:solidFill>
                <a:latin typeface="+mj-lt"/>
                <a:ea typeface="Tahoma" pitchFamily="34" charset="0"/>
                <a:cs typeface="Tahoma" pitchFamily="34" charset="0"/>
              </a:rPr>
              <a:t>1</a:t>
            </a:r>
          </a:p>
        </p:txBody>
      </p:sp>
      <p:sp>
        <p:nvSpPr>
          <p:cNvPr id="39" name="Rounded Rectangle 2703">
            <a:extLst>
              <a:ext uri="{FF2B5EF4-FFF2-40B4-BE49-F238E27FC236}">
                <a16:creationId xmlns:a16="http://schemas.microsoft.com/office/drawing/2014/main" id="{29AA6EC6-6AB1-8361-7408-FFFAB55D7214}"/>
              </a:ext>
            </a:extLst>
          </p:cNvPr>
          <p:cNvSpPr/>
          <p:nvPr/>
        </p:nvSpPr>
        <p:spPr>
          <a:xfrm>
            <a:off x="4580266" y="2524400"/>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40" name="Rectangle 3">
            <a:extLst>
              <a:ext uri="{FF2B5EF4-FFF2-40B4-BE49-F238E27FC236}">
                <a16:creationId xmlns:a16="http://schemas.microsoft.com/office/drawing/2014/main" id="{F371750B-FAC1-467C-A7F5-FC14FE18E7D4}"/>
              </a:ext>
            </a:extLst>
          </p:cNvPr>
          <p:cNvSpPr>
            <a:spLocks noChangeArrowheads="1"/>
          </p:cNvSpPr>
          <p:nvPr/>
        </p:nvSpPr>
        <p:spPr bwMode="auto">
          <a:xfrm>
            <a:off x="4594076" y="2537988"/>
            <a:ext cx="1863876" cy="2471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miter lim="800000"/>
            <a:headEnd/>
            <a:tailEnd/>
          </a:ln>
        </p:spPr>
        <p:txBody>
          <a:bodyPr anchor="ctr" anchorCtr="0"/>
          <a:lstStyle/>
          <a:p>
            <a:pPr algn="ctr" defTabSz="685800" eaLnBrk="0" fontAlgn="base" hangingPunct="0">
              <a:spcBef>
                <a:spcPts val="450"/>
              </a:spcBef>
              <a:spcAft>
                <a:spcPct val="0"/>
              </a:spcAft>
              <a:buClr>
                <a:prstClr val="white"/>
              </a:buClr>
              <a:buSzPct val="100000"/>
              <a:defRPr/>
            </a:pPr>
            <a:r>
              <a:rPr lang="en-US" sz="1500" b="1" kern="0">
                <a:solidFill>
                  <a:srgbClr val="3F3D3C"/>
                </a:solidFill>
                <a:latin typeface="+mj-lt"/>
                <a:ea typeface="Tahoma" pitchFamily="34" charset="0"/>
                <a:cs typeface="Tahoma" pitchFamily="34" charset="0"/>
              </a:rPr>
              <a:t>PAWP ≤15 mmHg</a:t>
            </a:r>
          </a:p>
        </p:txBody>
      </p:sp>
      <p:sp>
        <p:nvSpPr>
          <p:cNvPr id="42" name="Rounded Rectangle 2706">
            <a:extLst>
              <a:ext uri="{FF2B5EF4-FFF2-40B4-BE49-F238E27FC236}">
                <a16:creationId xmlns:a16="http://schemas.microsoft.com/office/drawing/2014/main" id="{D3525929-CE17-9D21-F31A-769B0E498202}"/>
              </a:ext>
            </a:extLst>
          </p:cNvPr>
          <p:cNvSpPr/>
          <p:nvPr/>
        </p:nvSpPr>
        <p:spPr>
          <a:xfrm>
            <a:off x="4580266" y="2108838"/>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43" name="Rectangle 3">
            <a:extLst>
              <a:ext uri="{FF2B5EF4-FFF2-40B4-BE49-F238E27FC236}">
                <a16:creationId xmlns:a16="http://schemas.microsoft.com/office/drawing/2014/main" id="{DF791A33-4505-D0A8-6F16-014FF7E0335C}"/>
              </a:ext>
            </a:extLst>
          </p:cNvPr>
          <p:cNvSpPr>
            <a:spLocks noChangeArrowheads="1"/>
          </p:cNvSpPr>
          <p:nvPr/>
        </p:nvSpPr>
        <p:spPr bwMode="auto">
          <a:xfrm>
            <a:off x="4688946" y="2122426"/>
            <a:ext cx="1769006" cy="2471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miter lim="800000"/>
            <a:headEnd/>
            <a:tailEnd/>
          </a:ln>
        </p:spPr>
        <p:txBody>
          <a:bodyPr anchor="ctr" anchorCtr="0"/>
          <a:lstStyle/>
          <a:p>
            <a:pPr marL="173831" indent="-173831" algn="ctr" defTabSz="685800" eaLnBrk="0" fontAlgn="base" hangingPunct="0">
              <a:spcBef>
                <a:spcPts val="450"/>
              </a:spcBef>
              <a:spcAft>
                <a:spcPct val="0"/>
              </a:spcAft>
              <a:buClr>
                <a:prstClr val="white"/>
              </a:buClr>
              <a:buSzPct val="100000"/>
              <a:defRPr/>
            </a:pPr>
            <a:r>
              <a:rPr lang="en-US" sz="1500" b="1" kern="0" err="1">
                <a:solidFill>
                  <a:srgbClr val="3F3D3C"/>
                </a:solidFill>
                <a:latin typeface="+mj-lt"/>
                <a:ea typeface="Tahoma" pitchFamily="34" charset="0"/>
                <a:cs typeface="Tahoma" pitchFamily="34" charset="0"/>
              </a:rPr>
              <a:t>mPAP</a:t>
            </a:r>
            <a:r>
              <a:rPr lang="en-US" sz="1500" b="1" kern="0">
                <a:solidFill>
                  <a:srgbClr val="3F3D3C"/>
                </a:solidFill>
                <a:latin typeface="+mj-lt"/>
                <a:ea typeface="Tahoma" pitchFamily="34" charset="0"/>
                <a:cs typeface="Tahoma" pitchFamily="34" charset="0"/>
              </a:rPr>
              <a:t> &gt;20 mmHg</a:t>
            </a:r>
          </a:p>
        </p:txBody>
      </p:sp>
      <p:sp>
        <p:nvSpPr>
          <p:cNvPr id="45" name="Rounded Rectangle 2709">
            <a:extLst>
              <a:ext uri="{FF2B5EF4-FFF2-40B4-BE49-F238E27FC236}">
                <a16:creationId xmlns:a16="http://schemas.microsoft.com/office/drawing/2014/main" id="{E41AE9BF-E0A5-366D-9F58-19F365DF7B03}"/>
              </a:ext>
            </a:extLst>
          </p:cNvPr>
          <p:cNvSpPr/>
          <p:nvPr/>
        </p:nvSpPr>
        <p:spPr>
          <a:xfrm>
            <a:off x="4580266" y="2941687"/>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46" name="Rounded Rectangle 2710">
            <a:extLst>
              <a:ext uri="{FF2B5EF4-FFF2-40B4-BE49-F238E27FC236}">
                <a16:creationId xmlns:a16="http://schemas.microsoft.com/office/drawing/2014/main" id="{8F4FD8C0-4A8C-0F04-B379-3771FC1563F1}"/>
              </a:ext>
            </a:extLst>
          </p:cNvPr>
          <p:cNvSpPr/>
          <p:nvPr/>
        </p:nvSpPr>
        <p:spPr>
          <a:xfrm>
            <a:off x="4537712" y="2941687"/>
            <a:ext cx="1920240"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p:spPr>
        <p:txBody>
          <a:bodyPr rtlCol="0" anchor="ctr"/>
          <a:lstStyle/>
          <a:p>
            <a:pPr algn="ctr" defTabSz="685800" eaLnBrk="0" fontAlgn="base" hangingPunct="0">
              <a:spcBef>
                <a:spcPts val="450"/>
              </a:spcBef>
              <a:spcAft>
                <a:spcPct val="0"/>
              </a:spcAft>
              <a:buClr>
                <a:prstClr val="white"/>
              </a:buClr>
              <a:buSzPct val="100000"/>
              <a:defRPr/>
            </a:pPr>
            <a:r>
              <a:rPr lang="en-US" sz="1500" b="1" kern="0">
                <a:solidFill>
                  <a:srgbClr val="3F3D3C"/>
                </a:solidFill>
                <a:latin typeface="+mj-lt"/>
                <a:ea typeface="Tahoma" pitchFamily="34" charset="0"/>
                <a:cs typeface="Tahoma" pitchFamily="34" charset="0"/>
              </a:rPr>
              <a:t>PVR ≥3 Wood units</a:t>
            </a:r>
          </a:p>
        </p:txBody>
      </p:sp>
      <p:sp>
        <p:nvSpPr>
          <p:cNvPr id="47" name="Rectangle 3">
            <a:extLst>
              <a:ext uri="{FF2B5EF4-FFF2-40B4-BE49-F238E27FC236}">
                <a16:creationId xmlns:a16="http://schemas.microsoft.com/office/drawing/2014/main" id="{5DEC3FF5-EF93-FBE9-9A24-F03A50FAA934}"/>
              </a:ext>
            </a:extLst>
          </p:cNvPr>
          <p:cNvSpPr>
            <a:spLocks noChangeArrowheads="1"/>
          </p:cNvSpPr>
          <p:nvPr/>
        </p:nvSpPr>
        <p:spPr bwMode="auto">
          <a:xfrm>
            <a:off x="4911208" y="1824437"/>
            <a:ext cx="1740998" cy="327205"/>
          </a:xfrm>
          <a:prstGeom prst="rect">
            <a:avLst/>
          </a:prstGeom>
          <a:noFill/>
          <a:ln w="9525">
            <a:noFill/>
            <a:miter lim="800000"/>
            <a:headEnd/>
            <a:tailEnd/>
          </a:ln>
        </p:spPr>
        <p:txBody>
          <a:bodyPr wrap="square">
            <a:spAutoFit/>
          </a:bodyPr>
          <a:lstStyle/>
          <a:p>
            <a:pPr eaLnBrk="0" fontAlgn="base" hangingPunct="0">
              <a:lnSpc>
                <a:spcPct val="90000"/>
              </a:lnSpc>
              <a:spcBef>
                <a:spcPct val="20000"/>
              </a:spcBef>
              <a:spcAft>
                <a:spcPct val="0"/>
              </a:spcAft>
              <a:buClr>
                <a:srgbClr val="4472C4"/>
              </a:buClr>
              <a:buSzPct val="120000"/>
              <a:buFont typeface="Wingdings" pitchFamily="2" charset="2"/>
              <a:buNone/>
            </a:pPr>
            <a:r>
              <a:rPr lang="en-US" sz="1650" b="1">
                <a:solidFill>
                  <a:srgbClr val="3F3D3C"/>
                </a:solidFill>
                <a:latin typeface="+mj-lt"/>
                <a:ea typeface="Tahoma" pitchFamily="34" charset="0"/>
                <a:cs typeface="Tahoma" pitchFamily="34" charset="0"/>
              </a:rPr>
              <a:t>6th WSPH</a:t>
            </a:r>
            <a:r>
              <a:rPr lang="en-US" sz="1650" b="1" baseline="30000">
                <a:solidFill>
                  <a:srgbClr val="3F3D3C"/>
                </a:solidFill>
                <a:latin typeface="+mj-lt"/>
                <a:ea typeface="Tahoma" pitchFamily="34" charset="0"/>
                <a:cs typeface="Tahoma" pitchFamily="34" charset="0"/>
              </a:rPr>
              <a:t>2</a:t>
            </a:r>
          </a:p>
        </p:txBody>
      </p:sp>
      <p:sp>
        <p:nvSpPr>
          <p:cNvPr id="48" name="Text Box 3">
            <a:extLst>
              <a:ext uri="{FF2B5EF4-FFF2-40B4-BE49-F238E27FC236}">
                <a16:creationId xmlns:a16="http://schemas.microsoft.com/office/drawing/2014/main" id="{DC8D720A-ECF6-D9E5-84CB-EB21601679B7}"/>
              </a:ext>
            </a:extLst>
          </p:cNvPr>
          <p:cNvSpPr txBox="1">
            <a:spLocks/>
          </p:cNvSpPr>
          <p:nvPr/>
        </p:nvSpPr>
        <p:spPr bwMode="auto">
          <a:xfrm>
            <a:off x="11190" y="4766267"/>
            <a:ext cx="6446762" cy="403957"/>
          </a:xfrm>
          <a:prstGeom prst="rect">
            <a:avLst/>
          </a:prstGeom>
          <a:noFill/>
          <a:ln w="12700">
            <a:noFill/>
            <a:miter lim="800000"/>
            <a:headEnd/>
            <a:tailEnd/>
          </a:ln>
        </p:spPr>
        <p:txBody>
          <a:bodyPr wrap="square" anchor="b">
            <a:spAutoFit/>
          </a:bodyPr>
          <a:lstStyle/>
          <a:p>
            <a:r>
              <a:rPr lang="en-US" sz="675">
                <a:ea typeface="Tahoma" pitchFamily="34" charset="0"/>
                <a:cs typeface="Tahoma" pitchFamily="34" charset="0"/>
              </a:rPr>
              <a:t>ERS=European Respiratory Society. ESC=European Society of Cardiology; PAWP=pulmonary arterial wedge pressure; PVR=pulmonary vascular resistance; WSPH=World Symposium on Pulmonary Hypertension.</a:t>
            </a:r>
            <a:br>
              <a:rPr lang="en-US" sz="675">
                <a:ea typeface="Tahoma" pitchFamily="34" charset="0"/>
                <a:cs typeface="Tahoma" pitchFamily="34" charset="0"/>
              </a:rPr>
            </a:br>
            <a:r>
              <a:rPr lang="en-US" sz="675">
                <a:ea typeface="Tahoma" pitchFamily="34" charset="0"/>
                <a:cs typeface="Tahoma" pitchFamily="34" charset="0"/>
              </a:rPr>
              <a:t>1. </a:t>
            </a:r>
            <a:r>
              <a:rPr lang="en-US" sz="675" err="1"/>
              <a:t>Galiè</a:t>
            </a:r>
            <a:r>
              <a:rPr lang="en-US" sz="675"/>
              <a:t> N, et al. </a:t>
            </a:r>
            <a:r>
              <a:rPr lang="en-US" sz="675" i="1"/>
              <a:t>Eur Respir J.</a:t>
            </a:r>
            <a:r>
              <a:rPr lang="en-US" sz="675"/>
              <a:t> 2015;46:903-975</a:t>
            </a:r>
            <a:r>
              <a:rPr lang="en-US" sz="675">
                <a:solidFill>
                  <a:schemeClr val="tx1">
                    <a:lumMod val="65000"/>
                    <a:lumOff val="35000"/>
                  </a:schemeClr>
                </a:solidFill>
              </a:rPr>
              <a:t>. 2. </a:t>
            </a:r>
            <a:r>
              <a:rPr lang="fr-FR" sz="675"/>
              <a:t>Simonneau G, et al. </a:t>
            </a:r>
            <a:r>
              <a:rPr lang="fr-FR" sz="675" i="1" err="1"/>
              <a:t>Eur</a:t>
            </a:r>
            <a:r>
              <a:rPr lang="fr-FR" sz="675" i="1"/>
              <a:t> </a:t>
            </a:r>
            <a:r>
              <a:rPr lang="fr-FR" sz="675" i="1" err="1"/>
              <a:t>Respir</a:t>
            </a:r>
            <a:r>
              <a:rPr lang="fr-FR" sz="675" i="1"/>
              <a:t> J</a:t>
            </a:r>
            <a:r>
              <a:rPr lang="fr-FR" sz="675"/>
              <a:t>. 2019;24:53. </a:t>
            </a:r>
            <a:r>
              <a:rPr lang="en-US" sz="675"/>
              <a:t>3. Humbert M, et al. </a:t>
            </a:r>
            <a:r>
              <a:rPr lang="en-US" sz="675" i="1" err="1"/>
              <a:t>Eur</a:t>
            </a:r>
            <a:r>
              <a:rPr lang="en-US" sz="675" i="1"/>
              <a:t> Respir J</a:t>
            </a:r>
            <a:r>
              <a:rPr lang="en-US" sz="675"/>
              <a:t>. 2023:61:2200879</a:t>
            </a:r>
            <a:r>
              <a:rPr lang="en-US" sz="675">
                <a:ea typeface="Tahoma" pitchFamily="34" charset="0"/>
                <a:cs typeface="Tahoma" pitchFamily="34" charset="0"/>
              </a:rPr>
              <a:t>.</a:t>
            </a:r>
          </a:p>
        </p:txBody>
      </p:sp>
      <p:sp>
        <p:nvSpPr>
          <p:cNvPr id="3" name="Rectangle 3">
            <a:extLst>
              <a:ext uri="{FF2B5EF4-FFF2-40B4-BE49-F238E27FC236}">
                <a16:creationId xmlns:a16="http://schemas.microsoft.com/office/drawing/2014/main" id="{2DACD80D-6AC9-6CC8-6F6E-3458F4FDA294}"/>
              </a:ext>
            </a:extLst>
          </p:cNvPr>
          <p:cNvSpPr>
            <a:spLocks noChangeArrowheads="1"/>
          </p:cNvSpPr>
          <p:nvPr/>
        </p:nvSpPr>
        <p:spPr bwMode="auto">
          <a:xfrm>
            <a:off x="6753306" y="1822936"/>
            <a:ext cx="1740998" cy="327205"/>
          </a:xfrm>
          <a:prstGeom prst="rect">
            <a:avLst/>
          </a:prstGeom>
          <a:noFill/>
          <a:ln w="9525">
            <a:noFill/>
            <a:miter lim="800000"/>
            <a:headEnd/>
            <a:tailEnd/>
          </a:ln>
        </p:spPr>
        <p:txBody>
          <a:bodyPr wrap="square">
            <a:spAutoFit/>
          </a:bodyPr>
          <a:lstStyle/>
          <a:p>
            <a:pPr eaLnBrk="0" fontAlgn="base" hangingPunct="0">
              <a:lnSpc>
                <a:spcPct val="90000"/>
              </a:lnSpc>
              <a:spcBef>
                <a:spcPct val="20000"/>
              </a:spcBef>
              <a:spcAft>
                <a:spcPct val="0"/>
              </a:spcAft>
              <a:buClr>
                <a:srgbClr val="4472C4"/>
              </a:buClr>
              <a:buSzPct val="120000"/>
              <a:buFont typeface="Wingdings" pitchFamily="2" charset="2"/>
              <a:buNone/>
            </a:pPr>
            <a:r>
              <a:rPr lang="en-US" sz="1650" b="1">
                <a:solidFill>
                  <a:srgbClr val="3F3D3C"/>
                </a:solidFill>
                <a:latin typeface="+mj-lt"/>
                <a:ea typeface="Tahoma" pitchFamily="34" charset="0"/>
                <a:cs typeface="Tahoma" pitchFamily="34" charset="0"/>
              </a:rPr>
              <a:t>2022 ESC/ERS</a:t>
            </a:r>
            <a:r>
              <a:rPr lang="en-US" sz="1650" b="1" baseline="30000">
                <a:solidFill>
                  <a:srgbClr val="3F3D3C"/>
                </a:solidFill>
                <a:latin typeface="+mj-lt"/>
                <a:ea typeface="Tahoma" pitchFamily="34" charset="0"/>
                <a:cs typeface="Tahoma" pitchFamily="34" charset="0"/>
              </a:rPr>
              <a:t>3</a:t>
            </a:r>
          </a:p>
        </p:txBody>
      </p:sp>
      <p:sp>
        <p:nvSpPr>
          <p:cNvPr id="5" name="Rounded Rectangle 2703">
            <a:extLst>
              <a:ext uri="{FF2B5EF4-FFF2-40B4-BE49-F238E27FC236}">
                <a16:creationId xmlns:a16="http://schemas.microsoft.com/office/drawing/2014/main" id="{D7E1D2E6-1F98-492B-18AA-0DD4E3947CD0}"/>
              </a:ext>
            </a:extLst>
          </p:cNvPr>
          <p:cNvSpPr/>
          <p:nvPr/>
        </p:nvSpPr>
        <p:spPr>
          <a:xfrm>
            <a:off x="6637661" y="2522779"/>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6" name="Rectangle 3">
            <a:extLst>
              <a:ext uri="{FF2B5EF4-FFF2-40B4-BE49-F238E27FC236}">
                <a16:creationId xmlns:a16="http://schemas.microsoft.com/office/drawing/2014/main" id="{B8420F63-20EF-ACBD-A28D-5DE8869266F9}"/>
              </a:ext>
            </a:extLst>
          </p:cNvPr>
          <p:cNvSpPr>
            <a:spLocks noChangeArrowheads="1"/>
          </p:cNvSpPr>
          <p:nvPr/>
        </p:nvSpPr>
        <p:spPr bwMode="auto">
          <a:xfrm>
            <a:off x="6680213" y="2536367"/>
            <a:ext cx="1835134" cy="2471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miter lim="800000"/>
            <a:headEnd/>
            <a:tailEnd/>
          </a:ln>
        </p:spPr>
        <p:txBody>
          <a:bodyPr anchor="ctr" anchorCtr="0"/>
          <a:lstStyle/>
          <a:p>
            <a:pPr algn="ctr" defTabSz="685800" eaLnBrk="0" fontAlgn="base" hangingPunct="0">
              <a:spcBef>
                <a:spcPts val="450"/>
              </a:spcBef>
              <a:spcAft>
                <a:spcPct val="0"/>
              </a:spcAft>
              <a:buClr>
                <a:prstClr val="white"/>
              </a:buClr>
              <a:buSzPct val="100000"/>
              <a:defRPr/>
            </a:pPr>
            <a:r>
              <a:rPr lang="en-US" sz="1500" b="1" kern="0">
                <a:solidFill>
                  <a:srgbClr val="3F3D3C"/>
                </a:solidFill>
                <a:latin typeface="+mj-lt"/>
                <a:ea typeface="Tahoma" pitchFamily="34" charset="0"/>
                <a:cs typeface="Tahoma" pitchFamily="34" charset="0"/>
              </a:rPr>
              <a:t>PAWP ≤15 mmHg</a:t>
            </a:r>
          </a:p>
        </p:txBody>
      </p:sp>
      <p:sp>
        <p:nvSpPr>
          <p:cNvPr id="8" name="Rounded Rectangle 2706">
            <a:extLst>
              <a:ext uri="{FF2B5EF4-FFF2-40B4-BE49-F238E27FC236}">
                <a16:creationId xmlns:a16="http://schemas.microsoft.com/office/drawing/2014/main" id="{FC38B4FA-3434-6626-CCC5-AA4016D18EED}"/>
              </a:ext>
            </a:extLst>
          </p:cNvPr>
          <p:cNvSpPr/>
          <p:nvPr/>
        </p:nvSpPr>
        <p:spPr>
          <a:xfrm>
            <a:off x="6637661" y="2107217"/>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9" name="Rectangle 3">
            <a:extLst>
              <a:ext uri="{FF2B5EF4-FFF2-40B4-BE49-F238E27FC236}">
                <a16:creationId xmlns:a16="http://schemas.microsoft.com/office/drawing/2014/main" id="{E113D07D-CE71-9947-B084-D0BD418FA156}"/>
              </a:ext>
            </a:extLst>
          </p:cNvPr>
          <p:cNvSpPr>
            <a:spLocks noChangeArrowheads="1"/>
          </p:cNvSpPr>
          <p:nvPr/>
        </p:nvSpPr>
        <p:spPr bwMode="auto">
          <a:xfrm>
            <a:off x="6680213" y="2120805"/>
            <a:ext cx="1835133" cy="24714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9525">
            <a:noFill/>
            <a:miter lim="800000"/>
            <a:headEnd/>
            <a:tailEnd/>
          </a:ln>
        </p:spPr>
        <p:txBody>
          <a:bodyPr anchor="ctr" anchorCtr="0"/>
          <a:lstStyle/>
          <a:p>
            <a:pPr marL="173831" indent="-173831" algn="ctr" defTabSz="685800" eaLnBrk="0" fontAlgn="base" hangingPunct="0">
              <a:spcBef>
                <a:spcPts val="450"/>
              </a:spcBef>
              <a:spcAft>
                <a:spcPct val="0"/>
              </a:spcAft>
              <a:buClr>
                <a:prstClr val="white"/>
              </a:buClr>
              <a:buSzPct val="100000"/>
              <a:defRPr/>
            </a:pPr>
            <a:r>
              <a:rPr lang="en-US" sz="1500" b="1" kern="0" err="1">
                <a:solidFill>
                  <a:srgbClr val="3F3D3C"/>
                </a:solidFill>
                <a:latin typeface="+mj-lt"/>
                <a:ea typeface="Tahoma" pitchFamily="34" charset="0"/>
                <a:cs typeface="Tahoma" pitchFamily="34" charset="0"/>
              </a:rPr>
              <a:t>mPAP</a:t>
            </a:r>
            <a:r>
              <a:rPr lang="en-US" sz="1500" b="1" kern="0">
                <a:solidFill>
                  <a:srgbClr val="3F3D3C"/>
                </a:solidFill>
                <a:latin typeface="+mj-lt"/>
                <a:ea typeface="Tahoma" pitchFamily="34" charset="0"/>
                <a:cs typeface="Tahoma" pitchFamily="34" charset="0"/>
              </a:rPr>
              <a:t> &gt;20 mmHg</a:t>
            </a:r>
          </a:p>
        </p:txBody>
      </p:sp>
      <p:sp>
        <p:nvSpPr>
          <p:cNvPr id="11" name="Rounded Rectangle 2709">
            <a:extLst>
              <a:ext uri="{FF2B5EF4-FFF2-40B4-BE49-F238E27FC236}">
                <a16:creationId xmlns:a16="http://schemas.microsoft.com/office/drawing/2014/main" id="{46E6756E-FB76-CC54-5DFC-66EE595661D8}"/>
              </a:ext>
            </a:extLst>
          </p:cNvPr>
          <p:cNvSpPr/>
          <p:nvPr/>
        </p:nvSpPr>
        <p:spPr>
          <a:xfrm>
            <a:off x="6637661" y="2940066"/>
            <a:ext cx="1877686"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defTabSz="685800" fontAlgn="base">
              <a:spcBef>
                <a:spcPct val="0"/>
              </a:spcBef>
              <a:spcAft>
                <a:spcPct val="0"/>
              </a:spcAft>
              <a:defRPr/>
            </a:pPr>
            <a:endParaRPr lang="en-US" sz="1350" kern="0">
              <a:solidFill>
                <a:prstClr val="white"/>
              </a:solidFill>
              <a:latin typeface="+mj-lt"/>
            </a:endParaRPr>
          </a:p>
        </p:txBody>
      </p:sp>
      <p:sp>
        <p:nvSpPr>
          <p:cNvPr id="12" name="Rounded Rectangle 2710">
            <a:extLst>
              <a:ext uri="{FF2B5EF4-FFF2-40B4-BE49-F238E27FC236}">
                <a16:creationId xmlns:a16="http://schemas.microsoft.com/office/drawing/2014/main" id="{9450BB8D-0821-09B5-7A91-393E5C3734A3}"/>
              </a:ext>
            </a:extLst>
          </p:cNvPr>
          <p:cNvSpPr/>
          <p:nvPr/>
        </p:nvSpPr>
        <p:spPr>
          <a:xfrm>
            <a:off x="6595107" y="2940066"/>
            <a:ext cx="1920240" cy="27432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w="12700" cap="flat" cmpd="sng" algn="ctr">
            <a:noFill/>
            <a:prstDash val="solid"/>
            <a:miter lim="800000"/>
          </a:ln>
          <a:effectLst/>
        </p:spPr>
        <p:txBody>
          <a:bodyPr rtlCol="0" anchor="ctr"/>
          <a:lstStyle/>
          <a:p>
            <a:pPr algn="ctr" defTabSz="685800" eaLnBrk="0" fontAlgn="base" hangingPunct="0">
              <a:spcBef>
                <a:spcPts val="450"/>
              </a:spcBef>
              <a:spcAft>
                <a:spcPct val="0"/>
              </a:spcAft>
              <a:buClr>
                <a:prstClr val="white"/>
              </a:buClr>
              <a:buSzPct val="100000"/>
              <a:defRPr/>
            </a:pPr>
            <a:r>
              <a:rPr lang="en-US" sz="1500" b="1" kern="0">
                <a:solidFill>
                  <a:srgbClr val="3F3D3C"/>
                </a:solidFill>
                <a:latin typeface="+mj-lt"/>
                <a:ea typeface="Tahoma" pitchFamily="34" charset="0"/>
                <a:cs typeface="Tahoma" pitchFamily="34" charset="0"/>
              </a:rPr>
              <a:t>PVR ≥2 Wood units</a:t>
            </a:r>
          </a:p>
        </p:txBody>
      </p:sp>
    </p:spTree>
    <p:extLst>
      <p:ext uri="{BB962C8B-B14F-4D97-AF65-F5344CB8AC3E}">
        <p14:creationId xmlns:p14="http://schemas.microsoft.com/office/powerpoint/2010/main" val="36601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P spid="8" grpId="0" animBg="1"/>
      <p:bldP spid="9"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8946-E0E4-5574-DF47-2C6A3AB94B05}"/>
              </a:ext>
            </a:extLst>
          </p:cNvPr>
          <p:cNvSpPr>
            <a:spLocks noGrp="1"/>
          </p:cNvSpPr>
          <p:nvPr>
            <p:ph type="title"/>
          </p:nvPr>
        </p:nvSpPr>
        <p:spPr/>
        <p:txBody>
          <a:bodyPr>
            <a:normAutofit fontScale="90000"/>
          </a:bodyPr>
          <a:lstStyle/>
          <a:p>
            <a:pPr algn="l"/>
            <a:r>
              <a:rPr lang="en-US"/>
              <a:t>Assessing Risk</a:t>
            </a:r>
          </a:p>
        </p:txBody>
      </p:sp>
      <p:pic>
        <p:nvPicPr>
          <p:cNvPr id="5" name="Picture 4" descr="A diagram of a patient record&#10;&#10;Description automatically generated">
            <a:extLst>
              <a:ext uri="{FF2B5EF4-FFF2-40B4-BE49-F238E27FC236}">
                <a16:creationId xmlns:a16="http://schemas.microsoft.com/office/drawing/2014/main" id="{D9E4B0FA-D763-BEF0-A6C9-414C6670CBCA}"/>
              </a:ext>
            </a:extLst>
          </p:cNvPr>
          <p:cNvPicPr>
            <a:picLocks noChangeAspect="1"/>
          </p:cNvPicPr>
          <p:nvPr/>
        </p:nvPicPr>
        <p:blipFill rotWithShape="1">
          <a:blip r:embed="rId3"/>
          <a:srcRect l="32176" b="11564"/>
          <a:stretch/>
        </p:blipFill>
        <p:spPr>
          <a:xfrm>
            <a:off x="1936214" y="1328077"/>
            <a:ext cx="5271571" cy="3012569"/>
          </a:xfrm>
          <a:prstGeom prst="rect">
            <a:avLst/>
          </a:prstGeom>
        </p:spPr>
      </p:pic>
      <p:pic>
        <p:nvPicPr>
          <p:cNvPr id="6" name="Picture 5" descr="A diagram of a patient record&#10;&#10;Description automatically generated">
            <a:extLst>
              <a:ext uri="{FF2B5EF4-FFF2-40B4-BE49-F238E27FC236}">
                <a16:creationId xmlns:a16="http://schemas.microsoft.com/office/drawing/2014/main" id="{D6B81B3F-D832-2035-0BEA-B73B64B2BCA7}"/>
              </a:ext>
            </a:extLst>
          </p:cNvPr>
          <p:cNvPicPr>
            <a:picLocks noChangeAspect="1"/>
          </p:cNvPicPr>
          <p:nvPr/>
        </p:nvPicPr>
        <p:blipFill rotWithShape="1">
          <a:blip r:embed="rId3"/>
          <a:srcRect l="29081" t="89661" r="30947" b="636"/>
          <a:stretch/>
        </p:blipFill>
        <p:spPr>
          <a:xfrm>
            <a:off x="3018620" y="4340646"/>
            <a:ext cx="3106757" cy="330506"/>
          </a:xfrm>
          <a:prstGeom prst="rect">
            <a:avLst/>
          </a:prstGeom>
        </p:spPr>
      </p:pic>
      <p:sp>
        <p:nvSpPr>
          <p:cNvPr id="7" name="TextBox 6">
            <a:extLst>
              <a:ext uri="{FF2B5EF4-FFF2-40B4-BE49-F238E27FC236}">
                <a16:creationId xmlns:a16="http://schemas.microsoft.com/office/drawing/2014/main" id="{4BDB440A-C7A8-BB6A-86F1-A80629D74406}"/>
              </a:ext>
            </a:extLst>
          </p:cNvPr>
          <p:cNvSpPr txBox="1"/>
          <p:nvPr/>
        </p:nvSpPr>
        <p:spPr>
          <a:xfrm>
            <a:off x="2275641" y="998382"/>
            <a:ext cx="1640193" cy="369332"/>
          </a:xfrm>
          <a:prstGeom prst="rect">
            <a:avLst/>
          </a:prstGeom>
          <a:noFill/>
        </p:spPr>
        <p:txBody>
          <a:bodyPr wrap="none" rtlCol="0">
            <a:spAutoFit/>
          </a:bodyPr>
          <a:lstStyle/>
          <a:p>
            <a:r>
              <a:rPr lang="en-US">
                <a:solidFill>
                  <a:schemeClr val="tx1">
                    <a:lumMod val="50000"/>
                  </a:schemeClr>
                </a:solidFill>
                <a:latin typeface="+mj-lt"/>
              </a:rPr>
              <a:t>Clinical gestalt</a:t>
            </a:r>
          </a:p>
        </p:txBody>
      </p:sp>
      <p:sp>
        <p:nvSpPr>
          <p:cNvPr id="8" name="TextBox 7">
            <a:extLst>
              <a:ext uri="{FF2B5EF4-FFF2-40B4-BE49-F238E27FC236}">
                <a16:creationId xmlns:a16="http://schemas.microsoft.com/office/drawing/2014/main" id="{39D5108D-3762-6E10-7298-B351F8C8551D}"/>
              </a:ext>
            </a:extLst>
          </p:cNvPr>
          <p:cNvSpPr txBox="1"/>
          <p:nvPr/>
        </p:nvSpPr>
        <p:spPr>
          <a:xfrm>
            <a:off x="5138190" y="997571"/>
            <a:ext cx="1667444" cy="369332"/>
          </a:xfrm>
          <a:prstGeom prst="rect">
            <a:avLst/>
          </a:prstGeom>
          <a:noFill/>
        </p:spPr>
        <p:txBody>
          <a:bodyPr wrap="none" rtlCol="0">
            <a:spAutoFit/>
          </a:bodyPr>
          <a:lstStyle/>
          <a:p>
            <a:r>
              <a:rPr lang="en-US">
                <a:solidFill>
                  <a:schemeClr val="tx1">
                    <a:lumMod val="50000"/>
                  </a:schemeClr>
                </a:solidFill>
                <a:latin typeface="+mj-lt"/>
              </a:rPr>
              <a:t>Calculated risk</a:t>
            </a:r>
          </a:p>
        </p:txBody>
      </p:sp>
      <p:sp>
        <p:nvSpPr>
          <p:cNvPr id="9" name="Rounded Rectangle 8">
            <a:extLst>
              <a:ext uri="{FF2B5EF4-FFF2-40B4-BE49-F238E27FC236}">
                <a16:creationId xmlns:a16="http://schemas.microsoft.com/office/drawing/2014/main" id="{7A725275-1F1A-C3A4-6944-8948E0F630EC}"/>
              </a:ext>
            </a:extLst>
          </p:cNvPr>
          <p:cNvSpPr/>
          <p:nvPr/>
        </p:nvSpPr>
        <p:spPr>
          <a:xfrm>
            <a:off x="1110677" y="2571750"/>
            <a:ext cx="7116897" cy="649995"/>
          </a:xfrm>
          <a:prstGeom prst="roundRect">
            <a:avLst/>
          </a:prstGeom>
          <a:gradFill flip="none" rotWithShape="1">
            <a:gsLst>
              <a:gs pos="0">
                <a:schemeClr val="accent1">
                  <a:tint val="100000"/>
                  <a:shade val="100000"/>
                  <a:satMod val="130000"/>
                </a:schemeClr>
              </a:gs>
              <a:gs pos="15000">
                <a:schemeClr val="accent1">
                  <a:tint val="50000"/>
                  <a:shade val="100000"/>
                  <a:satMod val="35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40ADE5D-7A68-53BA-F5B5-3516073CBCB9}"/>
              </a:ext>
            </a:extLst>
          </p:cNvPr>
          <p:cNvSpPr txBox="1"/>
          <p:nvPr/>
        </p:nvSpPr>
        <p:spPr>
          <a:xfrm flipH="1">
            <a:off x="1252718" y="2610576"/>
            <a:ext cx="6864687" cy="646331"/>
          </a:xfrm>
          <a:prstGeom prst="rect">
            <a:avLst/>
          </a:prstGeom>
          <a:noFill/>
        </p:spPr>
        <p:txBody>
          <a:bodyPr wrap="square" rtlCol="0">
            <a:spAutoFit/>
          </a:bodyPr>
          <a:lstStyle/>
          <a:p>
            <a:pPr algn="ctr"/>
            <a:r>
              <a:rPr lang="en-US">
                <a:solidFill>
                  <a:schemeClr val="tx1">
                    <a:lumMod val="50000"/>
                  </a:schemeClr>
                </a:solidFill>
                <a:latin typeface="+mj-lt"/>
              </a:rPr>
              <a:t>80% of patients deemed low risk by </a:t>
            </a:r>
            <a:r>
              <a:rPr lang="en-US" b="1">
                <a:solidFill>
                  <a:schemeClr val="tx1">
                    <a:lumMod val="50000"/>
                  </a:schemeClr>
                </a:solidFill>
                <a:latin typeface="+mj-lt"/>
              </a:rPr>
              <a:t>gestalt</a:t>
            </a:r>
            <a:r>
              <a:rPr lang="en-US">
                <a:solidFill>
                  <a:schemeClr val="tx1">
                    <a:lumMod val="50000"/>
                  </a:schemeClr>
                </a:solidFill>
                <a:latin typeface="+mj-lt"/>
              </a:rPr>
              <a:t> were in a higher risk category when a calculated risk score was used </a:t>
            </a:r>
          </a:p>
        </p:txBody>
      </p:sp>
      <p:sp>
        <p:nvSpPr>
          <p:cNvPr id="11" name="Text Box 3">
            <a:extLst>
              <a:ext uri="{FF2B5EF4-FFF2-40B4-BE49-F238E27FC236}">
                <a16:creationId xmlns:a16="http://schemas.microsoft.com/office/drawing/2014/main" id="{08DCD620-8FE1-DD78-9356-A8282684ABD9}"/>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a:ea typeface="Tahoma" pitchFamily="34" charset="0"/>
                <a:cs typeface="Tahoma" pitchFamily="34" charset="0"/>
              </a:rPr>
              <a:t>Simons JE, et al. </a:t>
            </a:r>
            <a:r>
              <a:rPr lang="en-US" sz="675" i="1">
                <a:ea typeface="Tahoma" pitchFamily="34" charset="0"/>
                <a:cs typeface="Tahoma" pitchFamily="34" charset="0"/>
              </a:rPr>
              <a:t>Adv </a:t>
            </a:r>
            <a:r>
              <a:rPr lang="en-US" sz="675" i="1" err="1">
                <a:ea typeface="Tahoma" pitchFamily="34" charset="0"/>
                <a:cs typeface="Tahoma" pitchFamily="34" charset="0"/>
              </a:rPr>
              <a:t>Ther</a:t>
            </a:r>
            <a:r>
              <a:rPr lang="en-US" sz="675" i="1">
                <a:ea typeface="Tahoma" pitchFamily="34" charset="0"/>
                <a:cs typeface="Tahoma" pitchFamily="34" charset="0"/>
              </a:rPr>
              <a:t> </a:t>
            </a:r>
            <a:r>
              <a:rPr lang="en-US" sz="675">
                <a:ea typeface="Tahoma" pitchFamily="34" charset="0"/>
                <a:cs typeface="Tahoma" pitchFamily="34" charset="0"/>
              </a:rPr>
              <a:t>(2019) 36:2351–2363 </a:t>
            </a:r>
          </a:p>
        </p:txBody>
      </p:sp>
    </p:spTree>
    <p:extLst>
      <p:ext uri="{BB962C8B-B14F-4D97-AF65-F5344CB8AC3E}">
        <p14:creationId xmlns:p14="http://schemas.microsoft.com/office/powerpoint/2010/main" val="323700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DB17-776F-D47B-885B-23091603D059}"/>
              </a:ext>
            </a:extLst>
          </p:cNvPr>
          <p:cNvSpPr>
            <a:spLocks noGrp="1"/>
          </p:cNvSpPr>
          <p:nvPr>
            <p:ph type="title"/>
          </p:nvPr>
        </p:nvSpPr>
        <p:spPr/>
        <p:txBody>
          <a:bodyPr>
            <a:normAutofit fontScale="90000"/>
          </a:bodyPr>
          <a:lstStyle/>
          <a:p>
            <a:pPr algn="l"/>
            <a:r>
              <a:rPr lang="en-US"/>
              <a:t>Risk Stratification</a:t>
            </a:r>
          </a:p>
        </p:txBody>
      </p:sp>
      <p:pic>
        <p:nvPicPr>
          <p:cNvPr id="7" name="Picture 6" descr="Graphical user interface, table&#10;&#10;Description automatically generated">
            <a:extLst>
              <a:ext uri="{FF2B5EF4-FFF2-40B4-BE49-F238E27FC236}">
                <a16:creationId xmlns:a16="http://schemas.microsoft.com/office/drawing/2014/main" id="{A82B4859-B4C1-9026-E680-B0C29F995D71}"/>
              </a:ext>
            </a:extLst>
          </p:cNvPr>
          <p:cNvPicPr>
            <a:picLocks noChangeAspect="1"/>
          </p:cNvPicPr>
          <p:nvPr/>
        </p:nvPicPr>
        <p:blipFill rotWithShape="1">
          <a:blip r:embed="rId3"/>
          <a:srcRect t="10015" b="18211"/>
          <a:stretch/>
        </p:blipFill>
        <p:spPr>
          <a:xfrm>
            <a:off x="105306" y="926258"/>
            <a:ext cx="3911719" cy="4217242"/>
          </a:xfrm>
          <a:prstGeom prst="rect">
            <a:avLst/>
          </a:prstGeom>
        </p:spPr>
      </p:pic>
      <p:pic>
        <p:nvPicPr>
          <p:cNvPr id="8" name="Picture 7" descr="Graphical user interface, table&#10;&#10;Description automatically generated">
            <a:extLst>
              <a:ext uri="{FF2B5EF4-FFF2-40B4-BE49-F238E27FC236}">
                <a16:creationId xmlns:a16="http://schemas.microsoft.com/office/drawing/2014/main" id="{2174FA5D-B293-CA08-3D33-0ED3A6449BB5}"/>
              </a:ext>
            </a:extLst>
          </p:cNvPr>
          <p:cNvPicPr>
            <a:picLocks noChangeAspect="1"/>
          </p:cNvPicPr>
          <p:nvPr/>
        </p:nvPicPr>
        <p:blipFill rotWithShape="1">
          <a:blip r:embed="rId3"/>
          <a:srcRect t="93657" r="30848" b="-31"/>
          <a:stretch/>
        </p:blipFill>
        <p:spPr>
          <a:xfrm>
            <a:off x="3181507" y="883305"/>
            <a:ext cx="2705007" cy="374574"/>
          </a:xfrm>
          <a:prstGeom prst="rect">
            <a:avLst/>
          </a:prstGeom>
        </p:spPr>
      </p:pic>
      <p:pic>
        <p:nvPicPr>
          <p:cNvPr id="9" name="Picture 8" descr="Chart, line chart&#10;&#10;Description automatically generated">
            <a:extLst>
              <a:ext uri="{FF2B5EF4-FFF2-40B4-BE49-F238E27FC236}">
                <a16:creationId xmlns:a16="http://schemas.microsoft.com/office/drawing/2014/main" id="{678ADB35-DC02-4412-F1FB-30A3B0DDBA24}"/>
              </a:ext>
            </a:extLst>
          </p:cNvPr>
          <p:cNvPicPr>
            <a:picLocks noChangeAspect="1"/>
          </p:cNvPicPr>
          <p:nvPr/>
        </p:nvPicPr>
        <p:blipFill rotWithShape="1">
          <a:blip r:embed="rId4"/>
          <a:srcRect l="-63" r="809"/>
          <a:stretch/>
        </p:blipFill>
        <p:spPr>
          <a:xfrm>
            <a:off x="833546" y="1401137"/>
            <a:ext cx="7604983" cy="2867615"/>
          </a:xfrm>
          <a:prstGeom prst="rect">
            <a:avLst/>
          </a:prstGeom>
          <a:ln w="57150">
            <a:solidFill>
              <a:srgbClr val="002776"/>
            </a:solidFill>
          </a:ln>
        </p:spPr>
      </p:pic>
      <p:pic>
        <p:nvPicPr>
          <p:cNvPr id="10" name="Picture 9">
            <a:extLst>
              <a:ext uri="{FF2B5EF4-FFF2-40B4-BE49-F238E27FC236}">
                <a16:creationId xmlns:a16="http://schemas.microsoft.com/office/drawing/2014/main" id="{7FFEB0AE-D670-490A-A881-D90F2FBE0630}"/>
              </a:ext>
            </a:extLst>
          </p:cNvPr>
          <p:cNvPicPr>
            <a:picLocks noChangeAspect="1"/>
          </p:cNvPicPr>
          <p:nvPr/>
        </p:nvPicPr>
        <p:blipFill>
          <a:blip r:embed="rId5"/>
          <a:stretch>
            <a:fillRect/>
          </a:stretch>
        </p:blipFill>
        <p:spPr>
          <a:xfrm>
            <a:off x="2045237" y="4446619"/>
            <a:ext cx="5181600" cy="594023"/>
          </a:xfrm>
          <a:prstGeom prst="rect">
            <a:avLst/>
          </a:prstGeom>
        </p:spPr>
      </p:pic>
    </p:spTree>
    <p:extLst>
      <p:ext uri="{BB962C8B-B14F-4D97-AF65-F5344CB8AC3E}">
        <p14:creationId xmlns:p14="http://schemas.microsoft.com/office/powerpoint/2010/main" val="160878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199A-ECCD-1470-E8EE-9E835F62278D}"/>
              </a:ext>
            </a:extLst>
          </p:cNvPr>
          <p:cNvSpPr>
            <a:spLocks noGrp="1"/>
          </p:cNvSpPr>
          <p:nvPr>
            <p:ph type="title"/>
          </p:nvPr>
        </p:nvSpPr>
        <p:spPr/>
        <p:txBody>
          <a:bodyPr>
            <a:noAutofit/>
          </a:bodyPr>
          <a:lstStyle/>
          <a:p>
            <a:pPr algn="l"/>
            <a:r>
              <a:rPr lang="en-US" sz="3200"/>
              <a:t>COMPERA 2.0: 4 Strata Risk Assessment</a:t>
            </a:r>
          </a:p>
        </p:txBody>
      </p:sp>
      <p:pic>
        <p:nvPicPr>
          <p:cNvPr id="8" name="Picture 7" descr="A screenshot of a chart&#10;&#10;Description automatically generated">
            <a:extLst>
              <a:ext uri="{FF2B5EF4-FFF2-40B4-BE49-F238E27FC236}">
                <a16:creationId xmlns:a16="http://schemas.microsoft.com/office/drawing/2014/main" id="{2B5B7D37-13C7-70E1-051B-367827C50762}"/>
              </a:ext>
            </a:extLst>
          </p:cNvPr>
          <p:cNvPicPr>
            <a:picLocks noChangeAspect="1"/>
          </p:cNvPicPr>
          <p:nvPr/>
        </p:nvPicPr>
        <p:blipFill>
          <a:blip r:embed="rId2"/>
          <a:stretch>
            <a:fillRect/>
          </a:stretch>
        </p:blipFill>
        <p:spPr>
          <a:xfrm>
            <a:off x="465616" y="805072"/>
            <a:ext cx="7772400" cy="4044571"/>
          </a:xfrm>
          <a:prstGeom prst="rect">
            <a:avLst/>
          </a:prstGeom>
        </p:spPr>
      </p:pic>
    </p:spTree>
    <p:extLst>
      <p:ext uri="{BB962C8B-B14F-4D97-AF65-F5344CB8AC3E}">
        <p14:creationId xmlns:p14="http://schemas.microsoft.com/office/powerpoint/2010/main" val="478550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2E96B-D096-29C0-F72B-C2E1A12E72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5444C-FD2F-A763-0023-839C298CDDCA}"/>
              </a:ext>
            </a:extLst>
          </p:cNvPr>
          <p:cNvSpPr>
            <a:spLocks noGrp="1"/>
          </p:cNvSpPr>
          <p:nvPr>
            <p:ph type="title"/>
          </p:nvPr>
        </p:nvSpPr>
        <p:spPr/>
        <p:txBody>
          <a:bodyPr>
            <a:normAutofit fontScale="90000"/>
          </a:bodyPr>
          <a:lstStyle/>
          <a:p>
            <a:pPr algn="l"/>
            <a:r>
              <a:rPr lang="en-US"/>
              <a:t>COMPERA 2.0 Risk Assessment</a:t>
            </a:r>
          </a:p>
        </p:txBody>
      </p:sp>
      <p:grpSp>
        <p:nvGrpSpPr>
          <p:cNvPr id="21" name="Group 20">
            <a:extLst>
              <a:ext uri="{FF2B5EF4-FFF2-40B4-BE49-F238E27FC236}">
                <a16:creationId xmlns:a16="http://schemas.microsoft.com/office/drawing/2014/main" id="{D9CBCADA-9CE0-4C13-E8E8-2A7C6D3AB97B}"/>
              </a:ext>
            </a:extLst>
          </p:cNvPr>
          <p:cNvGrpSpPr/>
          <p:nvPr/>
        </p:nvGrpSpPr>
        <p:grpSpPr>
          <a:xfrm>
            <a:off x="1502885" y="1817768"/>
            <a:ext cx="1735891" cy="760164"/>
            <a:chOff x="1608462" y="1355060"/>
            <a:chExt cx="1735891" cy="760164"/>
          </a:xfrm>
        </p:grpSpPr>
        <p:sp>
          <p:nvSpPr>
            <p:cNvPr id="5" name="Rectangle 4">
              <a:extLst>
                <a:ext uri="{FF2B5EF4-FFF2-40B4-BE49-F238E27FC236}">
                  <a16:creationId xmlns:a16="http://schemas.microsoft.com/office/drawing/2014/main" id="{EBCCDE46-2F20-4EAD-1EC1-4A6E02F258AA}"/>
                </a:ext>
              </a:extLst>
            </p:cNvPr>
            <p:cNvSpPr/>
            <p:nvPr/>
          </p:nvSpPr>
          <p:spPr>
            <a:xfrm>
              <a:off x="1608462" y="1355060"/>
              <a:ext cx="1735891" cy="76016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A82CFE-C722-E199-D4AD-1F8D315C1A9A}"/>
                </a:ext>
              </a:extLst>
            </p:cNvPr>
            <p:cNvSpPr txBox="1"/>
            <p:nvPr/>
          </p:nvSpPr>
          <p:spPr>
            <a:xfrm>
              <a:off x="1851064" y="1561226"/>
              <a:ext cx="1190325" cy="369332"/>
            </a:xfrm>
            <a:prstGeom prst="rect">
              <a:avLst/>
            </a:prstGeom>
            <a:noFill/>
          </p:spPr>
          <p:txBody>
            <a:bodyPr wrap="square" rtlCol="0">
              <a:spAutoFit/>
            </a:bodyPr>
            <a:lstStyle/>
            <a:p>
              <a:pPr algn="ctr"/>
              <a:r>
                <a:rPr lang="en-US" b="1">
                  <a:solidFill>
                    <a:schemeClr val="bg1"/>
                  </a:solidFill>
                  <a:latin typeface="+mj-lt"/>
                </a:rPr>
                <a:t>Low</a:t>
              </a:r>
            </a:p>
          </p:txBody>
        </p:sp>
      </p:grpSp>
      <p:grpSp>
        <p:nvGrpSpPr>
          <p:cNvPr id="20" name="Group 19">
            <a:extLst>
              <a:ext uri="{FF2B5EF4-FFF2-40B4-BE49-F238E27FC236}">
                <a16:creationId xmlns:a16="http://schemas.microsoft.com/office/drawing/2014/main" id="{5B47708C-3BDB-FBC2-0988-9BA9EFAC3A89}"/>
              </a:ext>
            </a:extLst>
          </p:cNvPr>
          <p:cNvGrpSpPr/>
          <p:nvPr/>
        </p:nvGrpSpPr>
        <p:grpSpPr>
          <a:xfrm>
            <a:off x="3442772" y="1817768"/>
            <a:ext cx="1735891" cy="760164"/>
            <a:chOff x="3666781" y="1355060"/>
            <a:chExt cx="1735891" cy="760164"/>
          </a:xfrm>
        </p:grpSpPr>
        <p:sp>
          <p:nvSpPr>
            <p:cNvPr id="6" name="Rectangle 5">
              <a:extLst>
                <a:ext uri="{FF2B5EF4-FFF2-40B4-BE49-F238E27FC236}">
                  <a16:creationId xmlns:a16="http://schemas.microsoft.com/office/drawing/2014/main" id="{8AEE2F69-EF66-191A-FECC-D25DDBFABB11}"/>
                </a:ext>
              </a:extLst>
            </p:cNvPr>
            <p:cNvSpPr/>
            <p:nvPr/>
          </p:nvSpPr>
          <p:spPr>
            <a:xfrm>
              <a:off x="3666781" y="1355060"/>
              <a:ext cx="1735891" cy="76016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7EA6D5-F164-E0F9-03F3-813117004EF5}"/>
                </a:ext>
              </a:extLst>
            </p:cNvPr>
            <p:cNvSpPr txBox="1"/>
            <p:nvPr/>
          </p:nvSpPr>
          <p:spPr>
            <a:xfrm>
              <a:off x="3739170" y="1429503"/>
              <a:ext cx="1524278" cy="646331"/>
            </a:xfrm>
            <a:prstGeom prst="rect">
              <a:avLst/>
            </a:prstGeom>
            <a:noFill/>
          </p:spPr>
          <p:txBody>
            <a:bodyPr wrap="square" rtlCol="0">
              <a:spAutoFit/>
            </a:bodyPr>
            <a:lstStyle/>
            <a:p>
              <a:pPr algn="ctr"/>
              <a:r>
                <a:rPr lang="en-US" b="1">
                  <a:solidFill>
                    <a:schemeClr val="tx1">
                      <a:lumMod val="50000"/>
                    </a:schemeClr>
                  </a:solidFill>
                  <a:latin typeface="+mj-lt"/>
                </a:rPr>
                <a:t>Intermediate</a:t>
              </a:r>
            </a:p>
            <a:p>
              <a:pPr algn="ctr"/>
              <a:r>
                <a:rPr lang="en-US" b="1">
                  <a:solidFill>
                    <a:schemeClr val="tx1">
                      <a:lumMod val="50000"/>
                    </a:schemeClr>
                  </a:solidFill>
                  <a:latin typeface="+mj-lt"/>
                </a:rPr>
                <a:t>Low</a:t>
              </a:r>
            </a:p>
          </p:txBody>
        </p:sp>
      </p:grpSp>
      <p:grpSp>
        <p:nvGrpSpPr>
          <p:cNvPr id="18" name="Group 17">
            <a:extLst>
              <a:ext uri="{FF2B5EF4-FFF2-40B4-BE49-F238E27FC236}">
                <a16:creationId xmlns:a16="http://schemas.microsoft.com/office/drawing/2014/main" id="{C68B1056-8C7C-6226-0FCC-3AA4C7E552F8}"/>
              </a:ext>
            </a:extLst>
          </p:cNvPr>
          <p:cNvGrpSpPr/>
          <p:nvPr/>
        </p:nvGrpSpPr>
        <p:grpSpPr>
          <a:xfrm>
            <a:off x="7322545" y="1817768"/>
            <a:ext cx="1735891" cy="760164"/>
            <a:chOff x="7322545" y="1355060"/>
            <a:chExt cx="1735891" cy="760164"/>
          </a:xfrm>
        </p:grpSpPr>
        <p:sp>
          <p:nvSpPr>
            <p:cNvPr id="7" name="Rectangle 6">
              <a:extLst>
                <a:ext uri="{FF2B5EF4-FFF2-40B4-BE49-F238E27FC236}">
                  <a16:creationId xmlns:a16="http://schemas.microsoft.com/office/drawing/2014/main" id="{7939A30C-EF47-D4DB-63E3-7B323D40B6D0}"/>
                </a:ext>
              </a:extLst>
            </p:cNvPr>
            <p:cNvSpPr/>
            <p:nvPr/>
          </p:nvSpPr>
          <p:spPr>
            <a:xfrm>
              <a:off x="7322545" y="1355060"/>
              <a:ext cx="1735891" cy="76016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CEE7F7-7BBD-B490-EAF7-4A0B19608D00}"/>
                </a:ext>
              </a:extLst>
            </p:cNvPr>
            <p:cNvSpPr txBox="1"/>
            <p:nvPr/>
          </p:nvSpPr>
          <p:spPr>
            <a:xfrm>
              <a:off x="7416646" y="1561226"/>
              <a:ext cx="1524278" cy="369332"/>
            </a:xfrm>
            <a:prstGeom prst="rect">
              <a:avLst/>
            </a:prstGeom>
            <a:noFill/>
          </p:spPr>
          <p:txBody>
            <a:bodyPr wrap="square" rtlCol="0">
              <a:spAutoFit/>
            </a:bodyPr>
            <a:lstStyle/>
            <a:p>
              <a:pPr algn="ctr"/>
              <a:r>
                <a:rPr lang="en-US" b="1">
                  <a:solidFill>
                    <a:schemeClr val="bg1"/>
                  </a:solidFill>
                  <a:latin typeface="+mj-lt"/>
                </a:rPr>
                <a:t>High</a:t>
              </a:r>
            </a:p>
          </p:txBody>
        </p:sp>
      </p:grpSp>
      <p:grpSp>
        <p:nvGrpSpPr>
          <p:cNvPr id="22" name="Group 21">
            <a:extLst>
              <a:ext uri="{FF2B5EF4-FFF2-40B4-BE49-F238E27FC236}">
                <a16:creationId xmlns:a16="http://schemas.microsoft.com/office/drawing/2014/main" id="{1AB9AF0F-FA62-EBFA-400D-4599C61D1B8C}"/>
              </a:ext>
            </a:extLst>
          </p:cNvPr>
          <p:cNvGrpSpPr/>
          <p:nvPr/>
        </p:nvGrpSpPr>
        <p:grpSpPr>
          <a:xfrm>
            <a:off x="169659" y="1817768"/>
            <a:ext cx="1129230" cy="760164"/>
            <a:chOff x="169659" y="1355060"/>
            <a:chExt cx="1129230" cy="760164"/>
          </a:xfrm>
        </p:grpSpPr>
        <p:sp>
          <p:nvSpPr>
            <p:cNvPr id="11" name="Rectangle 10">
              <a:extLst>
                <a:ext uri="{FF2B5EF4-FFF2-40B4-BE49-F238E27FC236}">
                  <a16:creationId xmlns:a16="http://schemas.microsoft.com/office/drawing/2014/main" id="{E809AEB6-D475-71E7-DC88-C1CACA2F0B1E}"/>
                </a:ext>
              </a:extLst>
            </p:cNvPr>
            <p:cNvSpPr/>
            <p:nvPr/>
          </p:nvSpPr>
          <p:spPr>
            <a:xfrm>
              <a:off x="169659" y="1355060"/>
              <a:ext cx="1129230" cy="760164"/>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AD28E0-A9E8-8D27-0936-81B41100C8A3}"/>
                </a:ext>
              </a:extLst>
            </p:cNvPr>
            <p:cNvSpPr txBox="1"/>
            <p:nvPr/>
          </p:nvSpPr>
          <p:spPr>
            <a:xfrm>
              <a:off x="221989" y="1421655"/>
              <a:ext cx="1064045" cy="646331"/>
            </a:xfrm>
            <a:prstGeom prst="rect">
              <a:avLst/>
            </a:prstGeom>
            <a:noFill/>
          </p:spPr>
          <p:txBody>
            <a:bodyPr wrap="square" rtlCol="0">
              <a:spAutoFit/>
            </a:bodyPr>
            <a:lstStyle/>
            <a:p>
              <a:pPr algn="ctr"/>
              <a:r>
                <a:rPr lang="en-US" b="1">
                  <a:solidFill>
                    <a:schemeClr val="tx1">
                      <a:lumMod val="50000"/>
                    </a:schemeClr>
                  </a:solidFill>
                  <a:latin typeface="+mj-lt"/>
                </a:rPr>
                <a:t>Risk Score</a:t>
              </a:r>
            </a:p>
          </p:txBody>
        </p:sp>
      </p:grpSp>
      <p:sp>
        <p:nvSpPr>
          <p:cNvPr id="13" name="TextBox 12">
            <a:extLst>
              <a:ext uri="{FF2B5EF4-FFF2-40B4-BE49-F238E27FC236}">
                <a16:creationId xmlns:a16="http://schemas.microsoft.com/office/drawing/2014/main" id="{95D91923-0966-77ED-295A-AEBFDB03596E}"/>
              </a:ext>
            </a:extLst>
          </p:cNvPr>
          <p:cNvSpPr txBox="1"/>
          <p:nvPr/>
        </p:nvSpPr>
        <p:spPr>
          <a:xfrm>
            <a:off x="1406854" y="2869104"/>
            <a:ext cx="1927952" cy="523220"/>
          </a:xfrm>
          <a:prstGeom prst="rect">
            <a:avLst/>
          </a:prstGeom>
          <a:noFill/>
        </p:spPr>
        <p:txBody>
          <a:bodyPr wrap="square" rtlCol="0">
            <a:spAutoFit/>
          </a:bodyPr>
          <a:lstStyle/>
          <a:p>
            <a:pPr algn="ctr"/>
            <a:r>
              <a:rPr lang="en-US" sz="2800" b="1" dirty="0">
                <a:solidFill>
                  <a:schemeClr val="tx1">
                    <a:lumMod val="50000"/>
                  </a:schemeClr>
                </a:solidFill>
                <a:latin typeface="+mj-lt"/>
              </a:rPr>
              <a:t>0-2%</a:t>
            </a:r>
          </a:p>
        </p:txBody>
      </p:sp>
      <p:sp>
        <p:nvSpPr>
          <p:cNvPr id="14" name="TextBox 13">
            <a:extLst>
              <a:ext uri="{FF2B5EF4-FFF2-40B4-BE49-F238E27FC236}">
                <a16:creationId xmlns:a16="http://schemas.microsoft.com/office/drawing/2014/main" id="{DAB41DAD-B50D-FB71-AA47-329EBB992F49}"/>
              </a:ext>
            </a:extLst>
          </p:cNvPr>
          <p:cNvSpPr txBox="1"/>
          <p:nvPr/>
        </p:nvSpPr>
        <p:spPr>
          <a:xfrm>
            <a:off x="3442771" y="2869104"/>
            <a:ext cx="1927952" cy="523220"/>
          </a:xfrm>
          <a:prstGeom prst="rect">
            <a:avLst/>
          </a:prstGeom>
          <a:noFill/>
        </p:spPr>
        <p:txBody>
          <a:bodyPr wrap="square" rtlCol="0">
            <a:spAutoFit/>
          </a:bodyPr>
          <a:lstStyle/>
          <a:p>
            <a:pPr algn="ctr"/>
            <a:r>
              <a:rPr lang="en-US" sz="2800" b="1">
                <a:solidFill>
                  <a:schemeClr val="tx1">
                    <a:lumMod val="50000"/>
                  </a:schemeClr>
                </a:solidFill>
                <a:latin typeface="+mj-lt"/>
              </a:rPr>
              <a:t>2-7%</a:t>
            </a:r>
          </a:p>
        </p:txBody>
      </p:sp>
      <p:sp>
        <p:nvSpPr>
          <p:cNvPr id="15" name="TextBox 14">
            <a:extLst>
              <a:ext uri="{FF2B5EF4-FFF2-40B4-BE49-F238E27FC236}">
                <a16:creationId xmlns:a16="http://schemas.microsoft.com/office/drawing/2014/main" id="{D5098C20-9982-D5F0-8263-1A1296DF366A}"/>
              </a:ext>
            </a:extLst>
          </p:cNvPr>
          <p:cNvSpPr txBox="1"/>
          <p:nvPr/>
        </p:nvSpPr>
        <p:spPr>
          <a:xfrm>
            <a:off x="7226514" y="2869104"/>
            <a:ext cx="1927952" cy="523220"/>
          </a:xfrm>
          <a:prstGeom prst="rect">
            <a:avLst/>
          </a:prstGeom>
          <a:noFill/>
        </p:spPr>
        <p:txBody>
          <a:bodyPr wrap="square" rtlCol="0">
            <a:spAutoFit/>
          </a:bodyPr>
          <a:lstStyle/>
          <a:p>
            <a:pPr algn="ctr"/>
            <a:r>
              <a:rPr lang="en-US" sz="2800" b="1">
                <a:solidFill>
                  <a:schemeClr val="tx1">
                    <a:lumMod val="50000"/>
                  </a:schemeClr>
                </a:solidFill>
                <a:latin typeface="+mj-lt"/>
              </a:rPr>
              <a:t>≥20%</a:t>
            </a:r>
          </a:p>
        </p:txBody>
      </p:sp>
      <p:sp>
        <p:nvSpPr>
          <p:cNvPr id="16" name="Rectangle 15">
            <a:extLst>
              <a:ext uri="{FF2B5EF4-FFF2-40B4-BE49-F238E27FC236}">
                <a16:creationId xmlns:a16="http://schemas.microsoft.com/office/drawing/2014/main" id="{F0ABCD76-31A0-62CC-F4A6-26F981FCA5BD}"/>
              </a:ext>
            </a:extLst>
          </p:cNvPr>
          <p:cNvSpPr/>
          <p:nvPr/>
        </p:nvSpPr>
        <p:spPr>
          <a:xfrm>
            <a:off x="169659" y="2707426"/>
            <a:ext cx="1129230" cy="760164"/>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41CC629-580E-5198-426C-A8F80DAF97BE}"/>
              </a:ext>
            </a:extLst>
          </p:cNvPr>
          <p:cNvSpPr txBox="1"/>
          <p:nvPr/>
        </p:nvSpPr>
        <p:spPr>
          <a:xfrm>
            <a:off x="221989" y="2774021"/>
            <a:ext cx="1064045" cy="615553"/>
          </a:xfrm>
          <a:prstGeom prst="rect">
            <a:avLst/>
          </a:prstGeom>
          <a:noFill/>
        </p:spPr>
        <p:txBody>
          <a:bodyPr wrap="square" rtlCol="0">
            <a:spAutoFit/>
          </a:bodyPr>
          <a:lstStyle/>
          <a:p>
            <a:pPr algn="ctr"/>
            <a:r>
              <a:rPr lang="en-US" sz="1700" b="1">
                <a:solidFill>
                  <a:schemeClr val="tx1">
                    <a:lumMod val="50000"/>
                  </a:schemeClr>
                </a:solidFill>
                <a:latin typeface="+mj-lt"/>
              </a:rPr>
              <a:t>1yr mortality</a:t>
            </a:r>
          </a:p>
        </p:txBody>
      </p:sp>
      <p:grpSp>
        <p:nvGrpSpPr>
          <p:cNvPr id="19" name="Group 18">
            <a:extLst>
              <a:ext uri="{FF2B5EF4-FFF2-40B4-BE49-F238E27FC236}">
                <a16:creationId xmlns:a16="http://schemas.microsoft.com/office/drawing/2014/main" id="{E75AD2B3-F70F-DD39-3BE4-E0045FC1A07C}"/>
              </a:ext>
            </a:extLst>
          </p:cNvPr>
          <p:cNvGrpSpPr/>
          <p:nvPr/>
        </p:nvGrpSpPr>
        <p:grpSpPr>
          <a:xfrm>
            <a:off x="5382659" y="1817768"/>
            <a:ext cx="1735891" cy="760164"/>
            <a:chOff x="5335837" y="1355060"/>
            <a:chExt cx="1735891" cy="760164"/>
          </a:xfrm>
        </p:grpSpPr>
        <p:sp>
          <p:nvSpPr>
            <p:cNvPr id="3" name="Rectangle 2">
              <a:extLst>
                <a:ext uri="{FF2B5EF4-FFF2-40B4-BE49-F238E27FC236}">
                  <a16:creationId xmlns:a16="http://schemas.microsoft.com/office/drawing/2014/main" id="{F626D98A-6BF6-BEC4-C1D2-1CCAB9EA78B9}"/>
                </a:ext>
              </a:extLst>
            </p:cNvPr>
            <p:cNvSpPr/>
            <p:nvPr/>
          </p:nvSpPr>
          <p:spPr>
            <a:xfrm>
              <a:off x="5335837" y="1355060"/>
              <a:ext cx="1735891" cy="76016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0B17F7-1A96-4109-130C-0943C16C34C0}"/>
                </a:ext>
              </a:extLst>
            </p:cNvPr>
            <p:cNvSpPr txBox="1"/>
            <p:nvPr/>
          </p:nvSpPr>
          <p:spPr>
            <a:xfrm>
              <a:off x="5441643" y="1421654"/>
              <a:ext cx="1524278" cy="646331"/>
            </a:xfrm>
            <a:prstGeom prst="rect">
              <a:avLst/>
            </a:prstGeom>
            <a:noFill/>
          </p:spPr>
          <p:txBody>
            <a:bodyPr wrap="square" rtlCol="0">
              <a:spAutoFit/>
            </a:bodyPr>
            <a:lstStyle/>
            <a:p>
              <a:pPr algn="ctr"/>
              <a:r>
                <a:rPr lang="en-US" b="1">
                  <a:solidFill>
                    <a:schemeClr val="tx1">
                      <a:lumMod val="50000"/>
                    </a:schemeClr>
                  </a:solidFill>
                  <a:latin typeface="+mj-lt"/>
                </a:rPr>
                <a:t>Intermediate</a:t>
              </a:r>
            </a:p>
            <a:p>
              <a:pPr algn="ctr"/>
              <a:r>
                <a:rPr lang="en-US" b="1">
                  <a:solidFill>
                    <a:schemeClr val="tx1">
                      <a:lumMod val="50000"/>
                    </a:schemeClr>
                  </a:solidFill>
                  <a:latin typeface="+mj-lt"/>
                </a:rPr>
                <a:t>High</a:t>
              </a:r>
            </a:p>
          </p:txBody>
        </p:sp>
      </p:grpSp>
      <p:sp>
        <p:nvSpPr>
          <p:cNvPr id="23" name="TextBox 22">
            <a:extLst>
              <a:ext uri="{FF2B5EF4-FFF2-40B4-BE49-F238E27FC236}">
                <a16:creationId xmlns:a16="http://schemas.microsoft.com/office/drawing/2014/main" id="{727C3516-F5B1-390D-E1B6-524F9209CD9B}"/>
              </a:ext>
            </a:extLst>
          </p:cNvPr>
          <p:cNvSpPr txBox="1"/>
          <p:nvPr/>
        </p:nvSpPr>
        <p:spPr>
          <a:xfrm>
            <a:off x="5382659" y="2866310"/>
            <a:ext cx="1927952" cy="523220"/>
          </a:xfrm>
          <a:prstGeom prst="rect">
            <a:avLst/>
          </a:prstGeom>
          <a:noFill/>
        </p:spPr>
        <p:txBody>
          <a:bodyPr wrap="square" rtlCol="0">
            <a:spAutoFit/>
          </a:bodyPr>
          <a:lstStyle/>
          <a:p>
            <a:pPr algn="ctr"/>
            <a:r>
              <a:rPr lang="en-US" sz="2800" b="1">
                <a:solidFill>
                  <a:schemeClr val="tx1">
                    <a:lumMod val="50000"/>
                  </a:schemeClr>
                </a:solidFill>
                <a:latin typeface="+mj-lt"/>
              </a:rPr>
              <a:t>9-19%</a:t>
            </a:r>
          </a:p>
        </p:txBody>
      </p:sp>
    </p:spTree>
    <p:extLst>
      <p:ext uri="{BB962C8B-B14F-4D97-AF65-F5344CB8AC3E}">
        <p14:creationId xmlns:p14="http://schemas.microsoft.com/office/powerpoint/2010/main" val="27474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599E1-F1CC-67F6-FFCE-D80FA44EA27E}"/>
              </a:ext>
            </a:extLst>
          </p:cNvPr>
          <p:cNvSpPr>
            <a:spLocks noGrp="1"/>
          </p:cNvSpPr>
          <p:nvPr>
            <p:ph type="title"/>
          </p:nvPr>
        </p:nvSpPr>
        <p:spPr/>
        <p:txBody>
          <a:bodyPr>
            <a:normAutofit fontScale="90000"/>
          </a:bodyPr>
          <a:lstStyle/>
          <a:p>
            <a:r>
              <a:rPr lang="en-US"/>
              <a:t>Goals of PAH Therapy</a:t>
            </a:r>
          </a:p>
        </p:txBody>
      </p:sp>
      <p:sp>
        <p:nvSpPr>
          <p:cNvPr id="3" name="Content Placeholder 2">
            <a:extLst>
              <a:ext uri="{FF2B5EF4-FFF2-40B4-BE49-F238E27FC236}">
                <a16:creationId xmlns:a16="http://schemas.microsoft.com/office/drawing/2014/main" id="{EE7D7220-1501-CDC2-C1BD-CAE0D217631C}"/>
              </a:ext>
            </a:extLst>
          </p:cNvPr>
          <p:cNvSpPr>
            <a:spLocks noGrp="1"/>
          </p:cNvSpPr>
          <p:nvPr>
            <p:ph idx="1"/>
          </p:nvPr>
        </p:nvSpPr>
        <p:spPr>
          <a:xfrm>
            <a:off x="731520" y="1051009"/>
            <a:ext cx="7604983" cy="2744799"/>
          </a:xfrm>
        </p:spPr>
        <p:txBody>
          <a:bodyPr>
            <a:noAutofit/>
          </a:bodyPr>
          <a:lstStyle/>
          <a:p>
            <a:pPr marL="0" indent="0" algn="ctr">
              <a:buNone/>
            </a:pPr>
            <a:r>
              <a:rPr lang="en-US" sz="2600" b="1">
                <a:latin typeface="+mj-lt"/>
              </a:rPr>
              <a:t>Symptom relief</a:t>
            </a:r>
          </a:p>
          <a:p>
            <a:pPr marL="0" indent="0" algn="ctr">
              <a:buNone/>
            </a:pPr>
            <a:r>
              <a:rPr lang="en-US" sz="2600" b="1">
                <a:latin typeface="+mj-lt"/>
              </a:rPr>
              <a:t>Return to ADLs</a:t>
            </a:r>
          </a:p>
          <a:p>
            <a:pPr marL="0" indent="0" algn="ctr">
              <a:buNone/>
            </a:pPr>
            <a:r>
              <a:rPr lang="en-US" sz="2600" b="1">
                <a:latin typeface="+mj-lt"/>
              </a:rPr>
              <a:t>Improve quality of life</a:t>
            </a:r>
          </a:p>
          <a:p>
            <a:pPr marL="0" indent="0" algn="ctr">
              <a:buNone/>
            </a:pPr>
            <a:r>
              <a:rPr lang="en-US" sz="2600" b="1">
                <a:latin typeface="+mj-lt"/>
              </a:rPr>
              <a:t>Achieve and maintain a low-risk status</a:t>
            </a:r>
          </a:p>
          <a:p>
            <a:pPr marL="0" indent="0" algn="ctr">
              <a:buNone/>
            </a:pPr>
            <a:r>
              <a:rPr lang="en-US" sz="2600" b="1">
                <a:latin typeface="+mj-lt"/>
              </a:rPr>
              <a:t>Improve hemodynamics</a:t>
            </a:r>
          </a:p>
          <a:p>
            <a:pPr marL="0" indent="0" algn="ctr">
              <a:buNone/>
            </a:pPr>
            <a:r>
              <a:rPr lang="en-US" sz="2600" b="1">
                <a:latin typeface="+mj-lt"/>
              </a:rPr>
              <a:t>Delay progression to RV failure</a:t>
            </a:r>
          </a:p>
          <a:p>
            <a:pPr marL="0" indent="0" algn="ctr">
              <a:buNone/>
            </a:pPr>
            <a:r>
              <a:rPr lang="en-US" sz="2600" b="1">
                <a:latin typeface="+mj-lt"/>
              </a:rPr>
              <a:t>Reduce hospitalization</a:t>
            </a:r>
          </a:p>
          <a:p>
            <a:pPr marL="0" indent="0" algn="ctr">
              <a:buNone/>
            </a:pPr>
            <a:r>
              <a:rPr lang="en-US" sz="2600" b="1">
                <a:latin typeface="+mj-lt"/>
              </a:rPr>
              <a:t>Improve survival</a:t>
            </a:r>
          </a:p>
        </p:txBody>
      </p:sp>
    </p:spTree>
    <p:extLst>
      <p:ext uri="{BB962C8B-B14F-4D97-AF65-F5344CB8AC3E}">
        <p14:creationId xmlns:p14="http://schemas.microsoft.com/office/powerpoint/2010/main" val="3065357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832" y="593481"/>
            <a:ext cx="7589520" cy="857250"/>
          </a:xfrm>
        </p:spPr>
        <p:txBody>
          <a:bodyPr>
            <a:normAutofit/>
          </a:bodyPr>
          <a:lstStyle/>
          <a:p>
            <a:pPr algn="l"/>
            <a:r>
              <a:rPr lang="en-US" sz="4000" dirty="0"/>
              <a:t>Evolution of PAH therapies</a:t>
            </a:r>
          </a:p>
        </p:txBody>
      </p:sp>
      <p:sp>
        <p:nvSpPr>
          <p:cNvPr id="5" name="Text Box 3"/>
          <p:cNvSpPr txBox="1">
            <a:spLocks noChangeArrowheads="1"/>
          </p:cNvSpPr>
          <p:nvPr/>
        </p:nvSpPr>
        <p:spPr bwMode="auto">
          <a:xfrm>
            <a:off x="4991577" y="2485113"/>
            <a:ext cx="1531144"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Macitentan</a:t>
            </a:r>
          </a:p>
        </p:txBody>
      </p:sp>
      <p:grpSp>
        <p:nvGrpSpPr>
          <p:cNvPr id="6" name="Group 35"/>
          <p:cNvGrpSpPr>
            <a:grpSpLocks/>
          </p:cNvGrpSpPr>
          <p:nvPr/>
        </p:nvGrpSpPr>
        <p:grpSpPr bwMode="auto">
          <a:xfrm>
            <a:off x="628650" y="2907819"/>
            <a:ext cx="1143000" cy="553642"/>
            <a:chOff x="57" y="1686"/>
            <a:chExt cx="717" cy="465"/>
          </a:xfrm>
        </p:grpSpPr>
        <p:sp>
          <p:nvSpPr>
            <p:cNvPr id="55" name="Line 4"/>
            <p:cNvSpPr>
              <a:spLocks noChangeShapeType="1"/>
            </p:cNvSpPr>
            <p:nvPr/>
          </p:nvSpPr>
          <p:spPr bwMode="auto">
            <a:xfrm rot="10800000" flipH="1" flipV="1">
              <a:off x="380" y="1881"/>
              <a:ext cx="0" cy="270"/>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56" name="Text Box 3"/>
            <p:cNvSpPr txBox="1">
              <a:spLocks noChangeArrowheads="1"/>
            </p:cNvSpPr>
            <p:nvPr/>
          </p:nvSpPr>
          <p:spPr bwMode="auto">
            <a:xfrm>
              <a:off x="57" y="1686"/>
              <a:ext cx="71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Epoprostenol</a:t>
              </a:r>
            </a:p>
          </p:txBody>
        </p:sp>
      </p:grpSp>
      <p:grpSp>
        <p:nvGrpSpPr>
          <p:cNvPr id="7" name="Group 36"/>
          <p:cNvGrpSpPr>
            <a:grpSpLocks/>
          </p:cNvGrpSpPr>
          <p:nvPr/>
        </p:nvGrpSpPr>
        <p:grpSpPr bwMode="auto">
          <a:xfrm>
            <a:off x="1493760" y="2724796"/>
            <a:ext cx="921544" cy="736997"/>
            <a:chOff x="527" y="1531"/>
            <a:chExt cx="774" cy="619"/>
          </a:xfrm>
        </p:grpSpPr>
        <p:sp>
          <p:nvSpPr>
            <p:cNvPr id="53" name="Line 4"/>
            <p:cNvSpPr>
              <a:spLocks noChangeShapeType="1"/>
            </p:cNvSpPr>
            <p:nvPr/>
          </p:nvSpPr>
          <p:spPr bwMode="auto">
            <a:xfrm rot="10800000" flipH="1" flipV="1">
              <a:off x="917" y="1728"/>
              <a:ext cx="0" cy="422"/>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54" name="Text Box 3"/>
            <p:cNvSpPr txBox="1">
              <a:spLocks noChangeArrowheads="1"/>
            </p:cNvSpPr>
            <p:nvPr/>
          </p:nvSpPr>
          <p:spPr bwMode="auto">
            <a:xfrm>
              <a:off x="527" y="1531"/>
              <a:ext cx="7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Bosentan</a:t>
              </a:r>
            </a:p>
          </p:txBody>
        </p:sp>
      </p:grpSp>
      <p:grpSp>
        <p:nvGrpSpPr>
          <p:cNvPr id="8" name="Group 37"/>
          <p:cNvGrpSpPr>
            <a:grpSpLocks/>
          </p:cNvGrpSpPr>
          <p:nvPr/>
        </p:nvGrpSpPr>
        <p:grpSpPr bwMode="auto">
          <a:xfrm>
            <a:off x="1730693" y="2092573"/>
            <a:ext cx="1420416" cy="1369220"/>
            <a:chOff x="916" y="1000"/>
            <a:chExt cx="1193" cy="1150"/>
          </a:xfrm>
        </p:grpSpPr>
        <p:sp>
          <p:nvSpPr>
            <p:cNvPr id="51" name="Line 4"/>
            <p:cNvSpPr>
              <a:spLocks noChangeShapeType="1"/>
            </p:cNvSpPr>
            <p:nvPr/>
          </p:nvSpPr>
          <p:spPr bwMode="auto">
            <a:xfrm rot="10800000" flipH="1" flipV="1">
              <a:off x="1515" y="1325"/>
              <a:ext cx="0" cy="825"/>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52" name="Text Box 3"/>
            <p:cNvSpPr txBox="1">
              <a:spLocks noChangeArrowheads="1"/>
            </p:cNvSpPr>
            <p:nvPr/>
          </p:nvSpPr>
          <p:spPr bwMode="auto">
            <a:xfrm>
              <a:off x="916" y="1000"/>
              <a:ext cx="119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Treprostinil subcutaneous</a:t>
              </a:r>
            </a:p>
          </p:txBody>
        </p:sp>
      </p:grpSp>
      <p:sp>
        <p:nvSpPr>
          <p:cNvPr id="9" name="AutoShape 7"/>
          <p:cNvSpPr>
            <a:spLocks noChangeArrowheads="1"/>
          </p:cNvSpPr>
          <p:nvPr/>
        </p:nvSpPr>
        <p:spPr bwMode="auto">
          <a:xfrm>
            <a:off x="470856" y="3341538"/>
            <a:ext cx="8313812" cy="628650"/>
          </a:xfrm>
          <a:prstGeom prst="rightArrow">
            <a:avLst>
              <a:gd name="adj1" fmla="val 48213"/>
              <a:gd name="adj2" fmla="val 69415"/>
            </a:avLst>
          </a:prstGeom>
          <a:gradFill rotWithShape="1">
            <a:gsLst>
              <a:gs pos="0">
                <a:schemeClr val="hlink"/>
              </a:gs>
              <a:gs pos="100000">
                <a:srgbClr val="8299B4">
                  <a:alpha val="60001"/>
                </a:srgbClr>
              </a:gs>
            </a:gsLst>
            <a:lin ang="0" scaled="1"/>
          </a:gradFill>
          <a:ln w="15875">
            <a:solidFill>
              <a:schemeClr val="hlink"/>
            </a:solidFill>
            <a:miter lim="800000"/>
            <a:headEnd/>
            <a:tailEnd/>
          </a:ln>
        </p:spPr>
        <p:txBody>
          <a:bodyPr wrap="none" lIns="68576" tIns="34289" rIns="68576" bIns="34289" anchor="ctr"/>
          <a:lstStyle/>
          <a:p>
            <a:pPr algn="ctr" defTabSz="685800" fontAlgn="base">
              <a:spcBef>
                <a:spcPct val="0"/>
              </a:spcBef>
              <a:spcAft>
                <a:spcPct val="0"/>
              </a:spcAft>
              <a:defRPr/>
            </a:pPr>
            <a:endParaRPr lang="en-US" sz="825" b="1" dirty="0">
              <a:solidFill>
                <a:prstClr val="black"/>
              </a:solidFill>
              <a:latin typeface="Helvetica" charset="0"/>
              <a:ea typeface="Helvetica" charset="0"/>
              <a:cs typeface="Helvetica" charset="0"/>
            </a:endParaRPr>
          </a:p>
        </p:txBody>
      </p:sp>
      <p:sp>
        <p:nvSpPr>
          <p:cNvPr id="10" name="Rectangle 8"/>
          <p:cNvSpPr>
            <a:spLocks noChangeArrowheads="1"/>
          </p:cNvSpPr>
          <p:nvPr/>
        </p:nvSpPr>
        <p:spPr bwMode="auto">
          <a:xfrm>
            <a:off x="965094"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1995</a:t>
            </a:r>
          </a:p>
        </p:txBody>
      </p:sp>
      <p:sp>
        <p:nvSpPr>
          <p:cNvPr id="11" name="Rectangle 9"/>
          <p:cNvSpPr>
            <a:spLocks noChangeArrowheads="1"/>
          </p:cNvSpPr>
          <p:nvPr/>
        </p:nvSpPr>
        <p:spPr bwMode="auto">
          <a:xfrm>
            <a:off x="1761867"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2001</a:t>
            </a:r>
          </a:p>
        </p:txBody>
      </p:sp>
      <p:sp>
        <p:nvSpPr>
          <p:cNvPr id="12" name="Rectangle 10"/>
          <p:cNvSpPr>
            <a:spLocks noChangeArrowheads="1"/>
          </p:cNvSpPr>
          <p:nvPr/>
        </p:nvSpPr>
        <p:spPr bwMode="auto">
          <a:xfrm>
            <a:off x="2233356"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2002</a:t>
            </a:r>
          </a:p>
        </p:txBody>
      </p:sp>
      <p:sp>
        <p:nvSpPr>
          <p:cNvPr id="13" name="Rectangle 11"/>
          <p:cNvSpPr>
            <a:spLocks noChangeArrowheads="1"/>
          </p:cNvSpPr>
          <p:nvPr/>
        </p:nvSpPr>
        <p:spPr bwMode="auto">
          <a:xfrm>
            <a:off x="3182643"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2005</a:t>
            </a:r>
          </a:p>
        </p:txBody>
      </p:sp>
      <p:sp>
        <p:nvSpPr>
          <p:cNvPr id="14" name="Rectangle 12"/>
          <p:cNvSpPr>
            <a:spLocks noChangeArrowheads="1"/>
          </p:cNvSpPr>
          <p:nvPr/>
        </p:nvSpPr>
        <p:spPr bwMode="auto">
          <a:xfrm>
            <a:off x="3746757"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2007</a:t>
            </a:r>
          </a:p>
        </p:txBody>
      </p:sp>
      <p:sp>
        <p:nvSpPr>
          <p:cNvPr id="15" name="Rectangle 13"/>
          <p:cNvSpPr>
            <a:spLocks noChangeArrowheads="1"/>
          </p:cNvSpPr>
          <p:nvPr/>
        </p:nvSpPr>
        <p:spPr bwMode="auto">
          <a:xfrm>
            <a:off x="4269216"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2009</a:t>
            </a:r>
          </a:p>
        </p:txBody>
      </p:sp>
      <p:sp>
        <p:nvSpPr>
          <p:cNvPr id="16" name="Rectangle 14"/>
          <p:cNvSpPr>
            <a:spLocks noChangeArrowheads="1"/>
          </p:cNvSpPr>
          <p:nvPr/>
        </p:nvSpPr>
        <p:spPr bwMode="auto">
          <a:xfrm>
            <a:off x="4839865"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2010</a:t>
            </a:r>
          </a:p>
        </p:txBody>
      </p:sp>
      <p:sp>
        <p:nvSpPr>
          <p:cNvPr id="17" name="Rectangle 10"/>
          <p:cNvSpPr>
            <a:spLocks noChangeArrowheads="1"/>
          </p:cNvSpPr>
          <p:nvPr/>
        </p:nvSpPr>
        <p:spPr bwMode="auto">
          <a:xfrm>
            <a:off x="2772543"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2004</a:t>
            </a:r>
          </a:p>
        </p:txBody>
      </p:sp>
      <p:sp>
        <p:nvSpPr>
          <p:cNvPr id="18" name="Rectangle 14"/>
          <p:cNvSpPr>
            <a:spLocks noChangeArrowheads="1"/>
          </p:cNvSpPr>
          <p:nvPr/>
        </p:nvSpPr>
        <p:spPr bwMode="auto">
          <a:xfrm>
            <a:off x="5561364"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2013</a:t>
            </a:r>
          </a:p>
        </p:txBody>
      </p:sp>
      <p:sp>
        <p:nvSpPr>
          <p:cNvPr id="19" name="Rectangle 14"/>
          <p:cNvSpPr>
            <a:spLocks noChangeArrowheads="1"/>
          </p:cNvSpPr>
          <p:nvPr/>
        </p:nvSpPr>
        <p:spPr bwMode="auto">
          <a:xfrm>
            <a:off x="6086362"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2014</a:t>
            </a:r>
          </a:p>
        </p:txBody>
      </p:sp>
      <p:grpSp>
        <p:nvGrpSpPr>
          <p:cNvPr id="20" name="Group 43"/>
          <p:cNvGrpSpPr>
            <a:grpSpLocks/>
          </p:cNvGrpSpPr>
          <p:nvPr/>
        </p:nvGrpSpPr>
        <p:grpSpPr bwMode="auto">
          <a:xfrm>
            <a:off x="2522450" y="3833265"/>
            <a:ext cx="921544" cy="551260"/>
            <a:chOff x="1657" y="2462"/>
            <a:chExt cx="774" cy="463"/>
          </a:xfrm>
        </p:grpSpPr>
        <p:sp>
          <p:nvSpPr>
            <p:cNvPr id="49" name="Text Box 3"/>
            <p:cNvSpPr txBox="1">
              <a:spLocks noChangeArrowheads="1"/>
            </p:cNvSpPr>
            <p:nvPr/>
          </p:nvSpPr>
          <p:spPr bwMode="auto">
            <a:xfrm>
              <a:off x="1657" y="2731"/>
              <a:ext cx="7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Iloprost</a:t>
              </a:r>
            </a:p>
          </p:txBody>
        </p:sp>
        <p:sp>
          <p:nvSpPr>
            <p:cNvPr id="50" name="Line 4"/>
            <p:cNvSpPr>
              <a:spLocks noChangeShapeType="1"/>
            </p:cNvSpPr>
            <p:nvPr/>
          </p:nvSpPr>
          <p:spPr bwMode="auto">
            <a:xfrm rot="10800000" flipH="1">
              <a:off x="2052" y="2462"/>
              <a:ext cx="0" cy="269"/>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grpSp>
      <p:grpSp>
        <p:nvGrpSpPr>
          <p:cNvPr id="21" name="Group 38"/>
          <p:cNvGrpSpPr>
            <a:grpSpLocks/>
          </p:cNvGrpSpPr>
          <p:nvPr/>
        </p:nvGrpSpPr>
        <p:grpSpPr bwMode="auto">
          <a:xfrm>
            <a:off x="2254560" y="1635372"/>
            <a:ext cx="1420415" cy="1826419"/>
            <a:chOff x="1432" y="666"/>
            <a:chExt cx="1193" cy="1534"/>
          </a:xfrm>
        </p:grpSpPr>
        <p:sp>
          <p:nvSpPr>
            <p:cNvPr id="47" name="Line 4"/>
            <p:cNvSpPr>
              <a:spLocks noChangeShapeType="1"/>
            </p:cNvSpPr>
            <p:nvPr/>
          </p:nvSpPr>
          <p:spPr bwMode="auto">
            <a:xfrm rot="10800000" flipH="1" flipV="1">
              <a:off x="2029" y="1056"/>
              <a:ext cx="13" cy="1144"/>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48" name="Text Box 3"/>
            <p:cNvSpPr txBox="1">
              <a:spLocks noChangeArrowheads="1"/>
            </p:cNvSpPr>
            <p:nvPr/>
          </p:nvSpPr>
          <p:spPr bwMode="auto">
            <a:xfrm>
              <a:off x="1432" y="666"/>
              <a:ext cx="119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Treprostinil intravenous</a:t>
              </a:r>
            </a:p>
          </p:txBody>
        </p:sp>
      </p:grpSp>
      <p:grpSp>
        <p:nvGrpSpPr>
          <p:cNvPr id="22" name="Group 39"/>
          <p:cNvGrpSpPr>
            <a:grpSpLocks/>
          </p:cNvGrpSpPr>
          <p:nvPr/>
        </p:nvGrpSpPr>
        <p:grpSpPr bwMode="auto">
          <a:xfrm>
            <a:off x="2922510" y="2693838"/>
            <a:ext cx="920353" cy="767953"/>
            <a:chOff x="2186" y="1505"/>
            <a:chExt cx="773" cy="645"/>
          </a:xfrm>
        </p:grpSpPr>
        <p:sp>
          <p:nvSpPr>
            <p:cNvPr id="45" name="Line 4"/>
            <p:cNvSpPr>
              <a:spLocks noChangeShapeType="1"/>
            </p:cNvSpPr>
            <p:nvPr/>
          </p:nvSpPr>
          <p:spPr bwMode="auto">
            <a:xfrm rot="10800000" flipH="1" flipV="1">
              <a:off x="2574" y="1728"/>
              <a:ext cx="0" cy="422"/>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46" name="Text Box 3"/>
            <p:cNvSpPr txBox="1">
              <a:spLocks noChangeArrowheads="1"/>
            </p:cNvSpPr>
            <p:nvPr/>
          </p:nvSpPr>
          <p:spPr bwMode="auto">
            <a:xfrm>
              <a:off x="2186" y="1505"/>
              <a:ext cx="77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Sildenafil</a:t>
              </a:r>
            </a:p>
          </p:txBody>
        </p:sp>
      </p:grpSp>
      <p:grpSp>
        <p:nvGrpSpPr>
          <p:cNvPr id="23" name="Group 41"/>
          <p:cNvGrpSpPr>
            <a:grpSpLocks/>
          </p:cNvGrpSpPr>
          <p:nvPr/>
        </p:nvGrpSpPr>
        <p:grpSpPr bwMode="auto">
          <a:xfrm>
            <a:off x="4004229" y="2830761"/>
            <a:ext cx="921544" cy="631031"/>
            <a:chOff x="3269" y="1620"/>
            <a:chExt cx="774" cy="530"/>
          </a:xfrm>
        </p:grpSpPr>
        <p:sp>
          <p:nvSpPr>
            <p:cNvPr id="43" name="Line 4"/>
            <p:cNvSpPr>
              <a:spLocks noChangeShapeType="1"/>
            </p:cNvSpPr>
            <p:nvPr/>
          </p:nvSpPr>
          <p:spPr bwMode="auto">
            <a:xfrm rot="10800000" flipV="1">
              <a:off x="3658" y="1849"/>
              <a:ext cx="0" cy="301"/>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44" name="Text Box 3"/>
            <p:cNvSpPr txBox="1">
              <a:spLocks noChangeArrowheads="1"/>
            </p:cNvSpPr>
            <p:nvPr/>
          </p:nvSpPr>
          <p:spPr bwMode="auto">
            <a:xfrm>
              <a:off x="3269" y="1620"/>
              <a:ext cx="7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Tadalafil</a:t>
              </a:r>
            </a:p>
          </p:txBody>
        </p:sp>
      </p:grpSp>
      <p:grpSp>
        <p:nvGrpSpPr>
          <p:cNvPr id="24" name="Group 44"/>
          <p:cNvGrpSpPr>
            <a:grpSpLocks/>
          </p:cNvGrpSpPr>
          <p:nvPr/>
        </p:nvGrpSpPr>
        <p:grpSpPr bwMode="auto">
          <a:xfrm>
            <a:off x="3951461" y="3833263"/>
            <a:ext cx="1170384" cy="716756"/>
            <a:chOff x="3167" y="2462"/>
            <a:chExt cx="983" cy="602"/>
          </a:xfrm>
        </p:grpSpPr>
        <p:sp>
          <p:nvSpPr>
            <p:cNvPr id="41" name="Text Box 3"/>
            <p:cNvSpPr txBox="1">
              <a:spLocks noChangeArrowheads="1"/>
            </p:cNvSpPr>
            <p:nvPr/>
          </p:nvSpPr>
          <p:spPr bwMode="auto">
            <a:xfrm>
              <a:off x="3167" y="2734"/>
              <a:ext cx="983"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Treprostinil inhaled</a:t>
              </a:r>
            </a:p>
          </p:txBody>
        </p:sp>
        <p:sp>
          <p:nvSpPr>
            <p:cNvPr id="42" name="Line 4"/>
            <p:cNvSpPr>
              <a:spLocks noChangeShapeType="1"/>
            </p:cNvSpPr>
            <p:nvPr/>
          </p:nvSpPr>
          <p:spPr bwMode="auto">
            <a:xfrm rot="10800000" flipH="1">
              <a:off x="3659" y="2462"/>
              <a:ext cx="0" cy="269"/>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grpSp>
      <p:grpSp>
        <p:nvGrpSpPr>
          <p:cNvPr id="25" name="Group 24"/>
          <p:cNvGrpSpPr/>
          <p:nvPr/>
        </p:nvGrpSpPr>
        <p:grpSpPr>
          <a:xfrm>
            <a:off x="4276739" y="1953157"/>
            <a:ext cx="1531144" cy="1508636"/>
            <a:chOff x="5544560" y="1504041"/>
            <a:chExt cx="2041525" cy="2011514"/>
          </a:xfrm>
        </p:grpSpPr>
        <p:sp>
          <p:nvSpPr>
            <p:cNvPr id="39" name="Line 4"/>
            <p:cNvSpPr>
              <a:spLocks noChangeShapeType="1"/>
            </p:cNvSpPr>
            <p:nvPr/>
          </p:nvSpPr>
          <p:spPr bwMode="auto">
            <a:xfrm rot="10800000" flipV="1">
              <a:off x="6577921" y="2143955"/>
              <a:ext cx="793" cy="1371600"/>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40" name="Text Box 3"/>
            <p:cNvSpPr txBox="1">
              <a:spLocks noChangeArrowheads="1"/>
            </p:cNvSpPr>
            <p:nvPr/>
          </p:nvSpPr>
          <p:spPr bwMode="auto">
            <a:xfrm>
              <a:off x="5544560" y="1504041"/>
              <a:ext cx="2041525" cy="52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Room temperature stable epoprostenol</a:t>
              </a:r>
            </a:p>
          </p:txBody>
        </p:sp>
      </p:grpSp>
      <p:grpSp>
        <p:nvGrpSpPr>
          <p:cNvPr id="26" name="Group 25"/>
          <p:cNvGrpSpPr/>
          <p:nvPr/>
        </p:nvGrpSpPr>
        <p:grpSpPr>
          <a:xfrm>
            <a:off x="3349816" y="1976041"/>
            <a:ext cx="1172766" cy="1485752"/>
            <a:chOff x="3717635" y="1511500"/>
            <a:chExt cx="1563688" cy="1981002"/>
          </a:xfrm>
        </p:grpSpPr>
        <p:sp>
          <p:nvSpPr>
            <p:cNvPr id="37" name="Text Box 3"/>
            <p:cNvSpPr txBox="1">
              <a:spLocks noChangeArrowheads="1"/>
            </p:cNvSpPr>
            <p:nvPr/>
          </p:nvSpPr>
          <p:spPr bwMode="auto">
            <a:xfrm>
              <a:off x="3717635" y="1511500"/>
              <a:ext cx="1563688"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Ambrisentan</a:t>
              </a:r>
            </a:p>
          </p:txBody>
        </p:sp>
        <p:sp>
          <p:nvSpPr>
            <p:cNvPr id="38" name="Line 4"/>
            <p:cNvSpPr>
              <a:spLocks noChangeShapeType="1"/>
            </p:cNvSpPr>
            <p:nvPr/>
          </p:nvSpPr>
          <p:spPr bwMode="auto">
            <a:xfrm rot="10800000" flipH="1" flipV="1">
              <a:off x="4507650" y="1927227"/>
              <a:ext cx="0" cy="1565275"/>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grpSp>
      <p:grpSp>
        <p:nvGrpSpPr>
          <p:cNvPr id="27" name="Group 26"/>
          <p:cNvGrpSpPr/>
          <p:nvPr/>
        </p:nvGrpSpPr>
        <p:grpSpPr>
          <a:xfrm>
            <a:off x="4997340" y="2682483"/>
            <a:ext cx="1531144" cy="779311"/>
            <a:chOff x="5676769" y="2453422"/>
            <a:chExt cx="2041525" cy="1039081"/>
          </a:xfrm>
        </p:grpSpPr>
        <p:sp>
          <p:nvSpPr>
            <p:cNvPr id="35" name="Line 4"/>
            <p:cNvSpPr>
              <a:spLocks noChangeShapeType="1"/>
            </p:cNvSpPr>
            <p:nvPr/>
          </p:nvSpPr>
          <p:spPr bwMode="auto">
            <a:xfrm rot="10800000" flipV="1">
              <a:off x="6694022" y="2811212"/>
              <a:ext cx="3510" cy="681291"/>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36" name="Text Box 3"/>
            <p:cNvSpPr txBox="1">
              <a:spLocks noChangeArrowheads="1"/>
            </p:cNvSpPr>
            <p:nvPr/>
          </p:nvSpPr>
          <p:spPr bwMode="auto">
            <a:xfrm>
              <a:off x="5676769" y="2453422"/>
              <a:ext cx="2041525"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Riociguat</a:t>
              </a:r>
            </a:p>
          </p:txBody>
        </p:sp>
      </p:grpSp>
      <p:grpSp>
        <p:nvGrpSpPr>
          <p:cNvPr id="28" name="Group 27"/>
          <p:cNvGrpSpPr/>
          <p:nvPr/>
        </p:nvGrpSpPr>
        <p:grpSpPr>
          <a:xfrm>
            <a:off x="5494260" y="3832305"/>
            <a:ext cx="1531144" cy="549792"/>
            <a:chOff x="6339329" y="3907142"/>
            <a:chExt cx="2041525" cy="733056"/>
          </a:xfrm>
        </p:grpSpPr>
        <p:sp>
          <p:nvSpPr>
            <p:cNvPr id="33" name="Text Box 3"/>
            <p:cNvSpPr txBox="1">
              <a:spLocks noChangeArrowheads="1"/>
            </p:cNvSpPr>
            <p:nvPr/>
          </p:nvSpPr>
          <p:spPr bwMode="auto">
            <a:xfrm>
              <a:off x="6339329" y="4332425"/>
              <a:ext cx="2041525"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Treprostinil oral</a:t>
              </a:r>
            </a:p>
          </p:txBody>
        </p:sp>
        <p:sp>
          <p:nvSpPr>
            <p:cNvPr id="34" name="Line 4"/>
            <p:cNvSpPr>
              <a:spLocks noChangeShapeType="1"/>
            </p:cNvSpPr>
            <p:nvPr/>
          </p:nvSpPr>
          <p:spPr bwMode="auto">
            <a:xfrm rot="10800000" flipH="1">
              <a:off x="7413926" y="3907142"/>
              <a:ext cx="0" cy="427038"/>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grpSp>
      <p:sp>
        <p:nvSpPr>
          <p:cNvPr id="29" name="Rectangle 14"/>
          <p:cNvSpPr>
            <a:spLocks noChangeArrowheads="1"/>
          </p:cNvSpPr>
          <p:nvPr/>
        </p:nvSpPr>
        <p:spPr bwMode="auto">
          <a:xfrm>
            <a:off x="6545500"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2015</a:t>
            </a:r>
          </a:p>
        </p:txBody>
      </p:sp>
      <p:grpSp>
        <p:nvGrpSpPr>
          <p:cNvPr id="30" name="Group 29"/>
          <p:cNvGrpSpPr/>
          <p:nvPr/>
        </p:nvGrpSpPr>
        <p:grpSpPr>
          <a:xfrm>
            <a:off x="5999856" y="2714023"/>
            <a:ext cx="1531144" cy="747770"/>
            <a:chOff x="5676769" y="2453422"/>
            <a:chExt cx="2041525" cy="997026"/>
          </a:xfrm>
        </p:grpSpPr>
        <p:sp>
          <p:nvSpPr>
            <p:cNvPr id="31" name="Line 4"/>
            <p:cNvSpPr>
              <a:spLocks noChangeShapeType="1"/>
            </p:cNvSpPr>
            <p:nvPr/>
          </p:nvSpPr>
          <p:spPr bwMode="auto">
            <a:xfrm rot="10800000" flipV="1">
              <a:off x="6694022" y="2769157"/>
              <a:ext cx="3510" cy="681291"/>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32" name="Text Box 3"/>
            <p:cNvSpPr txBox="1">
              <a:spLocks noChangeArrowheads="1"/>
            </p:cNvSpPr>
            <p:nvPr/>
          </p:nvSpPr>
          <p:spPr bwMode="auto">
            <a:xfrm>
              <a:off x="5676769" y="2453422"/>
              <a:ext cx="2041525"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Selexipag</a:t>
              </a:r>
            </a:p>
          </p:txBody>
        </p:sp>
      </p:grpSp>
      <p:sp>
        <p:nvSpPr>
          <p:cNvPr id="3" name="Rectangle 14">
            <a:extLst>
              <a:ext uri="{FF2B5EF4-FFF2-40B4-BE49-F238E27FC236}">
                <a16:creationId xmlns:a16="http://schemas.microsoft.com/office/drawing/2014/main" id="{3ED15248-8C02-D6F2-80B3-4D10DFFA2F5A}"/>
              </a:ext>
            </a:extLst>
          </p:cNvPr>
          <p:cNvSpPr>
            <a:spLocks noChangeArrowheads="1"/>
          </p:cNvSpPr>
          <p:nvPr/>
        </p:nvSpPr>
        <p:spPr bwMode="auto">
          <a:xfrm>
            <a:off x="7857391" y="3537473"/>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2024</a:t>
            </a:r>
          </a:p>
        </p:txBody>
      </p:sp>
      <p:grpSp>
        <p:nvGrpSpPr>
          <p:cNvPr id="57" name="Group 56">
            <a:extLst>
              <a:ext uri="{FF2B5EF4-FFF2-40B4-BE49-F238E27FC236}">
                <a16:creationId xmlns:a16="http://schemas.microsoft.com/office/drawing/2014/main" id="{32F0D7D1-25E3-716F-44A4-F66519240B4E}"/>
              </a:ext>
            </a:extLst>
          </p:cNvPr>
          <p:cNvGrpSpPr/>
          <p:nvPr/>
        </p:nvGrpSpPr>
        <p:grpSpPr>
          <a:xfrm>
            <a:off x="7329471" y="2715613"/>
            <a:ext cx="1531144" cy="747770"/>
            <a:chOff x="5676769" y="2453422"/>
            <a:chExt cx="2041525" cy="997026"/>
          </a:xfrm>
        </p:grpSpPr>
        <p:sp>
          <p:nvSpPr>
            <p:cNvPr id="58" name="Line 4">
              <a:extLst>
                <a:ext uri="{FF2B5EF4-FFF2-40B4-BE49-F238E27FC236}">
                  <a16:creationId xmlns:a16="http://schemas.microsoft.com/office/drawing/2014/main" id="{313D58C0-1D33-C64C-A4BB-3EB21A24D765}"/>
                </a:ext>
              </a:extLst>
            </p:cNvPr>
            <p:cNvSpPr>
              <a:spLocks noChangeShapeType="1"/>
            </p:cNvSpPr>
            <p:nvPr/>
          </p:nvSpPr>
          <p:spPr bwMode="auto">
            <a:xfrm rot="10800000" flipV="1">
              <a:off x="6694022" y="2769157"/>
              <a:ext cx="3510" cy="681291"/>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sp>
          <p:nvSpPr>
            <p:cNvPr id="59" name="Text Box 3">
              <a:extLst>
                <a:ext uri="{FF2B5EF4-FFF2-40B4-BE49-F238E27FC236}">
                  <a16:creationId xmlns:a16="http://schemas.microsoft.com/office/drawing/2014/main" id="{1713B25F-B3A3-CF93-57CB-E163CC917A03}"/>
                </a:ext>
              </a:extLst>
            </p:cNvPr>
            <p:cNvSpPr txBox="1">
              <a:spLocks noChangeArrowheads="1"/>
            </p:cNvSpPr>
            <p:nvPr/>
          </p:nvSpPr>
          <p:spPr bwMode="auto">
            <a:xfrm>
              <a:off x="5676769" y="2453422"/>
              <a:ext cx="2041525"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err="1">
                  <a:solidFill>
                    <a:prstClr val="black"/>
                  </a:solidFill>
                  <a:latin typeface="Helvetica" charset="0"/>
                  <a:ea typeface="Helvetica" charset="0"/>
                  <a:cs typeface="Helvetica" charset="0"/>
                </a:rPr>
                <a:t>Sotatercept</a:t>
              </a:r>
              <a:endParaRPr lang="en-US" sz="1050" b="1" dirty="0">
                <a:solidFill>
                  <a:prstClr val="black"/>
                </a:solidFill>
                <a:latin typeface="Helvetica" charset="0"/>
                <a:ea typeface="Helvetica" charset="0"/>
                <a:cs typeface="Helvetica" charset="0"/>
              </a:endParaRPr>
            </a:p>
          </p:txBody>
        </p:sp>
      </p:grpSp>
      <p:sp>
        <p:nvSpPr>
          <p:cNvPr id="4" name="Rectangle 14">
            <a:extLst>
              <a:ext uri="{FF2B5EF4-FFF2-40B4-BE49-F238E27FC236}">
                <a16:creationId xmlns:a16="http://schemas.microsoft.com/office/drawing/2014/main" id="{BA7DF140-A9B1-EDCC-DEA9-87EF2804FC69}"/>
              </a:ext>
            </a:extLst>
          </p:cNvPr>
          <p:cNvSpPr>
            <a:spLocks noChangeArrowheads="1"/>
          </p:cNvSpPr>
          <p:nvPr/>
        </p:nvSpPr>
        <p:spPr bwMode="auto">
          <a:xfrm>
            <a:off x="7424389" y="3534045"/>
            <a:ext cx="439856" cy="230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68576" tIns="34289" rIns="68576" bIns="34289">
            <a:spAutoFit/>
          </a:bodyPr>
          <a:lstStyle/>
          <a:p>
            <a:pPr algn="ctr" defTabSz="685800" fontAlgn="base">
              <a:spcBef>
                <a:spcPct val="0"/>
              </a:spcBef>
              <a:spcAft>
                <a:spcPct val="0"/>
              </a:spcAft>
              <a:defRPr/>
            </a:pPr>
            <a:r>
              <a:rPr lang="en-US" sz="1050" b="1" dirty="0">
                <a:solidFill>
                  <a:prstClr val="black"/>
                </a:solidFill>
                <a:latin typeface="Helvetica" charset="0"/>
                <a:ea typeface="Helvetica" charset="0"/>
                <a:cs typeface="Helvetica" charset="0"/>
              </a:rPr>
              <a:t>2022</a:t>
            </a:r>
          </a:p>
        </p:txBody>
      </p:sp>
      <p:grpSp>
        <p:nvGrpSpPr>
          <p:cNvPr id="63" name="Group 62">
            <a:extLst>
              <a:ext uri="{FF2B5EF4-FFF2-40B4-BE49-F238E27FC236}">
                <a16:creationId xmlns:a16="http://schemas.microsoft.com/office/drawing/2014/main" id="{7A2953BE-A550-30C8-80FD-AC3578F6901D}"/>
              </a:ext>
            </a:extLst>
          </p:cNvPr>
          <p:cNvGrpSpPr/>
          <p:nvPr/>
        </p:nvGrpSpPr>
        <p:grpSpPr>
          <a:xfrm>
            <a:off x="6850550" y="3838966"/>
            <a:ext cx="1531144" cy="549792"/>
            <a:chOff x="6339329" y="3907142"/>
            <a:chExt cx="2041525" cy="733056"/>
          </a:xfrm>
        </p:grpSpPr>
        <p:sp>
          <p:nvSpPr>
            <p:cNvPr id="64" name="Text Box 3">
              <a:extLst>
                <a:ext uri="{FF2B5EF4-FFF2-40B4-BE49-F238E27FC236}">
                  <a16:creationId xmlns:a16="http://schemas.microsoft.com/office/drawing/2014/main" id="{3100E670-7E6C-254A-AD71-E486DCE87F59}"/>
                </a:ext>
              </a:extLst>
            </p:cNvPr>
            <p:cNvSpPr txBox="1">
              <a:spLocks noChangeArrowheads="1"/>
            </p:cNvSpPr>
            <p:nvPr/>
          </p:nvSpPr>
          <p:spPr bwMode="auto">
            <a:xfrm>
              <a:off x="6339329" y="4332425"/>
              <a:ext cx="2041525" cy="30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9" rIns="68576" bIns="342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0"/>
                </a:spcBef>
                <a:spcAft>
                  <a:spcPct val="0"/>
                </a:spcAft>
                <a:defRPr/>
              </a:pPr>
              <a:r>
                <a:rPr lang="en-US" sz="1050" b="1" dirty="0">
                  <a:solidFill>
                    <a:prstClr val="black"/>
                  </a:solidFill>
                  <a:latin typeface="Helvetica" charset="0"/>
                  <a:ea typeface="Helvetica" charset="0"/>
                  <a:cs typeface="Helvetica" charset="0"/>
                </a:rPr>
                <a:t>Treprostinil DPI</a:t>
              </a:r>
            </a:p>
          </p:txBody>
        </p:sp>
        <p:sp>
          <p:nvSpPr>
            <p:cNvPr id="65" name="Line 4">
              <a:extLst>
                <a:ext uri="{FF2B5EF4-FFF2-40B4-BE49-F238E27FC236}">
                  <a16:creationId xmlns:a16="http://schemas.microsoft.com/office/drawing/2014/main" id="{76BABD59-B075-CFC6-C3D5-66215287F98B}"/>
                </a:ext>
              </a:extLst>
            </p:cNvPr>
            <p:cNvSpPr>
              <a:spLocks noChangeShapeType="1"/>
            </p:cNvSpPr>
            <p:nvPr/>
          </p:nvSpPr>
          <p:spPr bwMode="auto">
            <a:xfrm rot="10800000" flipH="1">
              <a:off x="7413926" y="3907142"/>
              <a:ext cx="0" cy="427038"/>
            </a:xfrm>
            <a:prstGeom prst="line">
              <a:avLst/>
            </a:prstGeom>
            <a:noFill/>
            <a:ln w="38100">
              <a:solidFill>
                <a:srgbClr val="7F7F7F"/>
              </a:solidFill>
              <a:round/>
              <a:headEnd/>
              <a:tailEnd type="triangle" w="med" len="med"/>
            </a:ln>
            <a:extLst>
              <a:ext uri="{909E8E84-426E-40DD-AFC4-6F175D3DCCD1}">
                <a14:hiddenFill xmlns:a14="http://schemas.microsoft.com/office/drawing/2010/main">
                  <a:noFill/>
                </a14:hiddenFill>
              </a:ext>
            </a:extLst>
          </p:spPr>
          <p:txBody>
            <a:bodyPr>
              <a:spAutoFit/>
            </a:bodyPr>
            <a:lstStyle/>
            <a:p>
              <a:pPr defTabSz="685800" fontAlgn="base">
                <a:spcBef>
                  <a:spcPct val="0"/>
                </a:spcBef>
                <a:spcAft>
                  <a:spcPct val="0"/>
                </a:spcAft>
                <a:defRPr/>
              </a:pPr>
              <a:endParaRPr lang="en-US" sz="1200" dirty="0">
                <a:solidFill>
                  <a:prstClr val="black"/>
                </a:solidFill>
                <a:latin typeface="Helvetica" charset="0"/>
                <a:ea typeface="Helvetica" charset="0"/>
                <a:cs typeface="Helvetica" charset="0"/>
              </a:endParaRPr>
            </a:p>
          </p:txBody>
        </p:sp>
      </p:grpSp>
    </p:spTree>
    <p:extLst>
      <p:ext uri="{BB962C8B-B14F-4D97-AF65-F5344CB8AC3E}">
        <p14:creationId xmlns:p14="http://schemas.microsoft.com/office/powerpoint/2010/main" val="139256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6D24-D4CC-0BF7-23C6-5C2DC384AE56}"/>
              </a:ext>
            </a:extLst>
          </p:cNvPr>
          <p:cNvSpPr>
            <a:spLocks noGrp="1"/>
          </p:cNvSpPr>
          <p:nvPr>
            <p:ph type="title"/>
          </p:nvPr>
        </p:nvSpPr>
        <p:spPr/>
        <p:txBody>
          <a:bodyPr>
            <a:normAutofit fontScale="90000"/>
          </a:bodyPr>
          <a:lstStyle/>
          <a:p>
            <a:pPr algn="l"/>
            <a:r>
              <a:rPr lang="en-US"/>
              <a:t>Current PAH Therapies</a:t>
            </a:r>
          </a:p>
        </p:txBody>
      </p:sp>
      <p:pic>
        <p:nvPicPr>
          <p:cNvPr id="9" name="Picture 8" descr="Diagram of prostatitis and prostatitis&#10;&#10;Description automatically generated">
            <a:extLst>
              <a:ext uri="{FF2B5EF4-FFF2-40B4-BE49-F238E27FC236}">
                <a16:creationId xmlns:a16="http://schemas.microsoft.com/office/drawing/2014/main" id="{7916593F-1483-8189-15B7-8A212AFEB5FB}"/>
              </a:ext>
            </a:extLst>
          </p:cNvPr>
          <p:cNvPicPr>
            <a:picLocks noChangeAspect="1"/>
          </p:cNvPicPr>
          <p:nvPr/>
        </p:nvPicPr>
        <p:blipFill>
          <a:blip r:embed="rId2"/>
          <a:stretch>
            <a:fillRect/>
          </a:stretch>
        </p:blipFill>
        <p:spPr>
          <a:xfrm>
            <a:off x="1329970" y="916783"/>
            <a:ext cx="6408082" cy="3788599"/>
          </a:xfrm>
          <a:prstGeom prst="rect">
            <a:avLst/>
          </a:prstGeom>
        </p:spPr>
      </p:pic>
      <p:sp>
        <p:nvSpPr>
          <p:cNvPr id="10" name="TextBox 9">
            <a:extLst>
              <a:ext uri="{FF2B5EF4-FFF2-40B4-BE49-F238E27FC236}">
                <a16:creationId xmlns:a16="http://schemas.microsoft.com/office/drawing/2014/main" id="{76FA5D00-D785-F282-17B5-8FE3EDC95DF9}"/>
              </a:ext>
            </a:extLst>
          </p:cNvPr>
          <p:cNvSpPr txBox="1"/>
          <p:nvPr/>
        </p:nvSpPr>
        <p:spPr>
          <a:xfrm>
            <a:off x="0" y="4928056"/>
            <a:ext cx="4572000" cy="215444"/>
          </a:xfrm>
          <a:prstGeom prst="rect">
            <a:avLst/>
          </a:prstGeom>
          <a:noFill/>
        </p:spPr>
        <p:txBody>
          <a:bodyPr wrap="square">
            <a:spAutoFit/>
          </a:bodyPr>
          <a:lstStyle/>
          <a:p>
            <a:r>
              <a:rPr lang="en-US" sz="800"/>
              <a:t>Humbert M, et al. </a:t>
            </a:r>
            <a:r>
              <a:rPr lang="en-US" sz="800" i="1" err="1"/>
              <a:t>Eur</a:t>
            </a:r>
            <a:r>
              <a:rPr lang="en-US" sz="800" i="1"/>
              <a:t> Respir J</a:t>
            </a:r>
            <a:r>
              <a:rPr lang="en-US" sz="800"/>
              <a:t>. 2023:61:2200879</a:t>
            </a:r>
            <a:endParaRPr lang="en-US"/>
          </a:p>
        </p:txBody>
      </p:sp>
    </p:spTree>
    <p:extLst>
      <p:ext uri="{BB962C8B-B14F-4D97-AF65-F5344CB8AC3E}">
        <p14:creationId xmlns:p14="http://schemas.microsoft.com/office/powerpoint/2010/main" val="3013628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Outline</a:t>
            </a:r>
          </a:p>
        </p:txBody>
      </p:sp>
      <p:sp>
        <p:nvSpPr>
          <p:cNvPr id="3" name="Text Placeholder 2"/>
          <p:cNvSpPr>
            <a:spLocks noGrp="1"/>
          </p:cNvSpPr>
          <p:nvPr>
            <p:ph type="body" sz="quarter" idx="10"/>
          </p:nvPr>
        </p:nvSpPr>
        <p:spPr>
          <a:xfrm>
            <a:off x="811214" y="1686286"/>
            <a:ext cx="7534275" cy="2933421"/>
          </a:xfrm>
        </p:spPr>
        <p:txBody>
          <a:bodyPr>
            <a:normAutofit fontScale="70000" lnSpcReduction="20000"/>
          </a:bodyPr>
          <a:lstStyle/>
          <a:p>
            <a:r>
              <a:rPr lang="en-US" dirty="0">
                <a:latin typeface="+mj-lt"/>
              </a:rPr>
              <a:t>PAH in CTD overview</a:t>
            </a:r>
          </a:p>
          <a:p>
            <a:r>
              <a:rPr lang="en-US" dirty="0">
                <a:latin typeface="+mj-lt"/>
              </a:rPr>
              <a:t>An approach to diagnostics </a:t>
            </a:r>
          </a:p>
          <a:p>
            <a:pPr lvl="1"/>
            <a:r>
              <a:rPr lang="en-US" dirty="0">
                <a:latin typeface="+mj-lt"/>
              </a:rPr>
              <a:t>New definitions</a:t>
            </a:r>
          </a:p>
          <a:p>
            <a:pPr lvl="1"/>
            <a:r>
              <a:rPr lang="en-US" dirty="0">
                <a:latin typeface="+mj-lt"/>
              </a:rPr>
              <a:t>Updates in risk stratification </a:t>
            </a:r>
          </a:p>
          <a:p>
            <a:pPr lvl="1"/>
            <a:r>
              <a:rPr lang="en-US" dirty="0">
                <a:latin typeface="+mj-lt"/>
              </a:rPr>
              <a:t>Diagnostic challenges and considerations within CTD</a:t>
            </a:r>
          </a:p>
          <a:p>
            <a:r>
              <a:rPr lang="en-US" dirty="0">
                <a:latin typeface="+mj-lt"/>
              </a:rPr>
              <a:t>An approach to treatment</a:t>
            </a:r>
          </a:p>
          <a:p>
            <a:pPr lvl="1"/>
            <a:r>
              <a:rPr lang="en-US" dirty="0">
                <a:latin typeface="+mj-lt"/>
              </a:rPr>
              <a:t>The current landscape of therapies</a:t>
            </a:r>
          </a:p>
          <a:p>
            <a:r>
              <a:rPr lang="en-US" dirty="0">
                <a:latin typeface="+mj-lt"/>
              </a:rPr>
              <a:t>New and emerging therapies</a:t>
            </a:r>
          </a:p>
          <a:p>
            <a:endParaRPr lang="en-US" dirty="0"/>
          </a:p>
        </p:txBody>
      </p:sp>
    </p:spTree>
    <p:extLst>
      <p:ext uri="{BB962C8B-B14F-4D97-AF65-F5344CB8AC3E}">
        <p14:creationId xmlns:p14="http://schemas.microsoft.com/office/powerpoint/2010/main" val="645078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a:extLst>
              <a:ext uri="{FF2B5EF4-FFF2-40B4-BE49-F238E27FC236}">
                <a16:creationId xmlns:a16="http://schemas.microsoft.com/office/drawing/2014/main" id="{24C2FB33-33AE-42CE-A106-4A02F27FFF0F}"/>
              </a:ext>
            </a:extLst>
          </p:cNvPr>
          <p:cNvSpPr/>
          <p:nvPr/>
        </p:nvSpPr>
        <p:spPr>
          <a:xfrm>
            <a:off x="3215660" y="2772505"/>
            <a:ext cx="1987608" cy="988175"/>
          </a:xfrm>
          <a:prstGeom prst="roundRect">
            <a:avLst/>
          </a:prstGeom>
          <a:gradFill flip="none" rotWithShape="1">
            <a:gsLst>
              <a:gs pos="0">
                <a:srgbClr val="FFC000"/>
              </a:gs>
              <a:gs pos="100000">
                <a:schemeClr val="bg1"/>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6B55C62B-893D-4011-61FA-34C0D75A3A2F}"/>
              </a:ext>
            </a:extLst>
          </p:cNvPr>
          <p:cNvCxnSpPr>
            <a:cxnSpLocks/>
          </p:cNvCxnSpPr>
          <p:nvPr/>
        </p:nvCxnSpPr>
        <p:spPr>
          <a:xfrm>
            <a:off x="3028784" y="1886606"/>
            <a:ext cx="1045779" cy="84082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0CA0E44-FE4A-1187-C8B0-9A67338B1807}"/>
              </a:ext>
            </a:extLst>
          </p:cNvPr>
          <p:cNvCxnSpPr>
            <a:cxnSpLocks/>
          </p:cNvCxnSpPr>
          <p:nvPr/>
        </p:nvCxnSpPr>
        <p:spPr>
          <a:xfrm flipH="1">
            <a:off x="4358342" y="1933903"/>
            <a:ext cx="1014249" cy="79353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7634C98-D683-7C1A-2774-01FE1B13D7C2}"/>
              </a:ext>
            </a:extLst>
          </p:cNvPr>
          <p:cNvSpPr>
            <a:spLocks noGrp="1"/>
          </p:cNvSpPr>
          <p:nvPr>
            <p:ph type="title"/>
          </p:nvPr>
        </p:nvSpPr>
        <p:spPr/>
        <p:txBody>
          <a:bodyPr>
            <a:noAutofit/>
          </a:bodyPr>
          <a:lstStyle/>
          <a:p>
            <a:pPr algn="l"/>
            <a:r>
              <a:rPr lang="en-US" sz="3600"/>
              <a:t>Initial diagnosis treatment strategies</a:t>
            </a:r>
          </a:p>
        </p:txBody>
      </p:sp>
      <p:sp>
        <p:nvSpPr>
          <p:cNvPr id="4" name="Rectangle 3">
            <a:extLst>
              <a:ext uri="{FF2B5EF4-FFF2-40B4-BE49-F238E27FC236}">
                <a16:creationId xmlns:a16="http://schemas.microsoft.com/office/drawing/2014/main" id="{1A305585-FD32-06F8-59F9-1FFE930AEF1C}"/>
              </a:ext>
            </a:extLst>
          </p:cNvPr>
          <p:cNvSpPr/>
          <p:nvPr/>
        </p:nvSpPr>
        <p:spPr>
          <a:xfrm>
            <a:off x="2251676" y="1266037"/>
            <a:ext cx="1927952" cy="76016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F1CFA3C-97CD-43B6-E700-5334802D6F57}"/>
              </a:ext>
            </a:extLst>
          </p:cNvPr>
          <p:cNvSpPr/>
          <p:nvPr/>
        </p:nvSpPr>
        <p:spPr>
          <a:xfrm>
            <a:off x="4309995" y="1266037"/>
            <a:ext cx="1927952" cy="76016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56069D3-3C65-73B8-2D0D-D3E84190C06C}"/>
              </a:ext>
            </a:extLst>
          </p:cNvPr>
          <p:cNvSpPr/>
          <p:nvPr/>
        </p:nvSpPr>
        <p:spPr>
          <a:xfrm>
            <a:off x="6368314" y="1266037"/>
            <a:ext cx="1927952" cy="76016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6839522-FFC5-87CD-2ECE-8BE99655A113}"/>
              </a:ext>
            </a:extLst>
          </p:cNvPr>
          <p:cNvSpPr txBox="1"/>
          <p:nvPr/>
        </p:nvSpPr>
        <p:spPr>
          <a:xfrm>
            <a:off x="2554640" y="1472203"/>
            <a:ext cx="1322024" cy="369332"/>
          </a:xfrm>
          <a:prstGeom prst="rect">
            <a:avLst/>
          </a:prstGeom>
          <a:noFill/>
        </p:spPr>
        <p:txBody>
          <a:bodyPr wrap="square" rtlCol="0">
            <a:spAutoFit/>
          </a:bodyPr>
          <a:lstStyle/>
          <a:p>
            <a:pPr algn="ctr"/>
            <a:r>
              <a:rPr lang="en-US" b="1">
                <a:solidFill>
                  <a:schemeClr val="bg1"/>
                </a:solidFill>
                <a:latin typeface="+mj-lt"/>
              </a:rPr>
              <a:t>Low</a:t>
            </a:r>
          </a:p>
        </p:txBody>
      </p:sp>
      <p:sp>
        <p:nvSpPr>
          <p:cNvPr id="8" name="TextBox 7">
            <a:extLst>
              <a:ext uri="{FF2B5EF4-FFF2-40B4-BE49-F238E27FC236}">
                <a16:creationId xmlns:a16="http://schemas.microsoft.com/office/drawing/2014/main" id="{3A69B86C-FBB3-2250-6FD6-086CF9EEB02D}"/>
              </a:ext>
            </a:extLst>
          </p:cNvPr>
          <p:cNvSpPr txBox="1"/>
          <p:nvPr/>
        </p:nvSpPr>
        <p:spPr>
          <a:xfrm>
            <a:off x="4414653" y="1461453"/>
            <a:ext cx="1692926" cy="369332"/>
          </a:xfrm>
          <a:prstGeom prst="rect">
            <a:avLst/>
          </a:prstGeom>
          <a:noFill/>
        </p:spPr>
        <p:txBody>
          <a:bodyPr wrap="square" rtlCol="0">
            <a:spAutoFit/>
          </a:bodyPr>
          <a:lstStyle/>
          <a:p>
            <a:pPr algn="ctr"/>
            <a:r>
              <a:rPr lang="en-US" b="1">
                <a:solidFill>
                  <a:schemeClr val="tx1">
                    <a:lumMod val="50000"/>
                  </a:schemeClr>
                </a:solidFill>
                <a:latin typeface="+mj-lt"/>
              </a:rPr>
              <a:t>Intermediate</a:t>
            </a:r>
          </a:p>
        </p:txBody>
      </p:sp>
      <p:sp>
        <p:nvSpPr>
          <p:cNvPr id="9" name="TextBox 8">
            <a:extLst>
              <a:ext uri="{FF2B5EF4-FFF2-40B4-BE49-F238E27FC236}">
                <a16:creationId xmlns:a16="http://schemas.microsoft.com/office/drawing/2014/main" id="{25C98DF8-7FB4-9D3E-75BB-F9E828B13B2F}"/>
              </a:ext>
            </a:extLst>
          </p:cNvPr>
          <p:cNvSpPr txBox="1"/>
          <p:nvPr/>
        </p:nvSpPr>
        <p:spPr>
          <a:xfrm>
            <a:off x="6485827" y="1472203"/>
            <a:ext cx="1692926" cy="369332"/>
          </a:xfrm>
          <a:prstGeom prst="rect">
            <a:avLst/>
          </a:prstGeom>
          <a:noFill/>
        </p:spPr>
        <p:txBody>
          <a:bodyPr wrap="square" rtlCol="0">
            <a:spAutoFit/>
          </a:bodyPr>
          <a:lstStyle/>
          <a:p>
            <a:pPr algn="ctr"/>
            <a:r>
              <a:rPr lang="en-US" b="1">
                <a:solidFill>
                  <a:schemeClr val="bg1"/>
                </a:solidFill>
                <a:latin typeface="+mj-lt"/>
              </a:rPr>
              <a:t>High</a:t>
            </a:r>
          </a:p>
        </p:txBody>
      </p:sp>
      <p:sp>
        <p:nvSpPr>
          <p:cNvPr id="10" name="Rectangle 9">
            <a:extLst>
              <a:ext uri="{FF2B5EF4-FFF2-40B4-BE49-F238E27FC236}">
                <a16:creationId xmlns:a16="http://schemas.microsoft.com/office/drawing/2014/main" id="{E34BDEB9-615E-BC94-A80F-3D2C03A6CC77}"/>
              </a:ext>
            </a:extLst>
          </p:cNvPr>
          <p:cNvSpPr/>
          <p:nvPr/>
        </p:nvSpPr>
        <p:spPr>
          <a:xfrm>
            <a:off x="1004933" y="1266037"/>
            <a:ext cx="1129230" cy="760164"/>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23CBE5D-5E8C-3A92-EEB5-2B851E734C30}"/>
              </a:ext>
            </a:extLst>
          </p:cNvPr>
          <p:cNvSpPr txBox="1"/>
          <p:nvPr/>
        </p:nvSpPr>
        <p:spPr>
          <a:xfrm>
            <a:off x="1057263" y="1332632"/>
            <a:ext cx="1064045" cy="646331"/>
          </a:xfrm>
          <a:prstGeom prst="rect">
            <a:avLst/>
          </a:prstGeom>
          <a:noFill/>
        </p:spPr>
        <p:txBody>
          <a:bodyPr wrap="square" rtlCol="0">
            <a:spAutoFit/>
          </a:bodyPr>
          <a:lstStyle/>
          <a:p>
            <a:pPr algn="ctr"/>
            <a:r>
              <a:rPr lang="en-US" b="1">
                <a:solidFill>
                  <a:schemeClr val="tx1">
                    <a:lumMod val="50000"/>
                  </a:schemeClr>
                </a:solidFill>
                <a:latin typeface="+mj-lt"/>
              </a:rPr>
              <a:t>Risk Score</a:t>
            </a:r>
          </a:p>
        </p:txBody>
      </p:sp>
      <p:sp>
        <p:nvSpPr>
          <p:cNvPr id="27" name="TextBox 26">
            <a:extLst>
              <a:ext uri="{FF2B5EF4-FFF2-40B4-BE49-F238E27FC236}">
                <a16:creationId xmlns:a16="http://schemas.microsoft.com/office/drawing/2014/main" id="{DC9190A4-B9C5-C39D-13D6-31255919572A}"/>
              </a:ext>
            </a:extLst>
          </p:cNvPr>
          <p:cNvSpPr txBox="1"/>
          <p:nvPr/>
        </p:nvSpPr>
        <p:spPr>
          <a:xfrm>
            <a:off x="3417745" y="2908054"/>
            <a:ext cx="1644040" cy="646331"/>
          </a:xfrm>
          <a:prstGeom prst="rect">
            <a:avLst/>
          </a:prstGeom>
          <a:noFill/>
        </p:spPr>
        <p:txBody>
          <a:bodyPr wrap="none" rtlCol="0">
            <a:spAutoFit/>
          </a:bodyPr>
          <a:lstStyle/>
          <a:p>
            <a:pPr algn="ctr"/>
            <a:r>
              <a:rPr lang="en-US">
                <a:solidFill>
                  <a:srgbClr val="002776"/>
                </a:solidFill>
                <a:latin typeface="+mj-lt"/>
              </a:rPr>
              <a:t>Initial PDE5i </a:t>
            </a:r>
          </a:p>
          <a:p>
            <a:pPr algn="ctr"/>
            <a:r>
              <a:rPr lang="en-US">
                <a:solidFill>
                  <a:srgbClr val="002776"/>
                </a:solidFill>
                <a:latin typeface="+mj-lt"/>
              </a:rPr>
              <a:t>+ ERA therapy</a:t>
            </a:r>
          </a:p>
        </p:txBody>
      </p:sp>
      <p:pic>
        <p:nvPicPr>
          <p:cNvPr id="3" name="Picture 2" descr="Graphical user interface&#10;&#10;Description automatically generated">
            <a:extLst>
              <a:ext uri="{FF2B5EF4-FFF2-40B4-BE49-F238E27FC236}">
                <a16:creationId xmlns:a16="http://schemas.microsoft.com/office/drawing/2014/main" id="{6DBF0B86-586A-8E56-11B9-9C08DAD994CC}"/>
              </a:ext>
            </a:extLst>
          </p:cNvPr>
          <p:cNvPicPr>
            <a:picLocks noChangeAspect="1"/>
          </p:cNvPicPr>
          <p:nvPr/>
        </p:nvPicPr>
        <p:blipFill rotWithShape="1">
          <a:blip r:embed="rId3"/>
          <a:srcRect r="1352" b="68334"/>
          <a:stretch/>
        </p:blipFill>
        <p:spPr>
          <a:xfrm>
            <a:off x="5288543" y="2190669"/>
            <a:ext cx="3811096" cy="2514335"/>
          </a:xfrm>
          <a:prstGeom prst="rect">
            <a:avLst/>
          </a:prstGeom>
        </p:spPr>
      </p:pic>
      <p:sp>
        <p:nvSpPr>
          <p:cNvPr id="32" name="Rounded Rectangle 31">
            <a:extLst>
              <a:ext uri="{FF2B5EF4-FFF2-40B4-BE49-F238E27FC236}">
                <a16:creationId xmlns:a16="http://schemas.microsoft.com/office/drawing/2014/main" id="{9AD30A34-3D1A-F1BC-CFFE-3655A172DCBC}"/>
              </a:ext>
            </a:extLst>
          </p:cNvPr>
          <p:cNvSpPr/>
          <p:nvPr/>
        </p:nvSpPr>
        <p:spPr>
          <a:xfrm>
            <a:off x="2548197" y="4012896"/>
            <a:ext cx="3523596" cy="988175"/>
          </a:xfrm>
          <a:prstGeom prst="roundRect">
            <a:avLst/>
          </a:prstGeom>
          <a:gradFill flip="none" rotWithShape="1">
            <a:gsLst>
              <a:gs pos="0">
                <a:schemeClr val="accent4">
                  <a:lumMod val="20000"/>
                  <a:lumOff val="80000"/>
                </a:schemeClr>
              </a:gs>
              <a:gs pos="100000">
                <a:schemeClr val="bg1"/>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409A3D5A-BFB8-DA12-96E1-829AA92584D1}"/>
              </a:ext>
            </a:extLst>
          </p:cNvPr>
          <p:cNvSpPr txBox="1"/>
          <p:nvPr/>
        </p:nvSpPr>
        <p:spPr>
          <a:xfrm flipH="1">
            <a:off x="2618537" y="4090567"/>
            <a:ext cx="3403276" cy="830997"/>
          </a:xfrm>
          <a:prstGeom prst="rect">
            <a:avLst/>
          </a:prstGeom>
          <a:noFill/>
        </p:spPr>
        <p:txBody>
          <a:bodyPr wrap="square" rtlCol="0">
            <a:spAutoFit/>
          </a:bodyPr>
          <a:lstStyle/>
          <a:p>
            <a:r>
              <a:rPr lang="en-US" sz="1200" b="1" dirty="0">
                <a:latin typeface="+mj-lt"/>
              </a:rPr>
              <a:t>When to </a:t>
            </a:r>
            <a:r>
              <a:rPr lang="en-US" sz="1200" b="1" i="1" dirty="0">
                <a:latin typeface="+mj-lt"/>
              </a:rPr>
              <a:t>consider</a:t>
            </a:r>
            <a:r>
              <a:rPr lang="en-US" sz="1200" b="1" dirty="0">
                <a:latin typeface="+mj-lt"/>
              </a:rPr>
              <a:t> initial monotherapy</a:t>
            </a:r>
            <a:r>
              <a:rPr lang="en-US" sz="1200" dirty="0">
                <a:latin typeface="+mj-lt"/>
              </a:rPr>
              <a:t>:</a:t>
            </a:r>
          </a:p>
          <a:p>
            <a:pPr marL="171450" indent="-171450">
              <a:buFont typeface="Arial" panose="020B0604020202020204" pitchFamily="34" charset="0"/>
              <a:buChar char="•"/>
            </a:pPr>
            <a:r>
              <a:rPr lang="en-US" sz="1200" dirty="0">
                <a:latin typeface="+mj-lt"/>
              </a:rPr>
              <a:t>Multiple cardiopulmonary comorbidities</a:t>
            </a:r>
          </a:p>
          <a:p>
            <a:pPr marL="171450" indent="-171450">
              <a:buFont typeface="Arial" panose="020B0604020202020204" pitchFamily="34" charset="0"/>
              <a:buChar char="•"/>
            </a:pPr>
            <a:r>
              <a:rPr lang="en-US" sz="1200" dirty="0">
                <a:latin typeface="+mj-lt"/>
              </a:rPr>
              <a:t>Elderly</a:t>
            </a:r>
          </a:p>
          <a:p>
            <a:pPr marL="171450" indent="-171450">
              <a:buFont typeface="Arial" panose="020B0604020202020204" pitchFamily="34" charset="0"/>
              <a:buChar char="•"/>
            </a:pPr>
            <a:r>
              <a:rPr lang="en-US" sz="1200" dirty="0">
                <a:latin typeface="+mj-lt"/>
              </a:rPr>
              <a:t>Porto-pulmonary hypertension</a:t>
            </a:r>
          </a:p>
        </p:txBody>
      </p:sp>
    </p:spTree>
    <p:extLst>
      <p:ext uri="{BB962C8B-B14F-4D97-AF65-F5344CB8AC3E}">
        <p14:creationId xmlns:p14="http://schemas.microsoft.com/office/powerpoint/2010/main" val="405079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p:bldP spid="32"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F672D-B96B-237A-2118-A516335C0CB6}"/>
            </a:ext>
          </a:extLst>
        </p:cNvPr>
        <p:cNvGrpSpPr/>
        <p:nvPr/>
      </p:nvGrpSpPr>
      <p:grpSpPr>
        <a:xfrm>
          <a:off x="0" y="0"/>
          <a:ext cx="0" cy="0"/>
          <a:chOff x="0" y="0"/>
          <a:chExt cx="0" cy="0"/>
        </a:xfrm>
      </p:grpSpPr>
      <p:sp>
        <p:nvSpPr>
          <p:cNvPr id="30" name="Rounded Rectangle 29">
            <a:extLst>
              <a:ext uri="{FF2B5EF4-FFF2-40B4-BE49-F238E27FC236}">
                <a16:creationId xmlns:a16="http://schemas.microsoft.com/office/drawing/2014/main" id="{9AA5BCD5-48AC-5C5C-2D60-85F3CDFA2281}"/>
              </a:ext>
            </a:extLst>
          </p:cNvPr>
          <p:cNvSpPr/>
          <p:nvPr/>
        </p:nvSpPr>
        <p:spPr>
          <a:xfrm>
            <a:off x="6308658" y="2806481"/>
            <a:ext cx="1987608" cy="988175"/>
          </a:xfrm>
          <a:prstGeom prst="roundRect">
            <a:avLst/>
          </a:prstGeom>
          <a:gradFill flip="none" rotWithShape="1">
            <a:gsLst>
              <a:gs pos="0">
                <a:srgbClr val="FF0000"/>
              </a:gs>
              <a:gs pos="100000">
                <a:schemeClr val="bg1"/>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2A299CDB-927F-FDBD-621F-2C60F58079A1}"/>
              </a:ext>
            </a:extLst>
          </p:cNvPr>
          <p:cNvCxnSpPr>
            <a:cxnSpLocks/>
          </p:cNvCxnSpPr>
          <p:nvPr/>
        </p:nvCxnSpPr>
        <p:spPr>
          <a:xfrm>
            <a:off x="7332290" y="1886606"/>
            <a:ext cx="0" cy="87480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9E1F4EE-C85E-C321-4119-79CFEA68F5EE}"/>
              </a:ext>
            </a:extLst>
          </p:cNvPr>
          <p:cNvSpPr>
            <a:spLocks noGrp="1"/>
          </p:cNvSpPr>
          <p:nvPr>
            <p:ph type="title"/>
          </p:nvPr>
        </p:nvSpPr>
        <p:spPr/>
        <p:txBody>
          <a:bodyPr>
            <a:noAutofit/>
          </a:bodyPr>
          <a:lstStyle/>
          <a:p>
            <a:pPr algn="l"/>
            <a:r>
              <a:rPr lang="en-US" sz="3600"/>
              <a:t>Initial diagnosis treatment strategies</a:t>
            </a:r>
          </a:p>
        </p:txBody>
      </p:sp>
      <p:sp>
        <p:nvSpPr>
          <p:cNvPr id="4" name="Rectangle 3">
            <a:extLst>
              <a:ext uri="{FF2B5EF4-FFF2-40B4-BE49-F238E27FC236}">
                <a16:creationId xmlns:a16="http://schemas.microsoft.com/office/drawing/2014/main" id="{2E797AB0-906E-D8BE-88B2-A92BB2AE6406}"/>
              </a:ext>
            </a:extLst>
          </p:cNvPr>
          <p:cNvSpPr/>
          <p:nvPr/>
        </p:nvSpPr>
        <p:spPr>
          <a:xfrm>
            <a:off x="2251676" y="1266037"/>
            <a:ext cx="1927952" cy="76016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7145001-CDB9-357E-3440-4248B57DA079}"/>
              </a:ext>
            </a:extLst>
          </p:cNvPr>
          <p:cNvSpPr/>
          <p:nvPr/>
        </p:nvSpPr>
        <p:spPr>
          <a:xfrm>
            <a:off x="4309995" y="1266037"/>
            <a:ext cx="1927952" cy="76016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197B8D0-975F-4557-FB09-5B4E179F71D6}"/>
              </a:ext>
            </a:extLst>
          </p:cNvPr>
          <p:cNvSpPr/>
          <p:nvPr/>
        </p:nvSpPr>
        <p:spPr>
          <a:xfrm>
            <a:off x="6368314" y="1266037"/>
            <a:ext cx="1927952" cy="76016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EDDDA32-FA39-D7D1-40AF-4F15D4E22E45}"/>
              </a:ext>
            </a:extLst>
          </p:cNvPr>
          <p:cNvSpPr txBox="1"/>
          <p:nvPr/>
        </p:nvSpPr>
        <p:spPr>
          <a:xfrm>
            <a:off x="2554640" y="1472203"/>
            <a:ext cx="1322024" cy="369332"/>
          </a:xfrm>
          <a:prstGeom prst="rect">
            <a:avLst/>
          </a:prstGeom>
          <a:noFill/>
        </p:spPr>
        <p:txBody>
          <a:bodyPr wrap="square" rtlCol="0">
            <a:spAutoFit/>
          </a:bodyPr>
          <a:lstStyle/>
          <a:p>
            <a:pPr algn="ctr"/>
            <a:r>
              <a:rPr lang="en-US" b="1">
                <a:solidFill>
                  <a:schemeClr val="bg1"/>
                </a:solidFill>
                <a:latin typeface="+mj-lt"/>
              </a:rPr>
              <a:t>Low</a:t>
            </a:r>
          </a:p>
        </p:txBody>
      </p:sp>
      <p:sp>
        <p:nvSpPr>
          <p:cNvPr id="8" name="TextBox 7">
            <a:extLst>
              <a:ext uri="{FF2B5EF4-FFF2-40B4-BE49-F238E27FC236}">
                <a16:creationId xmlns:a16="http://schemas.microsoft.com/office/drawing/2014/main" id="{6A8811EA-02E8-460C-15AD-42563AF88A71}"/>
              </a:ext>
            </a:extLst>
          </p:cNvPr>
          <p:cNvSpPr txBox="1"/>
          <p:nvPr/>
        </p:nvSpPr>
        <p:spPr>
          <a:xfrm>
            <a:off x="4414653" y="1461453"/>
            <a:ext cx="1692926" cy="369332"/>
          </a:xfrm>
          <a:prstGeom prst="rect">
            <a:avLst/>
          </a:prstGeom>
          <a:noFill/>
        </p:spPr>
        <p:txBody>
          <a:bodyPr wrap="square" rtlCol="0">
            <a:spAutoFit/>
          </a:bodyPr>
          <a:lstStyle/>
          <a:p>
            <a:pPr algn="ctr"/>
            <a:r>
              <a:rPr lang="en-US" b="1">
                <a:solidFill>
                  <a:schemeClr val="tx1">
                    <a:lumMod val="50000"/>
                  </a:schemeClr>
                </a:solidFill>
                <a:latin typeface="+mj-lt"/>
              </a:rPr>
              <a:t>Intermediate</a:t>
            </a:r>
          </a:p>
        </p:txBody>
      </p:sp>
      <p:sp>
        <p:nvSpPr>
          <p:cNvPr id="9" name="TextBox 8">
            <a:extLst>
              <a:ext uri="{FF2B5EF4-FFF2-40B4-BE49-F238E27FC236}">
                <a16:creationId xmlns:a16="http://schemas.microsoft.com/office/drawing/2014/main" id="{C809EF0B-4FE1-3E32-7B53-0BD2C5F1BF13}"/>
              </a:ext>
            </a:extLst>
          </p:cNvPr>
          <p:cNvSpPr txBox="1"/>
          <p:nvPr/>
        </p:nvSpPr>
        <p:spPr>
          <a:xfrm>
            <a:off x="6485827" y="1472203"/>
            <a:ext cx="1692926" cy="369332"/>
          </a:xfrm>
          <a:prstGeom prst="rect">
            <a:avLst/>
          </a:prstGeom>
          <a:noFill/>
        </p:spPr>
        <p:txBody>
          <a:bodyPr wrap="square" rtlCol="0">
            <a:spAutoFit/>
          </a:bodyPr>
          <a:lstStyle/>
          <a:p>
            <a:pPr algn="ctr"/>
            <a:r>
              <a:rPr lang="en-US" b="1">
                <a:solidFill>
                  <a:schemeClr val="bg1"/>
                </a:solidFill>
                <a:latin typeface="+mj-lt"/>
              </a:rPr>
              <a:t>High</a:t>
            </a:r>
          </a:p>
        </p:txBody>
      </p:sp>
      <p:sp>
        <p:nvSpPr>
          <p:cNvPr id="10" name="Rectangle 9">
            <a:extLst>
              <a:ext uri="{FF2B5EF4-FFF2-40B4-BE49-F238E27FC236}">
                <a16:creationId xmlns:a16="http://schemas.microsoft.com/office/drawing/2014/main" id="{B1AA0A19-E729-5929-B500-CBAFF3F9322D}"/>
              </a:ext>
            </a:extLst>
          </p:cNvPr>
          <p:cNvSpPr/>
          <p:nvPr/>
        </p:nvSpPr>
        <p:spPr>
          <a:xfrm>
            <a:off x="1004933" y="1266037"/>
            <a:ext cx="1129230" cy="760164"/>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0423EDB-BEA5-9D13-289E-43CF150F46C6}"/>
              </a:ext>
            </a:extLst>
          </p:cNvPr>
          <p:cNvSpPr txBox="1"/>
          <p:nvPr/>
        </p:nvSpPr>
        <p:spPr>
          <a:xfrm>
            <a:off x="1057263" y="1332632"/>
            <a:ext cx="1064045" cy="646331"/>
          </a:xfrm>
          <a:prstGeom prst="rect">
            <a:avLst/>
          </a:prstGeom>
          <a:noFill/>
        </p:spPr>
        <p:txBody>
          <a:bodyPr wrap="square" rtlCol="0">
            <a:spAutoFit/>
          </a:bodyPr>
          <a:lstStyle/>
          <a:p>
            <a:pPr algn="ctr"/>
            <a:r>
              <a:rPr lang="en-US" b="1">
                <a:solidFill>
                  <a:schemeClr val="tx1">
                    <a:lumMod val="50000"/>
                  </a:schemeClr>
                </a:solidFill>
                <a:latin typeface="+mj-lt"/>
              </a:rPr>
              <a:t>Risk Score</a:t>
            </a:r>
          </a:p>
        </p:txBody>
      </p:sp>
      <p:sp>
        <p:nvSpPr>
          <p:cNvPr id="28" name="TextBox 27">
            <a:extLst>
              <a:ext uri="{FF2B5EF4-FFF2-40B4-BE49-F238E27FC236}">
                <a16:creationId xmlns:a16="http://schemas.microsoft.com/office/drawing/2014/main" id="{03DEFD2C-0D56-AD10-971B-09F99A4FF19B}"/>
              </a:ext>
            </a:extLst>
          </p:cNvPr>
          <p:cNvSpPr txBox="1"/>
          <p:nvPr/>
        </p:nvSpPr>
        <p:spPr>
          <a:xfrm>
            <a:off x="6226906" y="2942030"/>
            <a:ext cx="2151112" cy="646331"/>
          </a:xfrm>
          <a:prstGeom prst="rect">
            <a:avLst/>
          </a:prstGeom>
          <a:noFill/>
        </p:spPr>
        <p:txBody>
          <a:bodyPr wrap="square" rtlCol="0">
            <a:spAutoFit/>
          </a:bodyPr>
          <a:lstStyle/>
          <a:p>
            <a:pPr algn="ctr"/>
            <a:r>
              <a:rPr lang="en-US">
                <a:solidFill>
                  <a:srgbClr val="002776"/>
                </a:solidFill>
                <a:latin typeface="+mj-lt"/>
              </a:rPr>
              <a:t>Initial PDE5i + ERA</a:t>
            </a:r>
          </a:p>
          <a:p>
            <a:pPr algn="ctr"/>
            <a:r>
              <a:rPr lang="en-US">
                <a:solidFill>
                  <a:srgbClr val="002776"/>
                </a:solidFill>
                <a:latin typeface="+mj-lt"/>
              </a:rPr>
              <a:t>And IV/SC PCA</a:t>
            </a:r>
          </a:p>
        </p:txBody>
      </p:sp>
      <p:pic>
        <p:nvPicPr>
          <p:cNvPr id="19" name="Picture 18" descr="A graph with numbers and lines&#10;&#10;Description automatically generated">
            <a:extLst>
              <a:ext uri="{FF2B5EF4-FFF2-40B4-BE49-F238E27FC236}">
                <a16:creationId xmlns:a16="http://schemas.microsoft.com/office/drawing/2014/main" id="{B6FC1D38-4BE0-6270-3965-F2D6449159E1}"/>
              </a:ext>
            </a:extLst>
          </p:cNvPr>
          <p:cNvPicPr>
            <a:picLocks noChangeAspect="1"/>
          </p:cNvPicPr>
          <p:nvPr/>
        </p:nvPicPr>
        <p:blipFill>
          <a:blip r:embed="rId3"/>
          <a:stretch>
            <a:fillRect/>
          </a:stretch>
        </p:blipFill>
        <p:spPr>
          <a:xfrm>
            <a:off x="779041" y="2466041"/>
            <a:ext cx="4923689" cy="2657229"/>
          </a:xfrm>
          <a:prstGeom prst="rect">
            <a:avLst/>
          </a:prstGeom>
        </p:spPr>
      </p:pic>
      <p:sp>
        <p:nvSpPr>
          <p:cNvPr id="20" name="Rectangle 19">
            <a:extLst>
              <a:ext uri="{FF2B5EF4-FFF2-40B4-BE49-F238E27FC236}">
                <a16:creationId xmlns:a16="http://schemas.microsoft.com/office/drawing/2014/main" id="{A83512D6-3394-9127-18CA-9E4AE33C3664}"/>
              </a:ext>
            </a:extLst>
          </p:cNvPr>
          <p:cNvSpPr/>
          <p:nvPr/>
        </p:nvSpPr>
        <p:spPr>
          <a:xfrm>
            <a:off x="847734" y="2487166"/>
            <a:ext cx="209529" cy="19110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63E71B3-E702-0CB5-6D6B-C5D49E7310A4}"/>
              </a:ext>
            </a:extLst>
          </p:cNvPr>
          <p:cNvSpPr txBox="1"/>
          <p:nvPr/>
        </p:nvSpPr>
        <p:spPr>
          <a:xfrm>
            <a:off x="718106" y="2277581"/>
            <a:ext cx="4730782" cy="307777"/>
          </a:xfrm>
          <a:prstGeom prst="rect">
            <a:avLst/>
          </a:prstGeom>
          <a:noFill/>
        </p:spPr>
        <p:txBody>
          <a:bodyPr wrap="none" rtlCol="0">
            <a:spAutoFit/>
          </a:bodyPr>
          <a:lstStyle/>
          <a:p>
            <a:r>
              <a:rPr lang="en-US" sz="1400">
                <a:solidFill>
                  <a:schemeClr val="accent3"/>
                </a:solidFill>
                <a:latin typeface="+mj-lt"/>
              </a:rPr>
              <a:t>High risk: Initial treatment strategy and long-term survival</a:t>
            </a:r>
          </a:p>
        </p:txBody>
      </p:sp>
      <p:sp>
        <p:nvSpPr>
          <p:cNvPr id="22" name="Text Box 3">
            <a:extLst>
              <a:ext uri="{FF2B5EF4-FFF2-40B4-BE49-F238E27FC236}">
                <a16:creationId xmlns:a16="http://schemas.microsoft.com/office/drawing/2014/main" id="{D3CD0447-C961-4EA6-52CE-F82F75F45EDE}"/>
              </a:ext>
            </a:extLst>
          </p:cNvPr>
          <p:cNvSpPr txBox="1">
            <a:spLocks/>
          </p:cNvSpPr>
          <p:nvPr/>
        </p:nvSpPr>
        <p:spPr bwMode="auto">
          <a:xfrm>
            <a:off x="5517198" y="4962956"/>
            <a:ext cx="3630184" cy="196208"/>
          </a:xfrm>
          <a:prstGeom prst="rect">
            <a:avLst/>
          </a:prstGeom>
          <a:noFill/>
          <a:ln w="12700">
            <a:noFill/>
            <a:miter lim="800000"/>
            <a:headEnd/>
            <a:tailEnd/>
          </a:ln>
        </p:spPr>
        <p:txBody>
          <a:bodyPr wrap="square" anchor="b">
            <a:spAutoFit/>
          </a:bodyPr>
          <a:lstStyle/>
          <a:p>
            <a:pPr algn="r"/>
            <a:r>
              <a:rPr lang="en-US" sz="675" err="1">
                <a:ea typeface="Tahoma" pitchFamily="34" charset="0"/>
                <a:cs typeface="Tahoma" pitchFamily="34" charset="0"/>
              </a:rPr>
              <a:t>Boucly</a:t>
            </a:r>
            <a:r>
              <a:rPr lang="en-US" sz="675">
                <a:ea typeface="Tahoma" pitchFamily="34" charset="0"/>
                <a:cs typeface="Tahoma" pitchFamily="34" charset="0"/>
              </a:rPr>
              <a:t> A, et al. </a:t>
            </a:r>
            <a:r>
              <a:rPr lang="en-US" sz="675" i="1">
                <a:ea typeface="Tahoma" pitchFamily="34" charset="0"/>
                <a:cs typeface="Tahoma" pitchFamily="34" charset="0"/>
              </a:rPr>
              <a:t>Am J Respir Crit Care Med </a:t>
            </a:r>
            <a:r>
              <a:rPr lang="en-US" sz="675">
                <a:ea typeface="Tahoma" pitchFamily="34" charset="0"/>
                <a:cs typeface="Tahoma" pitchFamily="34" charset="0"/>
              </a:rPr>
              <a:t>(2021) 204:842-854</a:t>
            </a:r>
          </a:p>
        </p:txBody>
      </p:sp>
    </p:spTree>
    <p:extLst>
      <p:ext uri="{BB962C8B-B14F-4D97-AF65-F5344CB8AC3E}">
        <p14:creationId xmlns:p14="http://schemas.microsoft.com/office/powerpoint/2010/main" val="3868856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Arrow Connector 39">
            <a:extLst>
              <a:ext uri="{FF2B5EF4-FFF2-40B4-BE49-F238E27FC236}">
                <a16:creationId xmlns:a16="http://schemas.microsoft.com/office/drawing/2014/main" id="{50294766-B92D-7DFC-7DFC-E4BF164374E7}"/>
              </a:ext>
            </a:extLst>
          </p:cNvPr>
          <p:cNvCxnSpPr>
            <a:cxnSpLocks/>
          </p:cNvCxnSpPr>
          <p:nvPr/>
        </p:nvCxnSpPr>
        <p:spPr>
          <a:xfrm flipH="1">
            <a:off x="7515394" y="1798095"/>
            <a:ext cx="821109" cy="81785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8517EDAB-1A4B-7DE5-4348-5A2621A4CFBE}"/>
              </a:ext>
            </a:extLst>
          </p:cNvPr>
          <p:cNvCxnSpPr>
            <a:cxnSpLocks/>
          </p:cNvCxnSpPr>
          <p:nvPr/>
        </p:nvCxnSpPr>
        <p:spPr>
          <a:xfrm>
            <a:off x="6070789" y="1682712"/>
            <a:ext cx="1025715" cy="93324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4B84D8A-ED13-3E4D-4CC6-99B60F55308C}"/>
              </a:ext>
            </a:extLst>
          </p:cNvPr>
          <p:cNvCxnSpPr>
            <a:cxnSpLocks/>
          </p:cNvCxnSpPr>
          <p:nvPr/>
        </p:nvCxnSpPr>
        <p:spPr>
          <a:xfrm>
            <a:off x="4334908" y="1798095"/>
            <a:ext cx="0" cy="84082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D631416-9518-FAC3-52C8-5C3088E4052F}"/>
              </a:ext>
            </a:extLst>
          </p:cNvPr>
          <p:cNvCxnSpPr>
            <a:cxnSpLocks/>
          </p:cNvCxnSpPr>
          <p:nvPr/>
        </p:nvCxnSpPr>
        <p:spPr>
          <a:xfrm>
            <a:off x="2395026" y="1798095"/>
            <a:ext cx="0" cy="84082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F3E742AA-6450-51EB-897E-6B36C1FCAD5F}"/>
              </a:ext>
            </a:extLst>
          </p:cNvPr>
          <p:cNvSpPr>
            <a:spLocks noGrp="1"/>
          </p:cNvSpPr>
          <p:nvPr>
            <p:ph type="title"/>
          </p:nvPr>
        </p:nvSpPr>
        <p:spPr/>
        <p:txBody>
          <a:bodyPr>
            <a:normAutofit fontScale="90000"/>
          </a:bodyPr>
          <a:lstStyle/>
          <a:p>
            <a:pPr algn="l"/>
            <a:r>
              <a:rPr lang="en-US"/>
              <a:t>Longitudinal treatment strategies</a:t>
            </a:r>
          </a:p>
        </p:txBody>
      </p:sp>
      <p:grpSp>
        <p:nvGrpSpPr>
          <p:cNvPr id="4" name="Group 3">
            <a:extLst>
              <a:ext uri="{FF2B5EF4-FFF2-40B4-BE49-F238E27FC236}">
                <a16:creationId xmlns:a16="http://schemas.microsoft.com/office/drawing/2014/main" id="{C9F5115D-6A83-0813-E46C-3A138D718EF0}"/>
              </a:ext>
            </a:extLst>
          </p:cNvPr>
          <p:cNvGrpSpPr/>
          <p:nvPr/>
        </p:nvGrpSpPr>
        <p:grpSpPr>
          <a:xfrm>
            <a:off x="1502885" y="1163079"/>
            <a:ext cx="1735891" cy="760164"/>
            <a:chOff x="1608462" y="1355060"/>
            <a:chExt cx="1735891" cy="760164"/>
          </a:xfrm>
        </p:grpSpPr>
        <p:sp>
          <p:nvSpPr>
            <p:cNvPr id="5" name="Rectangle 4">
              <a:extLst>
                <a:ext uri="{FF2B5EF4-FFF2-40B4-BE49-F238E27FC236}">
                  <a16:creationId xmlns:a16="http://schemas.microsoft.com/office/drawing/2014/main" id="{EBADD2B2-F8D6-EB80-B7D2-58F9319BBA49}"/>
                </a:ext>
              </a:extLst>
            </p:cNvPr>
            <p:cNvSpPr/>
            <p:nvPr/>
          </p:nvSpPr>
          <p:spPr>
            <a:xfrm>
              <a:off x="1608462" y="1355060"/>
              <a:ext cx="1735891" cy="760164"/>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D80B66-D2D0-868E-20E3-4320859BA4BC}"/>
                </a:ext>
              </a:extLst>
            </p:cNvPr>
            <p:cNvSpPr txBox="1"/>
            <p:nvPr/>
          </p:nvSpPr>
          <p:spPr>
            <a:xfrm>
              <a:off x="1851064" y="1561226"/>
              <a:ext cx="1190325" cy="369332"/>
            </a:xfrm>
            <a:prstGeom prst="rect">
              <a:avLst/>
            </a:prstGeom>
            <a:noFill/>
          </p:spPr>
          <p:txBody>
            <a:bodyPr wrap="square" rtlCol="0">
              <a:spAutoFit/>
            </a:bodyPr>
            <a:lstStyle/>
            <a:p>
              <a:pPr algn="ctr"/>
              <a:r>
                <a:rPr lang="en-US" b="1">
                  <a:solidFill>
                    <a:schemeClr val="bg1"/>
                  </a:solidFill>
                  <a:latin typeface="+mj-lt"/>
                </a:rPr>
                <a:t>Low</a:t>
              </a:r>
            </a:p>
          </p:txBody>
        </p:sp>
      </p:grpSp>
      <p:grpSp>
        <p:nvGrpSpPr>
          <p:cNvPr id="7" name="Group 6">
            <a:extLst>
              <a:ext uri="{FF2B5EF4-FFF2-40B4-BE49-F238E27FC236}">
                <a16:creationId xmlns:a16="http://schemas.microsoft.com/office/drawing/2014/main" id="{71F6B0C7-A65A-C9DC-D338-18F32B5B3D8E}"/>
              </a:ext>
            </a:extLst>
          </p:cNvPr>
          <p:cNvGrpSpPr/>
          <p:nvPr/>
        </p:nvGrpSpPr>
        <p:grpSpPr>
          <a:xfrm>
            <a:off x="3442772" y="1163079"/>
            <a:ext cx="1735891" cy="760164"/>
            <a:chOff x="3666781" y="1355060"/>
            <a:chExt cx="1735891" cy="760164"/>
          </a:xfrm>
        </p:grpSpPr>
        <p:sp>
          <p:nvSpPr>
            <p:cNvPr id="8" name="Rectangle 7">
              <a:extLst>
                <a:ext uri="{FF2B5EF4-FFF2-40B4-BE49-F238E27FC236}">
                  <a16:creationId xmlns:a16="http://schemas.microsoft.com/office/drawing/2014/main" id="{9C90D294-9CB9-F8DC-44F0-1EA231C67BC8}"/>
                </a:ext>
              </a:extLst>
            </p:cNvPr>
            <p:cNvSpPr/>
            <p:nvPr/>
          </p:nvSpPr>
          <p:spPr>
            <a:xfrm>
              <a:off x="3666781" y="1355060"/>
              <a:ext cx="1735891" cy="76016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9E7D910-B85A-F41E-AF06-975CFF6A31B3}"/>
                </a:ext>
              </a:extLst>
            </p:cNvPr>
            <p:cNvSpPr txBox="1"/>
            <p:nvPr/>
          </p:nvSpPr>
          <p:spPr>
            <a:xfrm>
              <a:off x="3739170" y="1429503"/>
              <a:ext cx="1524278" cy="646331"/>
            </a:xfrm>
            <a:prstGeom prst="rect">
              <a:avLst/>
            </a:prstGeom>
            <a:noFill/>
          </p:spPr>
          <p:txBody>
            <a:bodyPr wrap="square" rtlCol="0">
              <a:spAutoFit/>
            </a:bodyPr>
            <a:lstStyle/>
            <a:p>
              <a:pPr algn="ctr"/>
              <a:r>
                <a:rPr lang="en-US" b="1">
                  <a:solidFill>
                    <a:schemeClr val="tx1">
                      <a:lumMod val="50000"/>
                    </a:schemeClr>
                  </a:solidFill>
                  <a:latin typeface="+mj-lt"/>
                </a:rPr>
                <a:t>Intermediate</a:t>
              </a:r>
            </a:p>
            <a:p>
              <a:pPr algn="ctr"/>
              <a:r>
                <a:rPr lang="en-US" b="1">
                  <a:solidFill>
                    <a:schemeClr val="tx1">
                      <a:lumMod val="50000"/>
                    </a:schemeClr>
                  </a:solidFill>
                  <a:latin typeface="+mj-lt"/>
                </a:rPr>
                <a:t>Low</a:t>
              </a:r>
            </a:p>
          </p:txBody>
        </p:sp>
      </p:grpSp>
      <p:grpSp>
        <p:nvGrpSpPr>
          <p:cNvPr id="10" name="Group 9">
            <a:extLst>
              <a:ext uri="{FF2B5EF4-FFF2-40B4-BE49-F238E27FC236}">
                <a16:creationId xmlns:a16="http://schemas.microsoft.com/office/drawing/2014/main" id="{B63981E3-B823-8F32-3567-9C3AD6B28EB2}"/>
              </a:ext>
            </a:extLst>
          </p:cNvPr>
          <p:cNvGrpSpPr/>
          <p:nvPr/>
        </p:nvGrpSpPr>
        <p:grpSpPr>
          <a:xfrm>
            <a:off x="7322545" y="1163079"/>
            <a:ext cx="1735891" cy="760164"/>
            <a:chOff x="7322545" y="1355060"/>
            <a:chExt cx="1735891" cy="760164"/>
          </a:xfrm>
        </p:grpSpPr>
        <p:sp>
          <p:nvSpPr>
            <p:cNvPr id="11" name="Rectangle 10">
              <a:extLst>
                <a:ext uri="{FF2B5EF4-FFF2-40B4-BE49-F238E27FC236}">
                  <a16:creationId xmlns:a16="http://schemas.microsoft.com/office/drawing/2014/main" id="{C8348E37-B762-3E33-8CB2-1A8075269E9B}"/>
                </a:ext>
              </a:extLst>
            </p:cNvPr>
            <p:cNvSpPr/>
            <p:nvPr/>
          </p:nvSpPr>
          <p:spPr>
            <a:xfrm>
              <a:off x="7322545" y="1355060"/>
              <a:ext cx="1735891" cy="760164"/>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BFB1C8B-1755-49FC-7CEA-4DB1D904D338}"/>
                </a:ext>
              </a:extLst>
            </p:cNvPr>
            <p:cNvSpPr txBox="1"/>
            <p:nvPr/>
          </p:nvSpPr>
          <p:spPr>
            <a:xfrm>
              <a:off x="7416646" y="1561226"/>
              <a:ext cx="1524278" cy="369332"/>
            </a:xfrm>
            <a:prstGeom prst="rect">
              <a:avLst/>
            </a:prstGeom>
            <a:noFill/>
          </p:spPr>
          <p:txBody>
            <a:bodyPr wrap="square" rtlCol="0">
              <a:spAutoFit/>
            </a:bodyPr>
            <a:lstStyle/>
            <a:p>
              <a:pPr algn="ctr"/>
              <a:r>
                <a:rPr lang="en-US" b="1">
                  <a:solidFill>
                    <a:schemeClr val="bg1"/>
                  </a:solidFill>
                  <a:latin typeface="+mj-lt"/>
                </a:rPr>
                <a:t>High</a:t>
              </a:r>
            </a:p>
          </p:txBody>
        </p:sp>
      </p:grpSp>
      <p:grpSp>
        <p:nvGrpSpPr>
          <p:cNvPr id="13" name="Group 12">
            <a:extLst>
              <a:ext uri="{FF2B5EF4-FFF2-40B4-BE49-F238E27FC236}">
                <a16:creationId xmlns:a16="http://schemas.microsoft.com/office/drawing/2014/main" id="{31DC6DC0-12E5-CED7-FD5F-0AF0A6D44FDB}"/>
              </a:ext>
            </a:extLst>
          </p:cNvPr>
          <p:cNvGrpSpPr/>
          <p:nvPr/>
        </p:nvGrpSpPr>
        <p:grpSpPr>
          <a:xfrm>
            <a:off x="169659" y="1163079"/>
            <a:ext cx="1129230" cy="760164"/>
            <a:chOff x="169659" y="1355060"/>
            <a:chExt cx="1129230" cy="760164"/>
          </a:xfrm>
        </p:grpSpPr>
        <p:sp>
          <p:nvSpPr>
            <p:cNvPr id="14" name="Rectangle 13">
              <a:extLst>
                <a:ext uri="{FF2B5EF4-FFF2-40B4-BE49-F238E27FC236}">
                  <a16:creationId xmlns:a16="http://schemas.microsoft.com/office/drawing/2014/main" id="{FC1F8183-5067-CDA6-CBA3-A9E3290268AC}"/>
                </a:ext>
              </a:extLst>
            </p:cNvPr>
            <p:cNvSpPr/>
            <p:nvPr/>
          </p:nvSpPr>
          <p:spPr>
            <a:xfrm>
              <a:off x="169659" y="1355060"/>
              <a:ext cx="1129230" cy="760164"/>
            </a:xfrm>
            <a:prstGeom prst="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4EDBB51-7CAA-54DE-8D6B-D57727EEB12D}"/>
                </a:ext>
              </a:extLst>
            </p:cNvPr>
            <p:cNvSpPr txBox="1"/>
            <p:nvPr/>
          </p:nvSpPr>
          <p:spPr>
            <a:xfrm>
              <a:off x="221989" y="1421655"/>
              <a:ext cx="1064045" cy="646331"/>
            </a:xfrm>
            <a:prstGeom prst="rect">
              <a:avLst/>
            </a:prstGeom>
            <a:noFill/>
          </p:spPr>
          <p:txBody>
            <a:bodyPr wrap="square" rtlCol="0">
              <a:spAutoFit/>
            </a:bodyPr>
            <a:lstStyle/>
            <a:p>
              <a:pPr algn="ctr"/>
              <a:r>
                <a:rPr lang="en-US" b="1">
                  <a:solidFill>
                    <a:schemeClr val="tx1">
                      <a:lumMod val="50000"/>
                    </a:schemeClr>
                  </a:solidFill>
                  <a:latin typeface="+mj-lt"/>
                </a:rPr>
                <a:t>Risk Score</a:t>
              </a:r>
            </a:p>
          </p:txBody>
        </p:sp>
      </p:grpSp>
      <p:grpSp>
        <p:nvGrpSpPr>
          <p:cNvPr id="16" name="Group 15">
            <a:extLst>
              <a:ext uri="{FF2B5EF4-FFF2-40B4-BE49-F238E27FC236}">
                <a16:creationId xmlns:a16="http://schemas.microsoft.com/office/drawing/2014/main" id="{D6C3337D-7A3D-34DD-1746-F1A1645CD527}"/>
              </a:ext>
            </a:extLst>
          </p:cNvPr>
          <p:cNvGrpSpPr/>
          <p:nvPr/>
        </p:nvGrpSpPr>
        <p:grpSpPr>
          <a:xfrm>
            <a:off x="5382659" y="1163079"/>
            <a:ext cx="1735891" cy="760164"/>
            <a:chOff x="5335837" y="1355060"/>
            <a:chExt cx="1735891" cy="760164"/>
          </a:xfrm>
        </p:grpSpPr>
        <p:sp>
          <p:nvSpPr>
            <p:cNvPr id="17" name="Rectangle 16">
              <a:extLst>
                <a:ext uri="{FF2B5EF4-FFF2-40B4-BE49-F238E27FC236}">
                  <a16:creationId xmlns:a16="http://schemas.microsoft.com/office/drawing/2014/main" id="{5BB74B71-34A7-97E0-91EC-8A02459ACA5C}"/>
                </a:ext>
              </a:extLst>
            </p:cNvPr>
            <p:cNvSpPr/>
            <p:nvPr/>
          </p:nvSpPr>
          <p:spPr>
            <a:xfrm>
              <a:off x="5335837" y="1355060"/>
              <a:ext cx="1735891" cy="760164"/>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8650AFD-8535-C52D-7292-7708E2FAA6DA}"/>
                </a:ext>
              </a:extLst>
            </p:cNvPr>
            <p:cNvSpPr txBox="1"/>
            <p:nvPr/>
          </p:nvSpPr>
          <p:spPr>
            <a:xfrm>
              <a:off x="5441643" y="1421654"/>
              <a:ext cx="1524278" cy="646331"/>
            </a:xfrm>
            <a:prstGeom prst="rect">
              <a:avLst/>
            </a:prstGeom>
            <a:noFill/>
          </p:spPr>
          <p:txBody>
            <a:bodyPr wrap="square" rtlCol="0">
              <a:spAutoFit/>
            </a:bodyPr>
            <a:lstStyle/>
            <a:p>
              <a:pPr algn="ctr"/>
              <a:r>
                <a:rPr lang="en-US" b="1">
                  <a:solidFill>
                    <a:schemeClr val="tx1">
                      <a:lumMod val="50000"/>
                    </a:schemeClr>
                  </a:solidFill>
                  <a:latin typeface="+mj-lt"/>
                </a:rPr>
                <a:t>Intermediate</a:t>
              </a:r>
            </a:p>
            <a:p>
              <a:pPr algn="ctr"/>
              <a:r>
                <a:rPr lang="en-US" b="1">
                  <a:solidFill>
                    <a:schemeClr val="tx1">
                      <a:lumMod val="50000"/>
                    </a:schemeClr>
                  </a:solidFill>
                  <a:latin typeface="+mj-lt"/>
                </a:rPr>
                <a:t>High</a:t>
              </a:r>
            </a:p>
          </p:txBody>
        </p:sp>
      </p:grpSp>
      <p:sp>
        <p:nvSpPr>
          <p:cNvPr id="20" name="Rounded Rectangle 19">
            <a:extLst>
              <a:ext uri="{FF2B5EF4-FFF2-40B4-BE49-F238E27FC236}">
                <a16:creationId xmlns:a16="http://schemas.microsoft.com/office/drawing/2014/main" id="{D174600D-CFDF-407F-63C0-F7F7EEA8B69F}"/>
              </a:ext>
            </a:extLst>
          </p:cNvPr>
          <p:cNvSpPr/>
          <p:nvPr/>
        </p:nvSpPr>
        <p:spPr>
          <a:xfrm>
            <a:off x="1502880" y="2639561"/>
            <a:ext cx="1735891" cy="899722"/>
          </a:xfrm>
          <a:prstGeom prst="roundRect">
            <a:avLst/>
          </a:prstGeom>
          <a:gradFill flip="none" rotWithShape="1">
            <a:gsLst>
              <a:gs pos="0">
                <a:srgbClr val="00B050"/>
              </a:gs>
              <a:gs pos="100000">
                <a:schemeClr val="bg1"/>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85D131A-3CC8-851D-0CBE-96CAF25CE6BA}"/>
              </a:ext>
            </a:extLst>
          </p:cNvPr>
          <p:cNvSpPr txBox="1"/>
          <p:nvPr/>
        </p:nvSpPr>
        <p:spPr>
          <a:xfrm>
            <a:off x="1431050" y="2766256"/>
            <a:ext cx="1927951" cy="646331"/>
          </a:xfrm>
          <a:prstGeom prst="rect">
            <a:avLst/>
          </a:prstGeom>
          <a:noFill/>
        </p:spPr>
        <p:txBody>
          <a:bodyPr wrap="square" rtlCol="0">
            <a:spAutoFit/>
          </a:bodyPr>
          <a:lstStyle/>
          <a:p>
            <a:pPr algn="ctr"/>
            <a:r>
              <a:rPr lang="en-US">
                <a:solidFill>
                  <a:srgbClr val="002776"/>
                </a:solidFill>
                <a:latin typeface="+mj-lt"/>
              </a:rPr>
              <a:t>Continue initial therapy</a:t>
            </a:r>
          </a:p>
        </p:txBody>
      </p:sp>
      <p:sp>
        <p:nvSpPr>
          <p:cNvPr id="24" name="Rounded Rectangle 23">
            <a:extLst>
              <a:ext uri="{FF2B5EF4-FFF2-40B4-BE49-F238E27FC236}">
                <a16:creationId xmlns:a16="http://schemas.microsoft.com/office/drawing/2014/main" id="{E36C734E-8688-A5BD-CB19-A692DFE1A965}"/>
              </a:ext>
            </a:extLst>
          </p:cNvPr>
          <p:cNvSpPr/>
          <p:nvPr/>
        </p:nvSpPr>
        <p:spPr>
          <a:xfrm>
            <a:off x="3442762" y="2639561"/>
            <a:ext cx="1735891" cy="899722"/>
          </a:xfrm>
          <a:prstGeom prst="roundRect">
            <a:avLst/>
          </a:prstGeom>
          <a:gradFill flip="none" rotWithShape="1">
            <a:gsLst>
              <a:gs pos="0">
                <a:srgbClr val="FFC000"/>
              </a:gs>
              <a:gs pos="100000">
                <a:schemeClr val="bg1"/>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9D32348-7995-C3BB-E31D-12756AEA4727}"/>
              </a:ext>
            </a:extLst>
          </p:cNvPr>
          <p:cNvSpPr txBox="1"/>
          <p:nvPr/>
        </p:nvSpPr>
        <p:spPr>
          <a:xfrm>
            <a:off x="3359001" y="2615953"/>
            <a:ext cx="1927951" cy="923330"/>
          </a:xfrm>
          <a:prstGeom prst="rect">
            <a:avLst/>
          </a:prstGeom>
          <a:noFill/>
        </p:spPr>
        <p:txBody>
          <a:bodyPr wrap="square" rtlCol="0">
            <a:spAutoFit/>
          </a:bodyPr>
          <a:lstStyle/>
          <a:p>
            <a:pPr algn="ctr"/>
            <a:r>
              <a:rPr lang="en-US" dirty="0">
                <a:solidFill>
                  <a:srgbClr val="002776"/>
                </a:solidFill>
                <a:latin typeface="+mj-lt"/>
              </a:rPr>
              <a:t>Add PRA</a:t>
            </a:r>
          </a:p>
          <a:p>
            <a:pPr algn="ctr"/>
            <a:r>
              <a:rPr lang="en-US" dirty="0">
                <a:solidFill>
                  <a:srgbClr val="002776"/>
                </a:solidFill>
                <a:latin typeface="+mj-lt"/>
              </a:rPr>
              <a:t>/ Oral prostacyclin</a:t>
            </a:r>
          </a:p>
        </p:txBody>
      </p:sp>
      <p:sp>
        <p:nvSpPr>
          <p:cNvPr id="42" name="Rounded Rectangle 41">
            <a:extLst>
              <a:ext uri="{FF2B5EF4-FFF2-40B4-BE49-F238E27FC236}">
                <a16:creationId xmlns:a16="http://schemas.microsoft.com/office/drawing/2014/main" id="{25A086C0-62DC-63C9-57FD-3FCE716773E3}"/>
              </a:ext>
            </a:extLst>
          </p:cNvPr>
          <p:cNvSpPr/>
          <p:nvPr/>
        </p:nvSpPr>
        <p:spPr>
          <a:xfrm>
            <a:off x="6179078" y="2616591"/>
            <a:ext cx="2157425" cy="899722"/>
          </a:xfrm>
          <a:prstGeom prst="roundRect">
            <a:avLst/>
          </a:prstGeom>
          <a:gradFill flip="none" rotWithShape="1">
            <a:gsLst>
              <a:gs pos="0">
                <a:srgbClr val="FF0000"/>
              </a:gs>
              <a:gs pos="100000">
                <a:schemeClr val="bg1"/>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68CAD58A-A19B-E1E0-F6B3-43BE1B92A62A}"/>
              </a:ext>
            </a:extLst>
          </p:cNvPr>
          <p:cNvSpPr txBox="1"/>
          <p:nvPr/>
        </p:nvSpPr>
        <p:spPr>
          <a:xfrm>
            <a:off x="6154560" y="2592983"/>
            <a:ext cx="2181943" cy="923330"/>
          </a:xfrm>
          <a:prstGeom prst="rect">
            <a:avLst/>
          </a:prstGeom>
          <a:noFill/>
        </p:spPr>
        <p:txBody>
          <a:bodyPr wrap="square" rtlCol="0">
            <a:spAutoFit/>
          </a:bodyPr>
          <a:lstStyle/>
          <a:p>
            <a:pPr algn="ctr"/>
            <a:r>
              <a:rPr lang="en-US">
                <a:solidFill>
                  <a:srgbClr val="002776"/>
                </a:solidFill>
                <a:latin typeface="+mj-lt"/>
              </a:rPr>
              <a:t>Add IV/SC PCA and/or evaluate for lung transplant</a:t>
            </a:r>
          </a:p>
        </p:txBody>
      </p:sp>
    </p:spTree>
    <p:extLst>
      <p:ext uri="{BB962C8B-B14F-4D97-AF65-F5344CB8AC3E}">
        <p14:creationId xmlns:p14="http://schemas.microsoft.com/office/powerpoint/2010/main" val="93084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up)">
                                      <p:cBhvr>
                                        <p:cTn id="29" dur="500"/>
                                        <p:tgtEl>
                                          <p:spTgt spid="40"/>
                                        </p:tgtEl>
                                      </p:cBhvr>
                                    </p:animEffect>
                                  </p:childTnLst>
                                </p:cTn>
                              </p:par>
                              <p:par>
                                <p:cTn id="30" presetID="22" presetClass="entr" presetSubtype="1"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500"/>
                                        <p:tgtEl>
                                          <p:spTgt spid="4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up)">
                                      <p:cBhvr>
                                        <p:cTn id="35" dur="500"/>
                                        <p:tgtEl>
                                          <p:spTgt spid="42"/>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up)">
                                      <p:cBhvr>
                                        <p:cTn id="3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4" grpId="0" animBg="1"/>
      <p:bldP spid="25" grpId="0"/>
      <p:bldP spid="42" grpId="0" animBg="1"/>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FB1F-6AE4-B8EF-79AC-8D8B2E46AE36}"/>
              </a:ext>
            </a:extLst>
          </p:cNvPr>
          <p:cNvSpPr>
            <a:spLocks noGrp="1"/>
          </p:cNvSpPr>
          <p:nvPr>
            <p:ph type="title"/>
          </p:nvPr>
        </p:nvSpPr>
        <p:spPr>
          <a:xfrm>
            <a:off x="731519" y="355682"/>
            <a:ext cx="7589520" cy="857250"/>
          </a:xfrm>
        </p:spPr>
        <p:txBody>
          <a:bodyPr>
            <a:normAutofit/>
          </a:bodyPr>
          <a:lstStyle/>
          <a:p>
            <a:pPr algn="l"/>
            <a:r>
              <a:rPr lang="en-US" sz="3600" dirty="0" err="1"/>
              <a:t>SSc</a:t>
            </a:r>
            <a:r>
              <a:rPr lang="en-US" sz="3600" dirty="0"/>
              <a:t>-PAH outcomes are improving…</a:t>
            </a:r>
          </a:p>
        </p:txBody>
      </p:sp>
      <p:pic>
        <p:nvPicPr>
          <p:cNvPr id="8" name="Picture 7" descr="A green line graph with white text&#10;&#10;AI-generated content may be incorrect.">
            <a:extLst>
              <a:ext uri="{FF2B5EF4-FFF2-40B4-BE49-F238E27FC236}">
                <a16:creationId xmlns:a16="http://schemas.microsoft.com/office/drawing/2014/main" id="{46F65A18-A254-3AD5-9917-91CC4D9F6962}"/>
              </a:ext>
            </a:extLst>
          </p:cNvPr>
          <p:cNvPicPr>
            <a:picLocks noChangeAspect="1"/>
          </p:cNvPicPr>
          <p:nvPr/>
        </p:nvPicPr>
        <p:blipFill>
          <a:blip r:embed="rId3"/>
          <a:stretch>
            <a:fillRect/>
          </a:stretch>
        </p:blipFill>
        <p:spPr>
          <a:xfrm>
            <a:off x="424649" y="1377564"/>
            <a:ext cx="5927699" cy="3413616"/>
          </a:xfrm>
          <a:prstGeom prst="rect">
            <a:avLst/>
          </a:prstGeom>
        </p:spPr>
      </p:pic>
      <p:sp>
        <p:nvSpPr>
          <p:cNvPr id="9" name="Rectangle 8">
            <a:extLst>
              <a:ext uri="{FF2B5EF4-FFF2-40B4-BE49-F238E27FC236}">
                <a16:creationId xmlns:a16="http://schemas.microsoft.com/office/drawing/2014/main" id="{4673D1C0-199F-A9FA-87AC-F22DAE3ED1E1}"/>
              </a:ext>
            </a:extLst>
          </p:cNvPr>
          <p:cNvSpPr/>
          <p:nvPr/>
        </p:nvSpPr>
        <p:spPr>
          <a:xfrm>
            <a:off x="302559" y="1212932"/>
            <a:ext cx="428960" cy="609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4A36DA-DA7B-2057-22A7-59F3A1E060D0}"/>
              </a:ext>
            </a:extLst>
          </p:cNvPr>
          <p:cNvSpPr/>
          <p:nvPr/>
        </p:nvSpPr>
        <p:spPr>
          <a:xfrm>
            <a:off x="2667000" y="1377564"/>
            <a:ext cx="2073088" cy="609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FC7CB62-C3EF-B59D-FDB5-322E16EA68EE}"/>
              </a:ext>
            </a:extLst>
          </p:cNvPr>
          <p:cNvSpPr txBox="1"/>
          <p:nvPr/>
        </p:nvSpPr>
        <p:spPr>
          <a:xfrm>
            <a:off x="6051177" y="2682689"/>
            <a:ext cx="2347117" cy="338554"/>
          </a:xfrm>
          <a:prstGeom prst="rect">
            <a:avLst/>
          </a:prstGeom>
          <a:noFill/>
        </p:spPr>
        <p:txBody>
          <a:bodyPr wrap="none" rtlCol="0">
            <a:spAutoFit/>
          </a:bodyPr>
          <a:lstStyle/>
          <a:p>
            <a:r>
              <a:rPr lang="en-US" sz="1600" b="1" dirty="0">
                <a:solidFill>
                  <a:schemeClr val="accent3"/>
                </a:solidFill>
                <a:latin typeface="+mj-lt"/>
              </a:rPr>
              <a:t>Diagnosed AFTER 2010</a:t>
            </a:r>
          </a:p>
        </p:txBody>
      </p:sp>
      <p:sp>
        <p:nvSpPr>
          <p:cNvPr id="12" name="TextBox 11">
            <a:extLst>
              <a:ext uri="{FF2B5EF4-FFF2-40B4-BE49-F238E27FC236}">
                <a16:creationId xmlns:a16="http://schemas.microsoft.com/office/drawing/2014/main" id="{4EAAF689-F048-67E9-A11D-DC00695C32EB}"/>
              </a:ext>
            </a:extLst>
          </p:cNvPr>
          <p:cNvSpPr txBox="1"/>
          <p:nvPr/>
        </p:nvSpPr>
        <p:spPr>
          <a:xfrm>
            <a:off x="6051176" y="3424196"/>
            <a:ext cx="2231701" cy="338554"/>
          </a:xfrm>
          <a:prstGeom prst="rect">
            <a:avLst/>
          </a:prstGeom>
          <a:noFill/>
        </p:spPr>
        <p:txBody>
          <a:bodyPr wrap="none" rtlCol="0">
            <a:spAutoFit/>
          </a:bodyPr>
          <a:lstStyle/>
          <a:p>
            <a:r>
              <a:rPr lang="en-US" sz="1600" b="1" dirty="0">
                <a:solidFill>
                  <a:schemeClr val="accent3"/>
                </a:solidFill>
                <a:latin typeface="+mj-lt"/>
              </a:rPr>
              <a:t>Diagnosed 1999-2010</a:t>
            </a:r>
          </a:p>
        </p:txBody>
      </p:sp>
      <p:sp>
        <p:nvSpPr>
          <p:cNvPr id="13" name="TextBox 12">
            <a:extLst>
              <a:ext uri="{FF2B5EF4-FFF2-40B4-BE49-F238E27FC236}">
                <a16:creationId xmlns:a16="http://schemas.microsoft.com/office/drawing/2014/main" id="{51C64CC2-2771-679B-0741-093451E0D458}"/>
              </a:ext>
            </a:extLst>
          </p:cNvPr>
          <p:cNvSpPr txBox="1"/>
          <p:nvPr/>
        </p:nvSpPr>
        <p:spPr>
          <a:xfrm>
            <a:off x="5425888" y="4978689"/>
            <a:ext cx="3818674" cy="215444"/>
          </a:xfrm>
          <a:prstGeom prst="rect">
            <a:avLst/>
          </a:prstGeom>
          <a:noFill/>
        </p:spPr>
        <p:txBody>
          <a:bodyPr wrap="none" rtlCol="0">
            <a:spAutoFit/>
          </a:bodyPr>
          <a:lstStyle/>
          <a:p>
            <a:r>
              <a:rPr lang="en-US" sz="800" dirty="0"/>
              <a:t>Hassan, et al. Am J Respir Crit Care Med Vol 207, </a:t>
            </a:r>
            <a:r>
              <a:rPr lang="en-US" sz="800" dirty="0" err="1"/>
              <a:t>Iss</a:t>
            </a:r>
            <a:r>
              <a:rPr lang="en-US" sz="800" dirty="0"/>
              <a:t> 3, pp 312–322, Feb 1, 2023</a:t>
            </a:r>
          </a:p>
        </p:txBody>
      </p:sp>
    </p:spTree>
    <p:extLst>
      <p:ext uri="{BB962C8B-B14F-4D97-AF65-F5344CB8AC3E}">
        <p14:creationId xmlns:p14="http://schemas.microsoft.com/office/powerpoint/2010/main" val="1726061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98577-A68D-9153-C8F2-36552E0116D4}"/>
              </a:ext>
            </a:extLst>
          </p:cNvPr>
          <p:cNvSpPr>
            <a:spLocks noGrp="1"/>
          </p:cNvSpPr>
          <p:nvPr>
            <p:ph type="title"/>
          </p:nvPr>
        </p:nvSpPr>
        <p:spPr/>
        <p:txBody>
          <a:bodyPr>
            <a:normAutofit fontScale="90000"/>
          </a:bodyPr>
          <a:lstStyle/>
          <a:p>
            <a:pPr algn="l"/>
            <a:r>
              <a:rPr lang="en-US"/>
              <a:t>Outcomes</a:t>
            </a:r>
          </a:p>
        </p:txBody>
      </p:sp>
      <p:sp>
        <p:nvSpPr>
          <p:cNvPr id="10" name="TextBox 47">
            <a:extLst>
              <a:ext uri="{FF2B5EF4-FFF2-40B4-BE49-F238E27FC236}">
                <a16:creationId xmlns:a16="http://schemas.microsoft.com/office/drawing/2014/main" id="{26868CFE-D72F-A742-E1E5-43F324A4D1BF}"/>
              </a:ext>
            </a:extLst>
          </p:cNvPr>
          <p:cNvSpPr txBox="1">
            <a:spLocks noChangeArrowheads="1"/>
          </p:cNvSpPr>
          <p:nvPr/>
        </p:nvSpPr>
        <p:spPr bwMode="auto">
          <a:xfrm>
            <a:off x="3483431" y="4444056"/>
            <a:ext cx="24541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Time From Diagnosis (years)</a:t>
            </a:r>
          </a:p>
        </p:txBody>
      </p:sp>
      <p:grpSp>
        <p:nvGrpSpPr>
          <p:cNvPr id="11" name="Group 10">
            <a:extLst>
              <a:ext uri="{FF2B5EF4-FFF2-40B4-BE49-F238E27FC236}">
                <a16:creationId xmlns:a16="http://schemas.microsoft.com/office/drawing/2014/main" id="{B95378A0-D71A-28EF-4248-C6AF5203FFBB}"/>
              </a:ext>
            </a:extLst>
          </p:cNvPr>
          <p:cNvGrpSpPr/>
          <p:nvPr/>
        </p:nvGrpSpPr>
        <p:grpSpPr>
          <a:xfrm>
            <a:off x="374215" y="805072"/>
            <a:ext cx="8208080" cy="3571209"/>
            <a:chOff x="638695" y="1444625"/>
            <a:chExt cx="8208080" cy="3571209"/>
          </a:xfrm>
        </p:grpSpPr>
        <p:sp>
          <p:nvSpPr>
            <p:cNvPr id="12" name="Text Box 21">
              <a:extLst>
                <a:ext uri="{FF2B5EF4-FFF2-40B4-BE49-F238E27FC236}">
                  <a16:creationId xmlns:a16="http://schemas.microsoft.com/office/drawing/2014/main" id="{25B00708-2CD3-4C4B-F731-1A085DB155E1}"/>
                </a:ext>
              </a:extLst>
            </p:cNvPr>
            <p:cNvSpPr txBox="1">
              <a:spLocks noChangeArrowheads="1"/>
            </p:cNvSpPr>
            <p:nvPr/>
          </p:nvSpPr>
          <p:spPr bwMode="auto">
            <a:xfrm>
              <a:off x="914400" y="1444625"/>
              <a:ext cx="773906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Survival in REVEAL Patients With PAH Matched to NIH Cohort </a:t>
              </a:r>
            </a:p>
          </p:txBody>
        </p:sp>
        <p:sp>
          <p:nvSpPr>
            <p:cNvPr id="13" name="Freeform 12">
              <a:extLst>
                <a:ext uri="{FF2B5EF4-FFF2-40B4-BE49-F238E27FC236}">
                  <a16:creationId xmlns:a16="http://schemas.microsoft.com/office/drawing/2014/main" id="{407C3392-7626-2743-5AB8-CF1C9853104E}"/>
                </a:ext>
              </a:extLst>
            </p:cNvPr>
            <p:cNvSpPr/>
            <p:nvPr/>
          </p:nvSpPr>
          <p:spPr bwMode="auto">
            <a:xfrm>
              <a:off x="1452563" y="4398963"/>
              <a:ext cx="7105650" cy="211137"/>
            </a:xfrm>
            <a:custGeom>
              <a:avLst/>
              <a:gdLst>
                <a:gd name="connsiteX0" fmla="*/ 0 w 5572664"/>
                <a:gd name="connsiteY0" fmla="*/ 0 h 2587924"/>
                <a:gd name="connsiteX1" fmla="*/ 0 w 5572664"/>
                <a:gd name="connsiteY1" fmla="*/ 2587924 h 2587924"/>
                <a:gd name="connsiteX2" fmla="*/ 5572664 w 5572664"/>
                <a:gd name="connsiteY2" fmla="*/ 2587924 h 2587924"/>
              </a:gdLst>
              <a:ahLst/>
              <a:cxnLst>
                <a:cxn ang="0">
                  <a:pos x="connsiteX0" y="connsiteY0"/>
                </a:cxn>
                <a:cxn ang="0">
                  <a:pos x="connsiteX1" y="connsiteY1"/>
                </a:cxn>
                <a:cxn ang="0">
                  <a:pos x="connsiteX2" y="connsiteY2"/>
                </a:cxn>
              </a:cxnLst>
              <a:rect l="l" t="t" r="r" b="b"/>
              <a:pathLst>
                <a:path w="5572664" h="2587924">
                  <a:moveTo>
                    <a:pt x="0" y="0"/>
                  </a:moveTo>
                  <a:lnTo>
                    <a:pt x="0" y="2587924"/>
                  </a:lnTo>
                  <a:lnTo>
                    <a:pt x="5572664" y="2587924"/>
                  </a:lnTo>
                </a:path>
              </a:pathLst>
            </a:custGeom>
            <a:ln w="19050">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4B2F2F71-C93D-B1BC-6B54-9212BB0413FB}"/>
                </a:ext>
              </a:extLst>
            </p:cNvPr>
            <p:cNvCxnSpPr/>
            <p:nvPr/>
          </p:nvCxnSpPr>
          <p:spPr bwMode="auto">
            <a:xfrm flipH="1">
              <a:off x="1276351" y="2035175"/>
              <a:ext cx="19367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8">
              <a:extLst>
                <a:ext uri="{FF2B5EF4-FFF2-40B4-BE49-F238E27FC236}">
                  <a16:creationId xmlns:a16="http://schemas.microsoft.com/office/drawing/2014/main" id="{591A8355-A0EC-CAA3-D8AD-0C581C5C0038}"/>
                </a:ext>
              </a:extLst>
            </p:cNvPr>
            <p:cNvSpPr txBox="1">
              <a:spLocks noChangeArrowheads="1"/>
            </p:cNvSpPr>
            <p:nvPr/>
          </p:nvSpPr>
          <p:spPr bwMode="auto">
            <a:xfrm>
              <a:off x="935250" y="1939059"/>
              <a:ext cx="29815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100</a:t>
              </a:r>
            </a:p>
          </p:txBody>
        </p:sp>
        <p:cxnSp>
          <p:nvCxnSpPr>
            <p:cNvPr id="16" name="Straight Connector 15">
              <a:extLst>
                <a:ext uri="{FF2B5EF4-FFF2-40B4-BE49-F238E27FC236}">
                  <a16:creationId xmlns:a16="http://schemas.microsoft.com/office/drawing/2014/main" id="{DB1200CB-9DB0-1A95-B6F4-572881D3D101}"/>
                </a:ext>
              </a:extLst>
            </p:cNvPr>
            <p:cNvCxnSpPr/>
            <p:nvPr/>
          </p:nvCxnSpPr>
          <p:spPr bwMode="auto">
            <a:xfrm flipH="1">
              <a:off x="1276351" y="2659063"/>
              <a:ext cx="16827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0">
              <a:extLst>
                <a:ext uri="{FF2B5EF4-FFF2-40B4-BE49-F238E27FC236}">
                  <a16:creationId xmlns:a16="http://schemas.microsoft.com/office/drawing/2014/main" id="{23E3DD45-94C3-238A-4763-5F35C1441866}"/>
                </a:ext>
              </a:extLst>
            </p:cNvPr>
            <p:cNvSpPr txBox="1">
              <a:spLocks noChangeArrowheads="1"/>
            </p:cNvSpPr>
            <p:nvPr/>
          </p:nvSpPr>
          <p:spPr bwMode="auto">
            <a:xfrm>
              <a:off x="1034637" y="2561613"/>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80</a:t>
              </a:r>
            </a:p>
          </p:txBody>
        </p:sp>
        <p:cxnSp>
          <p:nvCxnSpPr>
            <p:cNvPr id="18" name="Straight Connector 17">
              <a:extLst>
                <a:ext uri="{FF2B5EF4-FFF2-40B4-BE49-F238E27FC236}">
                  <a16:creationId xmlns:a16="http://schemas.microsoft.com/office/drawing/2014/main" id="{AC123DDF-185B-0D09-D1A5-6EFABAD2D884}"/>
                </a:ext>
              </a:extLst>
            </p:cNvPr>
            <p:cNvCxnSpPr/>
            <p:nvPr/>
          </p:nvCxnSpPr>
          <p:spPr bwMode="auto">
            <a:xfrm flipH="1">
              <a:off x="1276351" y="3279775"/>
              <a:ext cx="19367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2">
              <a:extLst>
                <a:ext uri="{FF2B5EF4-FFF2-40B4-BE49-F238E27FC236}">
                  <a16:creationId xmlns:a16="http://schemas.microsoft.com/office/drawing/2014/main" id="{116D4CE2-3F08-BEFA-B6D6-ABB5D735928A}"/>
                </a:ext>
              </a:extLst>
            </p:cNvPr>
            <p:cNvSpPr txBox="1">
              <a:spLocks noChangeArrowheads="1"/>
            </p:cNvSpPr>
            <p:nvPr/>
          </p:nvSpPr>
          <p:spPr bwMode="auto">
            <a:xfrm>
              <a:off x="1034637" y="3183476"/>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60</a:t>
              </a:r>
            </a:p>
          </p:txBody>
        </p:sp>
        <p:cxnSp>
          <p:nvCxnSpPr>
            <p:cNvPr id="20" name="Straight Connector 19">
              <a:extLst>
                <a:ext uri="{FF2B5EF4-FFF2-40B4-BE49-F238E27FC236}">
                  <a16:creationId xmlns:a16="http://schemas.microsoft.com/office/drawing/2014/main" id="{41F109F5-F990-20C6-053D-6C08F28B42FF}"/>
                </a:ext>
              </a:extLst>
            </p:cNvPr>
            <p:cNvCxnSpPr/>
            <p:nvPr/>
          </p:nvCxnSpPr>
          <p:spPr bwMode="auto">
            <a:xfrm flipH="1">
              <a:off x="1276351" y="3925888"/>
              <a:ext cx="193674"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14">
              <a:extLst>
                <a:ext uri="{FF2B5EF4-FFF2-40B4-BE49-F238E27FC236}">
                  <a16:creationId xmlns:a16="http://schemas.microsoft.com/office/drawing/2014/main" id="{BEC48A38-7E68-54D9-C721-5B12CE04F87A}"/>
                </a:ext>
              </a:extLst>
            </p:cNvPr>
            <p:cNvSpPr txBox="1">
              <a:spLocks noChangeArrowheads="1"/>
            </p:cNvSpPr>
            <p:nvPr/>
          </p:nvSpPr>
          <p:spPr bwMode="auto">
            <a:xfrm>
              <a:off x="1034637" y="3829501"/>
              <a:ext cx="19877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40</a:t>
              </a:r>
            </a:p>
          </p:txBody>
        </p:sp>
        <p:cxnSp>
          <p:nvCxnSpPr>
            <p:cNvPr id="22" name="Straight Connector 21">
              <a:extLst>
                <a:ext uri="{FF2B5EF4-FFF2-40B4-BE49-F238E27FC236}">
                  <a16:creationId xmlns:a16="http://schemas.microsoft.com/office/drawing/2014/main" id="{69DC130D-13E0-909A-AC05-2A852AB0ECD8}"/>
                </a:ext>
              </a:extLst>
            </p:cNvPr>
            <p:cNvCxnSpPr/>
            <p:nvPr/>
          </p:nvCxnSpPr>
          <p:spPr bwMode="auto">
            <a:xfrm flipH="1">
              <a:off x="1276350" y="4608513"/>
              <a:ext cx="19367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TextBox 16">
              <a:extLst>
                <a:ext uri="{FF2B5EF4-FFF2-40B4-BE49-F238E27FC236}">
                  <a16:creationId xmlns:a16="http://schemas.microsoft.com/office/drawing/2014/main" id="{3A2F59ED-92E1-D119-8B9F-C4782A175F7F}"/>
                </a:ext>
              </a:extLst>
            </p:cNvPr>
            <p:cNvSpPr txBox="1">
              <a:spLocks noChangeArrowheads="1"/>
            </p:cNvSpPr>
            <p:nvPr/>
          </p:nvSpPr>
          <p:spPr bwMode="auto">
            <a:xfrm>
              <a:off x="1134024" y="4510881"/>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0</a:t>
              </a:r>
            </a:p>
          </p:txBody>
        </p:sp>
        <p:cxnSp>
          <p:nvCxnSpPr>
            <p:cNvPr id="24" name="Straight Connector 23">
              <a:extLst>
                <a:ext uri="{FF2B5EF4-FFF2-40B4-BE49-F238E27FC236}">
                  <a16:creationId xmlns:a16="http://schemas.microsoft.com/office/drawing/2014/main" id="{6357BCBA-847C-7E97-242C-D4EDF9977E6F}"/>
                </a:ext>
              </a:extLst>
            </p:cNvPr>
            <p:cNvCxnSpPr/>
            <p:nvPr/>
          </p:nvCxnSpPr>
          <p:spPr bwMode="auto">
            <a:xfrm rot="5400000" flipH="1">
              <a:off x="1379538" y="4683125"/>
              <a:ext cx="1524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extBox 18">
              <a:extLst>
                <a:ext uri="{FF2B5EF4-FFF2-40B4-BE49-F238E27FC236}">
                  <a16:creationId xmlns:a16="http://schemas.microsoft.com/office/drawing/2014/main" id="{83A9EDDA-76EE-061D-B768-9AE729441689}"/>
                </a:ext>
              </a:extLst>
            </p:cNvPr>
            <p:cNvSpPr txBox="1">
              <a:spLocks noChangeArrowheads="1"/>
            </p:cNvSpPr>
            <p:nvPr/>
          </p:nvSpPr>
          <p:spPr bwMode="auto">
            <a:xfrm>
              <a:off x="1408232" y="4800390"/>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0</a:t>
              </a:r>
            </a:p>
          </p:txBody>
        </p:sp>
        <p:cxnSp>
          <p:nvCxnSpPr>
            <p:cNvPr id="26" name="Straight Connector 25">
              <a:extLst>
                <a:ext uri="{FF2B5EF4-FFF2-40B4-BE49-F238E27FC236}">
                  <a16:creationId xmlns:a16="http://schemas.microsoft.com/office/drawing/2014/main" id="{7598D4E7-A97C-2367-C045-5C3934033350}"/>
                </a:ext>
              </a:extLst>
            </p:cNvPr>
            <p:cNvCxnSpPr/>
            <p:nvPr/>
          </p:nvCxnSpPr>
          <p:spPr bwMode="auto">
            <a:xfrm rot="5400000" flipH="1">
              <a:off x="2390775" y="4683125"/>
              <a:ext cx="1524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0">
              <a:extLst>
                <a:ext uri="{FF2B5EF4-FFF2-40B4-BE49-F238E27FC236}">
                  <a16:creationId xmlns:a16="http://schemas.microsoft.com/office/drawing/2014/main" id="{E4AD8AE1-A412-6EFC-CC54-774A080C610B}"/>
                </a:ext>
              </a:extLst>
            </p:cNvPr>
            <p:cNvSpPr txBox="1">
              <a:spLocks noChangeArrowheads="1"/>
            </p:cNvSpPr>
            <p:nvPr/>
          </p:nvSpPr>
          <p:spPr bwMode="auto">
            <a:xfrm>
              <a:off x="2418556" y="4800390"/>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1</a:t>
              </a:r>
            </a:p>
          </p:txBody>
        </p:sp>
        <p:cxnSp>
          <p:nvCxnSpPr>
            <p:cNvPr id="28" name="Straight Connector 27">
              <a:extLst>
                <a:ext uri="{FF2B5EF4-FFF2-40B4-BE49-F238E27FC236}">
                  <a16:creationId xmlns:a16="http://schemas.microsoft.com/office/drawing/2014/main" id="{64ADAC61-7D2F-E806-EB2D-FB92D44416DD}"/>
                </a:ext>
              </a:extLst>
            </p:cNvPr>
            <p:cNvCxnSpPr/>
            <p:nvPr/>
          </p:nvCxnSpPr>
          <p:spPr bwMode="auto">
            <a:xfrm rot="5400000" flipH="1">
              <a:off x="3398838" y="4683125"/>
              <a:ext cx="1524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TextBox 22">
              <a:extLst>
                <a:ext uri="{FF2B5EF4-FFF2-40B4-BE49-F238E27FC236}">
                  <a16:creationId xmlns:a16="http://schemas.microsoft.com/office/drawing/2014/main" id="{7208E142-9770-5827-3529-9ADF837186DA}"/>
                </a:ext>
              </a:extLst>
            </p:cNvPr>
            <p:cNvSpPr txBox="1">
              <a:spLocks noChangeArrowheads="1"/>
            </p:cNvSpPr>
            <p:nvPr/>
          </p:nvSpPr>
          <p:spPr bwMode="auto">
            <a:xfrm>
              <a:off x="3427070" y="4800390"/>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2</a:t>
              </a:r>
            </a:p>
          </p:txBody>
        </p:sp>
        <p:cxnSp>
          <p:nvCxnSpPr>
            <p:cNvPr id="30" name="Straight Connector 29">
              <a:extLst>
                <a:ext uri="{FF2B5EF4-FFF2-40B4-BE49-F238E27FC236}">
                  <a16:creationId xmlns:a16="http://schemas.microsoft.com/office/drawing/2014/main" id="{FA95FB84-FE97-5CC1-CFE0-E90C7087F275}"/>
                </a:ext>
              </a:extLst>
            </p:cNvPr>
            <p:cNvCxnSpPr/>
            <p:nvPr/>
          </p:nvCxnSpPr>
          <p:spPr bwMode="auto">
            <a:xfrm rot="5400000" flipH="1">
              <a:off x="4418014" y="4683125"/>
              <a:ext cx="1524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TextBox 24">
              <a:extLst>
                <a:ext uri="{FF2B5EF4-FFF2-40B4-BE49-F238E27FC236}">
                  <a16:creationId xmlns:a16="http://schemas.microsoft.com/office/drawing/2014/main" id="{E9F515B4-035B-945A-83F3-14E10F76EA36}"/>
                </a:ext>
              </a:extLst>
            </p:cNvPr>
            <p:cNvSpPr txBox="1">
              <a:spLocks noChangeArrowheads="1"/>
            </p:cNvSpPr>
            <p:nvPr/>
          </p:nvSpPr>
          <p:spPr bwMode="auto">
            <a:xfrm>
              <a:off x="4445534" y="4800390"/>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3</a:t>
              </a:r>
            </a:p>
          </p:txBody>
        </p:sp>
        <p:cxnSp>
          <p:nvCxnSpPr>
            <p:cNvPr id="32" name="Straight Connector 31">
              <a:extLst>
                <a:ext uri="{FF2B5EF4-FFF2-40B4-BE49-F238E27FC236}">
                  <a16:creationId xmlns:a16="http://schemas.microsoft.com/office/drawing/2014/main" id="{7C7B9271-5C19-C670-70E5-9684B2849CAF}"/>
                </a:ext>
              </a:extLst>
            </p:cNvPr>
            <p:cNvCxnSpPr/>
            <p:nvPr/>
          </p:nvCxnSpPr>
          <p:spPr bwMode="auto">
            <a:xfrm rot="5400000" flipH="1">
              <a:off x="5426075" y="4683125"/>
              <a:ext cx="1524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26">
              <a:extLst>
                <a:ext uri="{FF2B5EF4-FFF2-40B4-BE49-F238E27FC236}">
                  <a16:creationId xmlns:a16="http://schemas.microsoft.com/office/drawing/2014/main" id="{ABA772C7-F2C1-189B-B5B0-0A0EF5B0A029}"/>
                </a:ext>
              </a:extLst>
            </p:cNvPr>
            <p:cNvSpPr txBox="1">
              <a:spLocks noChangeArrowheads="1"/>
            </p:cNvSpPr>
            <p:nvPr/>
          </p:nvSpPr>
          <p:spPr bwMode="auto">
            <a:xfrm>
              <a:off x="5454953" y="4800390"/>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4</a:t>
              </a:r>
            </a:p>
          </p:txBody>
        </p:sp>
        <p:cxnSp>
          <p:nvCxnSpPr>
            <p:cNvPr id="34" name="Straight Connector 33">
              <a:extLst>
                <a:ext uri="{FF2B5EF4-FFF2-40B4-BE49-F238E27FC236}">
                  <a16:creationId xmlns:a16="http://schemas.microsoft.com/office/drawing/2014/main" id="{D4E83D6E-6223-99A0-1325-2736DCC13EC2}"/>
                </a:ext>
              </a:extLst>
            </p:cNvPr>
            <p:cNvCxnSpPr/>
            <p:nvPr/>
          </p:nvCxnSpPr>
          <p:spPr bwMode="auto">
            <a:xfrm rot="5400000" flipH="1">
              <a:off x="6438900" y="4683125"/>
              <a:ext cx="1524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TextBox 28">
              <a:extLst>
                <a:ext uri="{FF2B5EF4-FFF2-40B4-BE49-F238E27FC236}">
                  <a16:creationId xmlns:a16="http://schemas.microsoft.com/office/drawing/2014/main" id="{2D68F1A7-56E0-4931-1EEB-7EFC75101A21}"/>
                </a:ext>
              </a:extLst>
            </p:cNvPr>
            <p:cNvSpPr txBox="1">
              <a:spLocks noChangeArrowheads="1"/>
            </p:cNvSpPr>
            <p:nvPr/>
          </p:nvSpPr>
          <p:spPr bwMode="auto">
            <a:xfrm>
              <a:off x="6467084" y="4800390"/>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5</a:t>
              </a:r>
            </a:p>
          </p:txBody>
        </p:sp>
        <p:cxnSp>
          <p:nvCxnSpPr>
            <p:cNvPr id="36" name="Straight Connector 35">
              <a:extLst>
                <a:ext uri="{FF2B5EF4-FFF2-40B4-BE49-F238E27FC236}">
                  <a16:creationId xmlns:a16="http://schemas.microsoft.com/office/drawing/2014/main" id="{AB4F83A9-666F-DDB3-E082-0439E369A38B}"/>
                </a:ext>
              </a:extLst>
            </p:cNvPr>
            <p:cNvCxnSpPr/>
            <p:nvPr/>
          </p:nvCxnSpPr>
          <p:spPr bwMode="auto">
            <a:xfrm rot="5400000" flipH="1">
              <a:off x="7448550" y="4683125"/>
              <a:ext cx="1524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0">
              <a:extLst>
                <a:ext uri="{FF2B5EF4-FFF2-40B4-BE49-F238E27FC236}">
                  <a16:creationId xmlns:a16="http://schemas.microsoft.com/office/drawing/2014/main" id="{FDF61D44-212D-208D-BA9B-9341CFCFA954}"/>
                </a:ext>
              </a:extLst>
            </p:cNvPr>
            <p:cNvSpPr txBox="1">
              <a:spLocks noChangeArrowheads="1"/>
            </p:cNvSpPr>
            <p:nvPr/>
          </p:nvSpPr>
          <p:spPr bwMode="auto">
            <a:xfrm>
              <a:off x="7477408" y="4800390"/>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6</a:t>
              </a:r>
            </a:p>
          </p:txBody>
        </p:sp>
        <p:cxnSp>
          <p:nvCxnSpPr>
            <p:cNvPr id="38" name="Straight Connector 37">
              <a:extLst>
                <a:ext uri="{FF2B5EF4-FFF2-40B4-BE49-F238E27FC236}">
                  <a16:creationId xmlns:a16="http://schemas.microsoft.com/office/drawing/2014/main" id="{FE4C1FC0-5179-8A7C-17B5-0FF96B03724E}"/>
                </a:ext>
              </a:extLst>
            </p:cNvPr>
            <p:cNvCxnSpPr/>
            <p:nvPr/>
          </p:nvCxnSpPr>
          <p:spPr bwMode="auto">
            <a:xfrm rot="5400000" flipH="1">
              <a:off x="8480426" y="4683125"/>
              <a:ext cx="15240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TextBox 32">
              <a:extLst>
                <a:ext uri="{FF2B5EF4-FFF2-40B4-BE49-F238E27FC236}">
                  <a16:creationId xmlns:a16="http://schemas.microsoft.com/office/drawing/2014/main" id="{790429F5-0FE6-10E1-3A9F-37C5C3705DA8}"/>
                </a:ext>
              </a:extLst>
            </p:cNvPr>
            <p:cNvSpPr txBox="1">
              <a:spLocks noChangeArrowheads="1"/>
            </p:cNvSpPr>
            <p:nvPr/>
          </p:nvSpPr>
          <p:spPr bwMode="auto">
            <a:xfrm>
              <a:off x="8489540" y="4800390"/>
              <a:ext cx="9938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7</a:t>
              </a:r>
            </a:p>
          </p:txBody>
        </p:sp>
        <p:sp>
          <p:nvSpPr>
            <p:cNvPr id="40" name="TextBox 33">
              <a:extLst>
                <a:ext uri="{FF2B5EF4-FFF2-40B4-BE49-F238E27FC236}">
                  <a16:creationId xmlns:a16="http://schemas.microsoft.com/office/drawing/2014/main" id="{CB88035E-D429-7C2F-FD02-BEAEFFCF76F4}"/>
                </a:ext>
              </a:extLst>
            </p:cNvPr>
            <p:cNvSpPr txBox="1">
              <a:spLocks noChangeArrowheads="1"/>
            </p:cNvSpPr>
            <p:nvPr/>
          </p:nvSpPr>
          <p:spPr bwMode="auto">
            <a:xfrm rot="16200000">
              <a:off x="233456" y="3201097"/>
              <a:ext cx="102592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Survival (%)</a:t>
              </a:r>
            </a:p>
          </p:txBody>
        </p:sp>
        <p:sp>
          <p:nvSpPr>
            <p:cNvPr id="41" name="TextBox 34">
              <a:extLst>
                <a:ext uri="{FF2B5EF4-FFF2-40B4-BE49-F238E27FC236}">
                  <a16:creationId xmlns:a16="http://schemas.microsoft.com/office/drawing/2014/main" id="{67A2E3A6-96B6-CB75-0C6E-904B9ED7E90E}"/>
                </a:ext>
              </a:extLst>
            </p:cNvPr>
            <p:cNvSpPr txBox="1">
              <a:spLocks noChangeArrowheads="1"/>
            </p:cNvSpPr>
            <p:nvPr/>
          </p:nvSpPr>
          <p:spPr bwMode="auto">
            <a:xfrm>
              <a:off x="2258805" y="3996098"/>
              <a:ext cx="3111173"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Predicted survival by NIH equation</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REVEAL weighted to match NIH cohort</a:t>
              </a:r>
            </a:p>
          </p:txBody>
        </p:sp>
        <p:cxnSp>
          <p:nvCxnSpPr>
            <p:cNvPr id="42" name="Straight Connector 41">
              <a:extLst>
                <a:ext uri="{FF2B5EF4-FFF2-40B4-BE49-F238E27FC236}">
                  <a16:creationId xmlns:a16="http://schemas.microsoft.com/office/drawing/2014/main" id="{23B214AF-E30B-AD44-18D5-48F6147F7015}"/>
                </a:ext>
              </a:extLst>
            </p:cNvPr>
            <p:cNvCxnSpPr/>
            <p:nvPr/>
          </p:nvCxnSpPr>
          <p:spPr bwMode="auto">
            <a:xfrm flipV="1">
              <a:off x="1463675" y="2012950"/>
              <a:ext cx="0" cy="223361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72EE250-DDD3-D1CD-8514-18716F762FC4}"/>
                </a:ext>
              </a:extLst>
            </p:cNvPr>
            <p:cNvCxnSpPr/>
            <p:nvPr/>
          </p:nvCxnSpPr>
          <p:spPr bwMode="auto">
            <a:xfrm flipH="1">
              <a:off x="1360487" y="4233863"/>
              <a:ext cx="19367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18DF79C-E14A-B1CA-0FCC-E266C2A1C668}"/>
                </a:ext>
              </a:extLst>
            </p:cNvPr>
            <p:cNvCxnSpPr/>
            <p:nvPr/>
          </p:nvCxnSpPr>
          <p:spPr bwMode="auto">
            <a:xfrm flipH="1">
              <a:off x="1360487" y="4395788"/>
              <a:ext cx="193675"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D4A1B48-4D7F-82E0-6739-52C183712729}"/>
                </a:ext>
              </a:extLst>
            </p:cNvPr>
            <p:cNvCxnSpPr/>
            <p:nvPr/>
          </p:nvCxnSpPr>
          <p:spPr bwMode="auto">
            <a:xfrm flipH="1">
              <a:off x="1693863" y="4103688"/>
              <a:ext cx="465137" cy="0"/>
            </a:xfrm>
            <a:prstGeom prst="line">
              <a:avLst/>
            </a:prstGeom>
            <a:solidFill>
              <a:srgbClr val="00B050"/>
            </a:solidFill>
            <a:ln w="2857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F75CE9-DB29-B6E4-D4A0-BFA20D75C420}"/>
                </a:ext>
              </a:extLst>
            </p:cNvPr>
            <p:cNvCxnSpPr/>
            <p:nvPr/>
          </p:nvCxnSpPr>
          <p:spPr bwMode="auto">
            <a:xfrm flipH="1">
              <a:off x="1693863" y="4362450"/>
              <a:ext cx="465137" cy="0"/>
            </a:xfrm>
            <a:prstGeom prst="line">
              <a:avLst/>
            </a:prstGeom>
            <a:ln w="28575">
              <a:solidFill>
                <a:schemeClr val="accent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F3F5B49E-F493-213E-3791-39F93C26D8E0}"/>
                </a:ext>
              </a:extLst>
            </p:cNvPr>
            <p:cNvSpPr/>
            <p:nvPr/>
          </p:nvSpPr>
          <p:spPr bwMode="auto">
            <a:xfrm>
              <a:off x="1830388" y="4030663"/>
              <a:ext cx="193675" cy="152400"/>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Oval 47">
              <a:extLst>
                <a:ext uri="{FF2B5EF4-FFF2-40B4-BE49-F238E27FC236}">
                  <a16:creationId xmlns:a16="http://schemas.microsoft.com/office/drawing/2014/main" id="{FFD91CA1-2CC3-F9F3-B158-C36A4B7179D0}"/>
                </a:ext>
              </a:extLst>
            </p:cNvPr>
            <p:cNvSpPr/>
            <p:nvPr/>
          </p:nvSpPr>
          <p:spPr bwMode="auto">
            <a:xfrm>
              <a:off x="1830388" y="4281488"/>
              <a:ext cx="193675"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Oval 48">
              <a:extLst>
                <a:ext uri="{FF2B5EF4-FFF2-40B4-BE49-F238E27FC236}">
                  <a16:creationId xmlns:a16="http://schemas.microsoft.com/office/drawing/2014/main" id="{A243B6AC-C4F3-297A-A4EC-6FA662306C75}"/>
                </a:ext>
              </a:extLst>
            </p:cNvPr>
            <p:cNvSpPr/>
            <p:nvPr/>
          </p:nvSpPr>
          <p:spPr bwMode="auto">
            <a:xfrm>
              <a:off x="2362199" y="2176463"/>
              <a:ext cx="193675" cy="1524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250DEE36-8A7E-3C29-C758-CEF8B85ABB44}"/>
                </a:ext>
              </a:extLst>
            </p:cNvPr>
            <p:cNvSpPr/>
            <p:nvPr/>
          </p:nvSpPr>
          <p:spPr bwMode="auto">
            <a:xfrm>
              <a:off x="4418014" y="2643188"/>
              <a:ext cx="193675" cy="1524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385C01F2-733F-0437-6C1D-051973051162}"/>
                </a:ext>
              </a:extLst>
            </p:cNvPr>
            <p:cNvSpPr/>
            <p:nvPr/>
          </p:nvSpPr>
          <p:spPr bwMode="auto">
            <a:xfrm>
              <a:off x="6438900" y="2881313"/>
              <a:ext cx="193675" cy="1524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B6F45689-2425-C111-C0B9-196A75C3C2D4}"/>
                </a:ext>
              </a:extLst>
            </p:cNvPr>
            <p:cNvSpPr/>
            <p:nvPr/>
          </p:nvSpPr>
          <p:spPr bwMode="auto">
            <a:xfrm>
              <a:off x="8470900" y="2995613"/>
              <a:ext cx="193675" cy="1524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90425293-2B1C-16C2-B53B-AE8684C84AED}"/>
                </a:ext>
              </a:extLst>
            </p:cNvPr>
            <p:cNvSpPr/>
            <p:nvPr/>
          </p:nvSpPr>
          <p:spPr bwMode="auto">
            <a:xfrm>
              <a:off x="2374900" y="2954338"/>
              <a:ext cx="193675" cy="152400"/>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F898ED20-06A0-8B0B-5B28-BFFF3F5009C0}"/>
                </a:ext>
              </a:extLst>
            </p:cNvPr>
            <p:cNvSpPr/>
            <p:nvPr/>
          </p:nvSpPr>
          <p:spPr bwMode="auto">
            <a:xfrm>
              <a:off x="4406900" y="3602038"/>
              <a:ext cx="193675" cy="152400"/>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AA77539C-07E9-2654-0371-5C90BDEDB763}"/>
                </a:ext>
              </a:extLst>
            </p:cNvPr>
            <p:cNvSpPr/>
            <p:nvPr/>
          </p:nvSpPr>
          <p:spPr bwMode="auto">
            <a:xfrm>
              <a:off x="6427788" y="3944938"/>
              <a:ext cx="192087" cy="152400"/>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865E6CA8-4210-A689-EC2F-59FFEC70ADE1}"/>
                </a:ext>
              </a:extLst>
            </p:cNvPr>
            <p:cNvSpPr/>
            <p:nvPr/>
          </p:nvSpPr>
          <p:spPr bwMode="auto">
            <a:xfrm>
              <a:off x="8459788" y="4049713"/>
              <a:ext cx="193675" cy="152400"/>
            </a:xfrm>
            <a:prstGeom prst="ellipse">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62">
              <a:extLst>
                <a:ext uri="{FF2B5EF4-FFF2-40B4-BE49-F238E27FC236}">
                  <a16:creationId xmlns:a16="http://schemas.microsoft.com/office/drawing/2014/main" id="{C3B064CE-47A2-8545-EC4D-718CCCE0D517}"/>
                </a:ext>
              </a:extLst>
            </p:cNvPr>
            <p:cNvSpPr txBox="1">
              <a:spLocks noChangeArrowheads="1"/>
            </p:cNvSpPr>
            <p:nvPr/>
          </p:nvSpPr>
          <p:spPr bwMode="auto">
            <a:xfrm>
              <a:off x="2313990" y="1905000"/>
              <a:ext cx="5081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93.3%</a:t>
              </a:r>
            </a:p>
          </p:txBody>
        </p:sp>
        <p:sp>
          <p:nvSpPr>
            <p:cNvPr id="58" name="TextBox 63">
              <a:extLst>
                <a:ext uri="{FF2B5EF4-FFF2-40B4-BE49-F238E27FC236}">
                  <a16:creationId xmlns:a16="http://schemas.microsoft.com/office/drawing/2014/main" id="{5842A1E2-8D59-F106-E5E8-108E981E4494}"/>
                </a:ext>
              </a:extLst>
            </p:cNvPr>
            <p:cNvSpPr txBox="1">
              <a:spLocks noChangeArrowheads="1"/>
            </p:cNvSpPr>
            <p:nvPr/>
          </p:nvSpPr>
          <p:spPr bwMode="auto">
            <a:xfrm>
              <a:off x="4285908" y="2381296"/>
              <a:ext cx="5081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77.7%</a:t>
              </a:r>
            </a:p>
          </p:txBody>
        </p:sp>
        <p:sp>
          <p:nvSpPr>
            <p:cNvPr id="59" name="TextBox 64">
              <a:extLst>
                <a:ext uri="{FF2B5EF4-FFF2-40B4-BE49-F238E27FC236}">
                  <a16:creationId xmlns:a16="http://schemas.microsoft.com/office/drawing/2014/main" id="{7410FE00-FA3F-ED73-BBA0-C1F1207DB80C}"/>
                </a:ext>
              </a:extLst>
            </p:cNvPr>
            <p:cNvSpPr txBox="1">
              <a:spLocks noChangeArrowheads="1"/>
            </p:cNvSpPr>
            <p:nvPr/>
          </p:nvSpPr>
          <p:spPr bwMode="auto">
            <a:xfrm>
              <a:off x="6330412" y="2590867"/>
              <a:ext cx="5081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70.4%</a:t>
              </a:r>
            </a:p>
          </p:txBody>
        </p:sp>
        <p:sp>
          <p:nvSpPr>
            <p:cNvPr id="60" name="TextBox 65">
              <a:extLst>
                <a:ext uri="{FF2B5EF4-FFF2-40B4-BE49-F238E27FC236}">
                  <a16:creationId xmlns:a16="http://schemas.microsoft.com/office/drawing/2014/main" id="{69199C11-6377-9822-A39F-B629A0A3DE81}"/>
                </a:ext>
              </a:extLst>
            </p:cNvPr>
            <p:cNvSpPr txBox="1">
              <a:spLocks noChangeArrowheads="1"/>
            </p:cNvSpPr>
            <p:nvPr/>
          </p:nvSpPr>
          <p:spPr bwMode="auto">
            <a:xfrm>
              <a:off x="8338623" y="2724230"/>
              <a:ext cx="5081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66.1%</a:t>
              </a:r>
            </a:p>
          </p:txBody>
        </p:sp>
        <p:sp>
          <p:nvSpPr>
            <p:cNvPr id="61" name="TextBox 66">
              <a:extLst>
                <a:ext uri="{FF2B5EF4-FFF2-40B4-BE49-F238E27FC236}">
                  <a16:creationId xmlns:a16="http://schemas.microsoft.com/office/drawing/2014/main" id="{AFB81D60-46FB-A0FE-861E-7F456FE319FF}"/>
                </a:ext>
              </a:extLst>
            </p:cNvPr>
            <p:cNvSpPr txBox="1">
              <a:spLocks noChangeArrowheads="1"/>
            </p:cNvSpPr>
            <p:nvPr/>
          </p:nvSpPr>
          <p:spPr bwMode="auto">
            <a:xfrm>
              <a:off x="2229308" y="2686126"/>
              <a:ext cx="5081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67.6%</a:t>
              </a:r>
            </a:p>
          </p:txBody>
        </p:sp>
        <p:sp>
          <p:nvSpPr>
            <p:cNvPr id="62" name="TextBox 67">
              <a:extLst>
                <a:ext uri="{FF2B5EF4-FFF2-40B4-BE49-F238E27FC236}">
                  <a16:creationId xmlns:a16="http://schemas.microsoft.com/office/drawing/2014/main" id="{064E6EC6-82F0-91E7-48E9-A80830230955}"/>
                </a:ext>
              </a:extLst>
            </p:cNvPr>
            <p:cNvSpPr txBox="1">
              <a:spLocks noChangeArrowheads="1"/>
            </p:cNvSpPr>
            <p:nvPr/>
          </p:nvSpPr>
          <p:spPr bwMode="auto">
            <a:xfrm>
              <a:off x="4261714" y="3324363"/>
              <a:ext cx="5081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46.2%</a:t>
              </a:r>
            </a:p>
          </p:txBody>
        </p:sp>
        <p:sp>
          <p:nvSpPr>
            <p:cNvPr id="63" name="TextBox 68">
              <a:extLst>
                <a:ext uri="{FF2B5EF4-FFF2-40B4-BE49-F238E27FC236}">
                  <a16:creationId xmlns:a16="http://schemas.microsoft.com/office/drawing/2014/main" id="{967C2C7A-C86F-63B3-23E0-96BCFDCDD7BC}"/>
                </a:ext>
              </a:extLst>
            </p:cNvPr>
            <p:cNvSpPr txBox="1">
              <a:spLocks noChangeArrowheads="1"/>
            </p:cNvSpPr>
            <p:nvPr/>
          </p:nvSpPr>
          <p:spPr bwMode="auto">
            <a:xfrm>
              <a:off x="6282023" y="3695875"/>
              <a:ext cx="5081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35.0%</a:t>
              </a:r>
            </a:p>
          </p:txBody>
        </p:sp>
        <p:sp>
          <p:nvSpPr>
            <p:cNvPr id="64" name="TextBox 69">
              <a:extLst>
                <a:ext uri="{FF2B5EF4-FFF2-40B4-BE49-F238E27FC236}">
                  <a16:creationId xmlns:a16="http://schemas.microsoft.com/office/drawing/2014/main" id="{6E0C6E99-D413-E835-EA73-27DCB566DA45}"/>
                </a:ext>
              </a:extLst>
            </p:cNvPr>
            <p:cNvSpPr txBox="1">
              <a:spLocks noChangeArrowheads="1"/>
            </p:cNvSpPr>
            <p:nvPr/>
          </p:nvSpPr>
          <p:spPr bwMode="auto">
            <a:xfrm>
              <a:off x="8302331" y="3791134"/>
              <a:ext cx="50815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ＭＳ Ｐゴシック" pitchFamily="-109" charset="-128"/>
                  <a:cs typeface="Arial" panose="020B0604020202020204" pitchFamily="34" charset="0"/>
                </a:rPr>
                <a:t>31.5%</a:t>
              </a:r>
            </a:p>
          </p:txBody>
        </p:sp>
        <p:sp>
          <p:nvSpPr>
            <p:cNvPr id="65" name="Freeform 64">
              <a:extLst>
                <a:ext uri="{FF2B5EF4-FFF2-40B4-BE49-F238E27FC236}">
                  <a16:creationId xmlns:a16="http://schemas.microsoft.com/office/drawing/2014/main" id="{E3C465EE-3C1D-BFBF-D87F-72453CC11753}"/>
                </a:ext>
              </a:extLst>
            </p:cNvPr>
            <p:cNvSpPr/>
            <p:nvPr/>
          </p:nvSpPr>
          <p:spPr bwMode="auto">
            <a:xfrm>
              <a:off x="2444750" y="3028950"/>
              <a:ext cx="6108701" cy="1114425"/>
            </a:xfrm>
            <a:custGeom>
              <a:avLst/>
              <a:gdLst>
                <a:gd name="connsiteX0" fmla="*/ 0 w 4810125"/>
                <a:gd name="connsiteY0" fmla="*/ 0 h 1114425"/>
                <a:gd name="connsiteX1" fmla="*/ 257175 w 4810125"/>
                <a:gd name="connsiteY1" fmla="*/ 133350 h 1114425"/>
                <a:gd name="connsiteX2" fmla="*/ 571500 w 4810125"/>
                <a:gd name="connsiteY2" fmla="*/ 276225 h 1114425"/>
                <a:gd name="connsiteX3" fmla="*/ 838200 w 4810125"/>
                <a:gd name="connsiteY3" fmla="*/ 390525 h 1114425"/>
                <a:gd name="connsiteX4" fmla="*/ 1219200 w 4810125"/>
                <a:gd name="connsiteY4" fmla="*/ 533400 h 1114425"/>
                <a:gd name="connsiteX5" fmla="*/ 1543050 w 4810125"/>
                <a:gd name="connsiteY5" fmla="*/ 638175 h 1114425"/>
                <a:gd name="connsiteX6" fmla="*/ 1866900 w 4810125"/>
                <a:gd name="connsiteY6" fmla="*/ 733425 h 1114425"/>
                <a:gd name="connsiteX7" fmla="*/ 2257425 w 4810125"/>
                <a:gd name="connsiteY7" fmla="*/ 838200 h 1114425"/>
                <a:gd name="connsiteX8" fmla="*/ 2638425 w 4810125"/>
                <a:gd name="connsiteY8" fmla="*/ 904875 h 1114425"/>
                <a:gd name="connsiteX9" fmla="*/ 2924175 w 4810125"/>
                <a:gd name="connsiteY9" fmla="*/ 952500 h 1114425"/>
                <a:gd name="connsiteX10" fmla="*/ 3190875 w 4810125"/>
                <a:gd name="connsiteY10" fmla="*/ 1009650 h 1114425"/>
                <a:gd name="connsiteX11" fmla="*/ 3581400 w 4810125"/>
                <a:gd name="connsiteY11" fmla="*/ 1047750 h 1114425"/>
                <a:gd name="connsiteX12" fmla="*/ 3914775 w 4810125"/>
                <a:gd name="connsiteY12" fmla="*/ 1066800 h 1114425"/>
                <a:gd name="connsiteX13" fmla="*/ 4219575 w 4810125"/>
                <a:gd name="connsiteY13" fmla="*/ 1085850 h 1114425"/>
                <a:gd name="connsiteX14" fmla="*/ 4533900 w 4810125"/>
                <a:gd name="connsiteY14" fmla="*/ 1114425 h 1114425"/>
                <a:gd name="connsiteX15" fmla="*/ 4810125 w 4810125"/>
                <a:gd name="connsiteY15" fmla="*/ 1114425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10125" h="1114425">
                  <a:moveTo>
                    <a:pt x="0" y="0"/>
                  </a:moveTo>
                  <a:lnTo>
                    <a:pt x="257175" y="133350"/>
                  </a:lnTo>
                  <a:lnTo>
                    <a:pt x="571500" y="276225"/>
                  </a:lnTo>
                  <a:lnTo>
                    <a:pt x="838200" y="390525"/>
                  </a:lnTo>
                  <a:lnTo>
                    <a:pt x="1219200" y="533400"/>
                  </a:lnTo>
                  <a:lnTo>
                    <a:pt x="1543050" y="638175"/>
                  </a:lnTo>
                  <a:lnTo>
                    <a:pt x="1866900" y="733425"/>
                  </a:lnTo>
                  <a:lnTo>
                    <a:pt x="2257425" y="838200"/>
                  </a:lnTo>
                  <a:lnTo>
                    <a:pt x="2638425" y="904875"/>
                  </a:lnTo>
                  <a:lnTo>
                    <a:pt x="2924175" y="952500"/>
                  </a:lnTo>
                  <a:lnTo>
                    <a:pt x="3190875" y="1009650"/>
                  </a:lnTo>
                  <a:lnTo>
                    <a:pt x="3581400" y="1047750"/>
                  </a:lnTo>
                  <a:lnTo>
                    <a:pt x="3914775" y="1066800"/>
                  </a:lnTo>
                  <a:lnTo>
                    <a:pt x="4219575" y="1085850"/>
                  </a:lnTo>
                  <a:lnTo>
                    <a:pt x="4533900" y="1114425"/>
                  </a:lnTo>
                  <a:lnTo>
                    <a:pt x="4810125" y="1114425"/>
                  </a:lnTo>
                </a:path>
              </a:pathLst>
            </a:custGeom>
            <a:ln w="38100">
              <a:solidFill>
                <a:srgbClr val="5BAD1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65">
              <a:extLst>
                <a:ext uri="{FF2B5EF4-FFF2-40B4-BE49-F238E27FC236}">
                  <a16:creationId xmlns:a16="http://schemas.microsoft.com/office/drawing/2014/main" id="{04CE79EA-FC68-B40C-991D-BF952BA38FAD}"/>
                </a:ext>
              </a:extLst>
            </p:cNvPr>
            <p:cNvSpPr/>
            <p:nvPr/>
          </p:nvSpPr>
          <p:spPr bwMode="auto">
            <a:xfrm>
              <a:off x="1500188" y="2105025"/>
              <a:ext cx="7042150" cy="990600"/>
            </a:xfrm>
            <a:custGeom>
              <a:avLst/>
              <a:gdLst>
                <a:gd name="connsiteX0" fmla="*/ 5543550 w 5543550"/>
                <a:gd name="connsiteY0" fmla="*/ 990600 h 990600"/>
                <a:gd name="connsiteX1" fmla="*/ 5419725 w 5543550"/>
                <a:gd name="connsiteY1" fmla="*/ 990600 h 990600"/>
                <a:gd name="connsiteX2" fmla="*/ 5419725 w 5543550"/>
                <a:gd name="connsiteY2" fmla="*/ 990600 h 990600"/>
                <a:gd name="connsiteX3" fmla="*/ 5410200 w 5543550"/>
                <a:gd name="connsiteY3" fmla="*/ 952500 h 990600"/>
                <a:gd name="connsiteX4" fmla="*/ 5410200 w 5543550"/>
                <a:gd name="connsiteY4" fmla="*/ 952500 h 990600"/>
                <a:gd name="connsiteX5" fmla="*/ 5067300 w 5543550"/>
                <a:gd name="connsiteY5" fmla="*/ 942975 h 990600"/>
                <a:gd name="connsiteX6" fmla="*/ 5067300 w 5543550"/>
                <a:gd name="connsiteY6" fmla="*/ 942975 h 990600"/>
                <a:gd name="connsiteX7" fmla="*/ 4629150 w 5543550"/>
                <a:gd name="connsiteY7" fmla="*/ 942975 h 990600"/>
                <a:gd name="connsiteX8" fmla="*/ 4629150 w 5543550"/>
                <a:gd name="connsiteY8" fmla="*/ 942975 h 990600"/>
                <a:gd name="connsiteX9" fmla="*/ 4495800 w 5543550"/>
                <a:gd name="connsiteY9" fmla="*/ 895350 h 990600"/>
                <a:gd name="connsiteX10" fmla="*/ 4448175 w 5543550"/>
                <a:gd name="connsiteY10" fmla="*/ 876300 h 990600"/>
                <a:gd name="connsiteX11" fmla="*/ 4448175 w 5543550"/>
                <a:gd name="connsiteY11" fmla="*/ 876300 h 990600"/>
                <a:gd name="connsiteX12" fmla="*/ 4124325 w 5543550"/>
                <a:gd name="connsiteY12" fmla="*/ 857250 h 990600"/>
                <a:gd name="connsiteX13" fmla="*/ 4057650 w 5543550"/>
                <a:gd name="connsiteY13" fmla="*/ 847725 h 990600"/>
                <a:gd name="connsiteX14" fmla="*/ 3857625 w 5543550"/>
                <a:gd name="connsiteY14" fmla="*/ 828675 h 990600"/>
                <a:gd name="connsiteX15" fmla="*/ 3686175 w 5543550"/>
                <a:gd name="connsiteY15" fmla="*/ 819150 h 990600"/>
                <a:gd name="connsiteX16" fmla="*/ 3590925 w 5543550"/>
                <a:gd name="connsiteY16" fmla="*/ 800100 h 990600"/>
                <a:gd name="connsiteX17" fmla="*/ 3486150 w 5543550"/>
                <a:gd name="connsiteY17" fmla="*/ 809625 h 990600"/>
                <a:gd name="connsiteX18" fmla="*/ 3429000 w 5543550"/>
                <a:gd name="connsiteY18" fmla="*/ 752475 h 990600"/>
                <a:gd name="connsiteX19" fmla="*/ 3343275 w 5543550"/>
                <a:gd name="connsiteY19" fmla="*/ 752475 h 990600"/>
                <a:gd name="connsiteX20" fmla="*/ 3343275 w 5543550"/>
                <a:gd name="connsiteY20" fmla="*/ 752475 h 990600"/>
                <a:gd name="connsiteX21" fmla="*/ 3076575 w 5543550"/>
                <a:gd name="connsiteY21" fmla="*/ 742950 h 990600"/>
                <a:gd name="connsiteX22" fmla="*/ 3076575 w 5543550"/>
                <a:gd name="connsiteY22" fmla="*/ 742950 h 990600"/>
                <a:gd name="connsiteX23" fmla="*/ 2876550 w 5543550"/>
                <a:gd name="connsiteY23" fmla="*/ 704850 h 990600"/>
                <a:gd name="connsiteX24" fmla="*/ 2847975 w 5543550"/>
                <a:gd name="connsiteY24" fmla="*/ 657225 h 990600"/>
                <a:gd name="connsiteX25" fmla="*/ 2676525 w 5543550"/>
                <a:gd name="connsiteY25" fmla="*/ 657225 h 990600"/>
                <a:gd name="connsiteX26" fmla="*/ 2676525 w 5543550"/>
                <a:gd name="connsiteY26" fmla="*/ 657225 h 990600"/>
                <a:gd name="connsiteX27" fmla="*/ 2524125 w 5543550"/>
                <a:gd name="connsiteY27" fmla="*/ 647700 h 990600"/>
                <a:gd name="connsiteX28" fmla="*/ 2486025 w 5543550"/>
                <a:gd name="connsiteY28" fmla="*/ 609600 h 990600"/>
                <a:gd name="connsiteX29" fmla="*/ 2324100 w 5543550"/>
                <a:gd name="connsiteY29" fmla="*/ 619125 h 990600"/>
                <a:gd name="connsiteX30" fmla="*/ 2295525 w 5543550"/>
                <a:gd name="connsiteY30" fmla="*/ 581025 h 990600"/>
                <a:gd name="connsiteX31" fmla="*/ 2238375 w 5543550"/>
                <a:gd name="connsiteY31" fmla="*/ 561975 h 990600"/>
                <a:gd name="connsiteX32" fmla="*/ 2228850 w 5543550"/>
                <a:gd name="connsiteY32" fmla="*/ 552450 h 990600"/>
                <a:gd name="connsiteX33" fmla="*/ 2162175 w 5543550"/>
                <a:gd name="connsiteY33" fmla="*/ 552450 h 990600"/>
                <a:gd name="connsiteX34" fmla="*/ 2143125 w 5543550"/>
                <a:gd name="connsiteY34" fmla="*/ 542925 h 990600"/>
                <a:gd name="connsiteX35" fmla="*/ 2047875 w 5543550"/>
                <a:gd name="connsiteY35" fmla="*/ 533400 h 990600"/>
                <a:gd name="connsiteX36" fmla="*/ 2028825 w 5543550"/>
                <a:gd name="connsiteY36" fmla="*/ 485775 h 990600"/>
                <a:gd name="connsiteX37" fmla="*/ 1971675 w 5543550"/>
                <a:gd name="connsiteY37" fmla="*/ 504825 h 990600"/>
                <a:gd name="connsiteX38" fmla="*/ 1914525 w 5543550"/>
                <a:gd name="connsiteY38" fmla="*/ 476250 h 990600"/>
                <a:gd name="connsiteX39" fmla="*/ 1847850 w 5543550"/>
                <a:gd name="connsiteY39" fmla="*/ 495300 h 990600"/>
                <a:gd name="connsiteX40" fmla="*/ 1781175 w 5543550"/>
                <a:gd name="connsiteY40" fmla="*/ 447675 h 990600"/>
                <a:gd name="connsiteX41" fmla="*/ 1695450 w 5543550"/>
                <a:gd name="connsiteY41" fmla="*/ 409575 h 990600"/>
                <a:gd name="connsiteX42" fmla="*/ 1666875 w 5543550"/>
                <a:gd name="connsiteY42" fmla="*/ 361950 h 990600"/>
                <a:gd name="connsiteX43" fmla="*/ 1628775 w 5543550"/>
                <a:gd name="connsiteY43" fmla="*/ 333375 h 990600"/>
                <a:gd name="connsiteX44" fmla="*/ 1590675 w 5543550"/>
                <a:gd name="connsiteY44" fmla="*/ 304800 h 990600"/>
                <a:gd name="connsiteX45" fmla="*/ 1457325 w 5543550"/>
                <a:gd name="connsiteY45" fmla="*/ 295275 h 990600"/>
                <a:gd name="connsiteX46" fmla="*/ 1314450 w 5543550"/>
                <a:gd name="connsiteY46" fmla="*/ 295275 h 990600"/>
                <a:gd name="connsiteX47" fmla="*/ 1247775 w 5543550"/>
                <a:gd name="connsiteY47" fmla="*/ 257175 h 990600"/>
                <a:gd name="connsiteX48" fmla="*/ 1190625 w 5543550"/>
                <a:gd name="connsiteY48" fmla="*/ 219075 h 990600"/>
                <a:gd name="connsiteX49" fmla="*/ 1152525 w 5543550"/>
                <a:gd name="connsiteY49" fmla="*/ 209550 h 990600"/>
                <a:gd name="connsiteX50" fmla="*/ 1047750 w 5543550"/>
                <a:gd name="connsiteY50" fmla="*/ 219075 h 990600"/>
                <a:gd name="connsiteX51" fmla="*/ 1000125 w 5543550"/>
                <a:gd name="connsiteY51" fmla="*/ 161925 h 990600"/>
                <a:gd name="connsiteX52" fmla="*/ 838200 w 5543550"/>
                <a:gd name="connsiteY52" fmla="*/ 171450 h 990600"/>
                <a:gd name="connsiteX53" fmla="*/ 647700 w 5543550"/>
                <a:gd name="connsiteY53" fmla="*/ 133350 h 990600"/>
                <a:gd name="connsiteX54" fmla="*/ 571500 w 5543550"/>
                <a:gd name="connsiteY54" fmla="*/ 133350 h 990600"/>
                <a:gd name="connsiteX55" fmla="*/ 542925 w 5543550"/>
                <a:gd name="connsiteY55" fmla="*/ 104775 h 990600"/>
                <a:gd name="connsiteX56" fmla="*/ 419100 w 5543550"/>
                <a:gd name="connsiteY56" fmla="*/ 104775 h 990600"/>
                <a:gd name="connsiteX57" fmla="*/ 361950 w 5543550"/>
                <a:gd name="connsiteY57" fmla="*/ 76200 h 990600"/>
                <a:gd name="connsiteX58" fmla="*/ 276225 w 5543550"/>
                <a:gd name="connsiteY58" fmla="*/ 38100 h 990600"/>
                <a:gd name="connsiteX59" fmla="*/ 152400 w 5543550"/>
                <a:gd name="connsiteY59" fmla="*/ 38100 h 990600"/>
                <a:gd name="connsiteX60" fmla="*/ 123825 w 5543550"/>
                <a:gd name="connsiteY60" fmla="*/ 9525 h 990600"/>
                <a:gd name="connsiteX61" fmla="*/ 0 w 5543550"/>
                <a:gd name="connsiteY61" fmla="*/ 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543550" h="990600">
                  <a:moveTo>
                    <a:pt x="5543550" y="990600"/>
                  </a:moveTo>
                  <a:lnTo>
                    <a:pt x="5419725" y="990600"/>
                  </a:lnTo>
                  <a:lnTo>
                    <a:pt x="5419725" y="990600"/>
                  </a:lnTo>
                  <a:lnTo>
                    <a:pt x="5410200" y="952500"/>
                  </a:lnTo>
                  <a:lnTo>
                    <a:pt x="5410200" y="952500"/>
                  </a:lnTo>
                  <a:lnTo>
                    <a:pt x="5067300" y="942975"/>
                  </a:lnTo>
                  <a:lnTo>
                    <a:pt x="5067300" y="942975"/>
                  </a:lnTo>
                  <a:lnTo>
                    <a:pt x="4629150" y="942975"/>
                  </a:lnTo>
                  <a:lnTo>
                    <a:pt x="4629150" y="942975"/>
                  </a:lnTo>
                  <a:lnTo>
                    <a:pt x="4495800" y="895350"/>
                  </a:lnTo>
                  <a:lnTo>
                    <a:pt x="4448175" y="876300"/>
                  </a:lnTo>
                  <a:lnTo>
                    <a:pt x="4448175" y="876300"/>
                  </a:lnTo>
                  <a:lnTo>
                    <a:pt x="4124325" y="857250"/>
                  </a:lnTo>
                  <a:lnTo>
                    <a:pt x="4057650" y="847725"/>
                  </a:lnTo>
                  <a:lnTo>
                    <a:pt x="3857625" y="828675"/>
                  </a:lnTo>
                  <a:lnTo>
                    <a:pt x="3686175" y="819150"/>
                  </a:lnTo>
                  <a:lnTo>
                    <a:pt x="3590925" y="800100"/>
                  </a:lnTo>
                  <a:lnTo>
                    <a:pt x="3486150" y="809625"/>
                  </a:lnTo>
                  <a:lnTo>
                    <a:pt x="3429000" y="752475"/>
                  </a:lnTo>
                  <a:lnTo>
                    <a:pt x="3343275" y="752475"/>
                  </a:lnTo>
                  <a:lnTo>
                    <a:pt x="3343275" y="752475"/>
                  </a:lnTo>
                  <a:lnTo>
                    <a:pt x="3076575" y="742950"/>
                  </a:lnTo>
                  <a:lnTo>
                    <a:pt x="3076575" y="742950"/>
                  </a:lnTo>
                  <a:lnTo>
                    <a:pt x="2876550" y="704850"/>
                  </a:lnTo>
                  <a:lnTo>
                    <a:pt x="2847975" y="657225"/>
                  </a:lnTo>
                  <a:lnTo>
                    <a:pt x="2676525" y="657225"/>
                  </a:lnTo>
                  <a:lnTo>
                    <a:pt x="2676525" y="657225"/>
                  </a:lnTo>
                  <a:lnTo>
                    <a:pt x="2524125" y="647700"/>
                  </a:lnTo>
                  <a:lnTo>
                    <a:pt x="2486025" y="609600"/>
                  </a:lnTo>
                  <a:lnTo>
                    <a:pt x="2324100" y="619125"/>
                  </a:lnTo>
                  <a:lnTo>
                    <a:pt x="2295525" y="581025"/>
                  </a:lnTo>
                  <a:lnTo>
                    <a:pt x="2238375" y="561975"/>
                  </a:lnTo>
                  <a:lnTo>
                    <a:pt x="2228850" y="552450"/>
                  </a:lnTo>
                  <a:lnTo>
                    <a:pt x="2162175" y="552450"/>
                  </a:lnTo>
                  <a:lnTo>
                    <a:pt x="2143125" y="542925"/>
                  </a:lnTo>
                  <a:lnTo>
                    <a:pt x="2047875" y="533400"/>
                  </a:lnTo>
                  <a:lnTo>
                    <a:pt x="2028825" y="485775"/>
                  </a:lnTo>
                  <a:lnTo>
                    <a:pt x="1971675" y="504825"/>
                  </a:lnTo>
                  <a:lnTo>
                    <a:pt x="1914525" y="476250"/>
                  </a:lnTo>
                  <a:lnTo>
                    <a:pt x="1847850" y="495300"/>
                  </a:lnTo>
                  <a:lnTo>
                    <a:pt x="1781175" y="447675"/>
                  </a:lnTo>
                  <a:lnTo>
                    <a:pt x="1695450" y="409575"/>
                  </a:lnTo>
                  <a:lnTo>
                    <a:pt x="1666875" y="361950"/>
                  </a:lnTo>
                  <a:lnTo>
                    <a:pt x="1628775" y="333375"/>
                  </a:lnTo>
                  <a:lnTo>
                    <a:pt x="1590675" y="304800"/>
                  </a:lnTo>
                  <a:lnTo>
                    <a:pt x="1457325" y="295275"/>
                  </a:lnTo>
                  <a:lnTo>
                    <a:pt x="1314450" y="295275"/>
                  </a:lnTo>
                  <a:lnTo>
                    <a:pt x="1247775" y="257175"/>
                  </a:lnTo>
                  <a:lnTo>
                    <a:pt x="1190625" y="219075"/>
                  </a:lnTo>
                  <a:lnTo>
                    <a:pt x="1152525" y="209550"/>
                  </a:lnTo>
                  <a:lnTo>
                    <a:pt x="1047750" y="219075"/>
                  </a:lnTo>
                  <a:lnTo>
                    <a:pt x="1000125" y="161925"/>
                  </a:lnTo>
                  <a:lnTo>
                    <a:pt x="838200" y="171450"/>
                  </a:lnTo>
                  <a:lnTo>
                    <a:pt x="647700" y="133350"/>
                  </a:lnTo>
                  <a:lnTo>
                    <a:pt x="571500" y="133350"/>
                  </a:lnTo>
                  <a:lnTo>
                    <a:pt x="542925" y="104775"/>
                  </a:lnTo>
                  <a:lnTo>
                    <a:pt x="419100" y="104775"/>
                  </a:lnTo>
                  <a:lnTo>
                    <a:pt x="361950" y="76200"/>
                  </a:lnTo>
                  <a:lnTo>
                    <a:pt x="276225" y="38100"/>
                  </a:lnTo>
                  <a:lnTo>
                    <a:pt x="152400" y="38100"/>
                  </a:lnTo>
                  <a:lnTo>
                    <a:pt x="123825" y="9525"/>
                  </a:lnTo>
                  <a:lnTo>
                    <a:pt x="0" y="0"/>
                  </a:lnTo>
                </a:path>
              </a:pathLst>
            </a:custGeom>
            <a:ln w="28575">
              <a:solidFill>
                <a:schemeClr val="accent2"/>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9" name="Group 78">
            <a:extLst>
              <a:ext uri="{FF2B5EF4-FFF2-40B4-BE49-F238E27FC236}">
                <a16:creationId xmlns:a16="http://schemas.microsoft.com/office/drawing/2014/main" id="{73AE8640-6D2E-ED4C-B7D2-2E001B6602CD}"/>
              </a:ext>
            </a:extLst>
          </p:cNvPr>
          <p:cNvGrpSpPr/>
          <p:nvPr/>
        </p:nvGrpSpPr>
        <p:grpSpPr>
          <a:xfrm>
            <a:off x="1605202" y="887176"/>
            <a:ext cx="2545401" cy="3810711"/>
            <a:chOff x="1894521" y="1741744"/>
            <a:chExt cx="1980476" cy="2964964"/>
          </a:xfrm>
        </p:grpSpPr>
        <p:sp>
          <p:nvSpPr>
            <p:cNvPr id="78" name="Rectangle 77">
              <a:extLst>
                <a:ext uri="{FF2B5EF4-FFF2-40B4-BE49-F238E27FC236}">
                  <a16:creationId xmlns:a16="http://schemas.microsoft.com/office/drawing/2014/main" id="{BD9DC07E-721E-8FDA-FA2D-542DF311700B}"/>
                </a:ext>
              </a:extLst>
            </p:cNvPr>
            <p:cNvSpPr/>
            <p:nvPr/>
          </p:nvSpPr>
          <p:spPr>
            <a:xfrm>
              <a:off x="1894521" y="1741744"/>
              <a:ext cx="1980476" cy="29649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graph with numbers and a bar&#10;&#10;Description automatically generated">
              <a:extLst>
                <a:ext uri="{FF2B5EF4-FFF2-40B4-BE49-F238E27FC236}">
                  <a16:creationId xmlns:a16="http://schemas.microsoft.com/office/drawing/2014/main" id="{A3A3B31D-50B5-E7A7-34A8-DDFAF86F082B}"/>
                </a:ext>
              </a:extLst>
            </p:cNvPr>
            <p:cNvPicPr>
              <a:picLocks noChangeAspect="1"/>
            </p:cNvPicPr>
            <p:nvPr/>
          </p:nvPicPr>
          <p:blipFill rotWithShape="1">
            <a:blip r:embed="rId3"/>
            <a:srcRect l="3667" r="2761"/>
            <a:stretch/>
          </p:blipFill>
          <p:spPr>
            <a:xfrm>
              <a:off x="1963335" y="1823273"/>
              <a:ext cx="1845610" cy="2829810"/>
            </a:xfrm>
            <a:prstGeom prst="rect">
              <a:avLst/>
            </a:prstGeom>
          </p:spPr>
        </p:pic>
      </p:grpSp>
      <p:grpSp>
        <p:nvGrpSpPr>
          <p:cNvPr id="81" name="Group 80">
            <a:extLst>
              <a:ext uri="{FF2B5EF4-FFF2-40B4-BE49-F238E27FC236}">
                <a16:creationId xmlns:a16="http://schemas.microsoft.com/office/drawing/2014/main" id="{257E4F7D-B09B-CD8A-D02C-89DEA60747B7}"/>
              </a:ext>
            </a:extLst>
          </p:cNvPr>
          <p:cNvGrpSpPr/>
          <p:nvPr/>
        </p:nvGrpSpPr>
        <p:grpSpPr>
          <a:xfrm>
            <a:off x="5234619" y="1941465"/>
            <a:ext cx="2897509" cy="1756555"/>
            <a:chOff x="9965923" y="1233349"/>
            <a:chExt cx="2461846" cy="1756555"/>
          </a:xfrm>
        </p:grpSpPr>
        <p:sp>
          <p:nvSpPr>
            <p:cNvPr id="80" name="Rectangle 79">
              <a:extLst>
                <a:ext uri="{FF2B5EF4-FFF2-40B4-BE49-F238E27FC236}">
                  <a16:creationId xmlns:a16="http://schemas.microsoft.com/office/drawing/2014/main" id="{242D9567-6DC2-3818-1C1E-FE913A7E5AB4}"/>
                </a:ext>
              </a:extLst>
            </p:cNvPr>
            <p:cNvSpPr/>
            <p:nvPr/>
          </p:nvSpPr>
          <p:spPr>
            <a:xfrm>
              <a:off x="10097804" y="1233349"/>
              <a:ext cx="2085359" cy="17565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C709B13-B2C3-DDF6-0C63-D91ED87199DA}"/>
                </a:ext>
              </a:extLst>
            </p:cNvPr>
            <p:cNvGrpSpPr/>
            <p:nvPr/>
          </p:nvGrpSpPr>
          <p:grpSpPr>
            <a:xfrm>
              <a:off x="10252077" y="1373397"/>
              <a:ext cx="1735891" cy="760164"/>
              <a:chOff x="3666781" y="1355060"/>
              <a:chExt cx="1735891" cy="760164"/>
            </a:xfrm>
          </p:grpSpPr>
          <p:sp>
            <p:nvSpPr>
              <p:cNvPr id="5" name="Rectangle 4">
                <a:extLst>
                  <a:ext uri="{FF2B5EF4-FFF2-40B4-BE49-F238E27FC236}">
                    <a16:creationId xmlns:a16="http://schemas.microsoft.com/office/drawing/2014/main" id="{82E68FB4-14F5-413A-DF51-8DE9986AA9DC}"/>
                  </a:ext>
                </a:extLst>
              </p:cNvPr>
              <p:cNvSpPr/>
              <p:nvPr/>
            </p:nvSpPr>
            <p:spPr>
              <a:xfrm>
                <a:off x="3666781" y="1355060"/>
                <a:ext cx="1735891" cy="760164"/>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665A3D-D1C4-A83D-4293-2195ECE85B46}"/>
                  </a:ext>
                </a:extLst>
              </p:cNvPr>
              <p:cNvSpPr txBox="1"/>
              <p:nvPr/>
            </p:nvSpPr>
            <p:spPr>
              <a:xfrm>
                <a:off x="3739170" y="1429503"/>
                <a:ext cx="1524278" cy="646331"/>
              </a:xfrm>
              <a:prstGeom prst="rect">
                <a:avLst/>
              </a:prstGeom>
              <a:noFill/>
            </p:spPr>
            <p:txBody>
              <a:bodyPr wrap="square" rtlCol="0">
                <a:spAutoFit/>
              </a:bodyPr>
              <a:lstStyle/>
              <a:p>
                <a:pPr algn="ctr"/>
                <a:r>
                  <a:rPr lang="en-US" b="1">
                    <a:solidFill>
                      <a:schemeClr val="tx1">
                        <a:lumMod val="50000"/>
                      </a:schemeClr>
                    </a:solidFill>
                    <a:latin typeface="+mj-lt"/>
                  </a:rPr>
                  <a:t>Intermediate</a:t>
                </a:r>
              </a:p>
              <a:p>
                <a:pPr algn="ctr"/>
                <a:r>
                  <a:rPr lang="en-US" b="1">
                    <a:solidFill>
                      <a:schemeClr val="tx1">
                        <a:lumMod val="50000"/>
                      </a:schemeClr>
                    </a:solidFill>
                    <a:latin typeface="+mj-lt"/>
                  </a:rPr>
                  <a:t>Low</a:t>
                </a:r>
              </a:p>
            </p:txBody>
          </p:sp>
        </p:grpSp>
        <p:sp>
          <p:nvSpPr>
            <p:cNvPr id="7" name="TextBox 6">
              <a:extLst>
                <a:ext uri="{FF2B5EF4-FFF2-40B4-BE49-F238E27FC236}">
                  <a16:creationId xmlns:a16="http://schemas.microsoft.com/office/drawing/2014/main" id="{1C946177-7D2D-B9D5-7D11-E1327EC9BD2C}"/>
                </a:ext>
              </a:extLst>
            </p:cNvPr>
            <p:cNvSpPr txBox="1"/>
            <p:nvPr/>
          </p:nvSpPr>
          <p:spPr>
            <a:xfrm>
              <a:off x="9965923" y="2152181"/>
              <a:ext cx="2461846" cy="830997"/>
            </a:xfrm>
            <a:prstGeom prst="rect">
              <a:avLst/>
            </a:prstGeom>
            <a:noFill/>
          </p:spPr>
          <p:txBody>
            <a:bodyPr wrap="square" rtlCol="0">
              <a:spAutoFit/>
            </a:bodyPr>
            <a:lstStyle/>
            <a:p>
              <a:pPr algn="ctr"/>
              <a:r>
                <a:rPr lang="en-US" sz="2400" b="1">
                  <a:solidFill>
                    <a:schemeClr val="tx1">
                      <a:lumMod val="50000"/>
                    </a:schemeClr>
                  </a:solidFill>
                  <a:latin typeface="+mj-lt"/>
                </a:rPr>
                <a:t>2-7%</a:t>
              </a:r>
            </a:p>
            <a:p>
              <a:pPr algn="ctr"/>
              <a:r>
                <a:rPr lang="en-US" sz="2400" b="1">
                  <a:solidFill>
                    <a:schemeClr val="tx1">
                      <a:lumMod val="50000"/>
                    </a:schemeClr>
                  </a:solidFill>
                  <a:latin typeface="+mj-lt"/>
                </a:rPr>
                <a:t>1 </a:t>
              </a:r>
              <a:r>
                <a:rPr lang="en-US" sz="2400" b="1" err="1">
                  <a:solidFill>
                    <a:schemeClr val="tx1">
                      <a:lumMod val="50000"/>
                    </a:schemeClr>
                  </a:solidFill>
                  <a:latin typeface="+mj-lt"/>
                </a:rPr>
                <a:t>yr</a:t>
              </a:r>
              <a:r>
                <a:rPr lang="en-US" sz="2400" b="1">
                  <a:solidFill>
                    <a:schemeClr val="tx1">
                      <a:lumMod val="50000"/>
                    </a:schemeClr>
                  </a:solidFill>
                  <a:latin typeface="+mj-lt"/>
                </a:rPr>
                <a:t> mortality</a:t>
              </a:r>
            </a:p>
          </p:txBody>
        </p:sp>
      </p:grpSp>
    </p:spTree>
    <p:extLst>
      <p:ext uri="{BB962C8B-B14F-4D97-AF65-F5344CB8AC3E}">
        <p14:creationId xmlns:p14="http://schemas.microsoft.com/office/powerpoint/2010/main" val="415599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DAA49-0ABA-CED3-7AA9-BBCF618AF642}"/>
              </a:ext>
            </a:extLst>
          </p:cNvPr>
          <p:cNvSpPr>
            <a:spLocks noGrp="1"/>
          </p:cNvSpPr>
          <p:nvPr>
            <p:ph type="title"/>
          </p:nvPr>
        </p:nvSpPr>
        <p:spPr/>
        <p:txBody>
          <a:bodyPr>
            <a:normAutofit fontScale="90000"/>
          </a:bodyPr>
          <a:lstStyle/>
          <a:p>
            <a:pPr algn="l"/>
            <a:r>
              <a:rPr lang="en-US"/>
              <a:t>Emerging ‘4</a:t>
            </a:r>
            <a:r>
              <a:rPr lang="en-US" baseline="30000"/>
              <a:t>th</a:t>
            </a:r>
            <a:r>
              <a:rPr lang="en-US"/>
              <a:t> pathways’</a:t>
            </a:r>
          </a:p>
        </p:txBody>
      </p:sp>
      <p:pic>
        <p:nvPicPr>
          <p:cNvPr id="4" name="Picture 3">
            <a:extLst>
              <a:ext uri="{FF2B5EF4-FFF2-40B4-BE49-F238E27FC236}">
                <a16:creationId xmlns:a16="http://schemas.microsoft.com/office/drawing/2014/main" id="{444E868D-F5A5-65CF-C3EC-B723FC12A4B4}"/>
              </a:ext>
            </a:extLst>
          </p:cNvPr>
          <p:cNvPicPr>
            <a:picLocks noChangeAspect="1"/>
          </p:cNvPicPr>
          <p:nvPr/>
        </p:nvPicPr>
        <p:blipFill>
          <a:blip r:embed="rId2"/>
          <a:stretch>
            <a:fillRect/>
          </a:stretch>
        </p:blipFill>
        <p:spPr>
          <a:xfrm>
            <a:off x="1853244" y="1412429"/>
            <a:ext cx="5954639" cy="3731071"/>
          </a:xfrm>
          <a:prstGeom prst="rect">
            <a:avLst/>
          </a:prstGeom>
        </p:spPr>
      </p:pic>
    </p:spTree>
    <p:extLst>
      <p:ext uri="{BB962C8B-B14F-4D97-AF65-F5344CB8AC3E}">
        <p14:creationId xmlns:p14="http://schemas.microsoft.com/office/powerpoint/2010/main" val="27618083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ECD18-1F31-E78E-D6F9-09A2F48E77B0}"/>
              </a:ext>
            </a:extLst>
          </p:cNvPr>
          <p:cNvSpPr>
            <a:spLocks noGrp="1"/>
          </p:cNvSpPr>
          <p:nvPr>
            <p:ph type="title"/>
          </p:nvPr>
        </p:nvSpPr>
        <p:spPr/>
        <p:txBody>
          <a:bodyPr>
            <a:normAutofit fontScale="90000"/>
          </a:bodyPr>
          <a:lstStyle/>
          <a:p>
            <a:pPr algn="l"/>
            <a:r>
              <a:rPr lang="en-US" dirty="0"/>
              <a:t>Immunosuppressive therapies?</a:t>
            </a:r>
          </a:p>
        </p:txBody>
      </p:sp>
      <p:sp>
        <p:nvSpPr>
          <p:cNvPr id="5" name="TextBox 4">
            <a:extLst>
              <a:ext uri="{FF2B5EF4-FFF2-40B4-BE49-F238E27FC236}">
                <a16:creationId xmlns:a16="http://schemas.microsoft.com/office/drawing/2014/main" id="{3B9DFDEC-AF16-3177-A528-DDF31B7F08F2}"/>
              </a:ext>
            </a:extLst>
          </p:cNvPr>
          <p:cNvSpPr txBox="1"/>
          <p:nvPr/>
        </p:nvSpPr>
        <p:spPr>
          <a:xfrm>
            <a:off x="5474087" y="898879"/>
            <a:ext cx="1289135" cy="369332"/>
          </a:xfrm>
          <a:prstGeom prst="rect">
            <a:avLst/>
          </a:prstGeom>
          <a:noFill/>
        </p:spPr>
        <p:txBody>
          <a:bodyPr wrap="none" rtlCol="0">
            <a:spAutoFit/>
          </a:bodyPr>
          <a:lstStyle/>
          <a:p>
            <a:r>
              <a:rPr lang="en-US" dirty="0">
                <a:latin typeface="Lato" panose="020F0502020204030203" pitchFamily="34" charset="0"/>
                <a:ea typeface="Lato" panose="020F0502020204030203" pitchFamily="34" charset="0"/>
                <a:cs typeface="Lato" panose="020F0502020204030203" pitchFamily="34" charset="0"/>
              </a:rPr>
              <a:t>Tacrolimus</a:t>
            </a:r>
          </a:p>
        </p:txBody>
      </p:sp>
      <p:sp>
        <p:nvSpPr>
          <p:cNvPr id="6" name="TextBox 5">
            <a:extLst>
              <a:ext uri="{FF2B5EF4-FFF2-40B4-BE49-F238E27FC236}">
                <a16:creationId xmlns:a16="http://schemas.microsoft.com/office/drawing/2014/main" id="{9DFF256A-3D66-9175-A271-0DA4AD9FCB5E}"/>
              </a:ext>
            </a:extLst>
          </p:cNvPr>
          <p:cNvSpPr txBox="1"/>
          <p:nvPr/>
        </p:nvSpPr>
        <p:spPr>
          <a:xfrm>
            <a:off x="1845944" y="2816878"/>
            <a:ext cx="1202573" cy="369332"/>
          </a:xfrm>
          <a:prstGeom prst="rect">
            <a:avLst/>
          </a:prstGeom>
          <a:noFill/>
        </p:spPr>
        <p:txBody>
          <a:bodyPr wrap="none" rtlCol="0">
            <a:spAutoFit/>
          </a:bodyPr>
          <a:lstStyle/>
          <a:p>
            <a:r>
              <a:rPr lang="en-US" dirty="0">
                <a:latin typeface="Lato" panose="020F0502020204030203" pitchFamily="34" charset="0"/>
                <a:ea typeface="Lato" panose="020F0502020204030203" pitchFamily="34" charset="0"/>
                <a:cs typeface="Lato" panose="020F0502020204030203" pitchFamily="34" charset="0"/>
              </a:rPr>
              <a:t>Rituximab</a:t>
            </a:r>
          </a:p>
        </p:txBody>
      </p:sp>
      <p:pic>
        <p:nvPicPr>
          <p:cNvPr id="8" name="Picture 7">
            <a:extLst>
              <a:ext uri="{FF2B5EF4-FFF2-40B4-BE49-F238E27FC236}">
                <a16:creationId xmlns:a16="http://schemas.microsoft.com/office/drawing/2014/main" id="{65FB80BE-0157-0001-6970-39652FBAC19D}"/>
              </a:ext>
            </a:extLst>
          </p:cNvPr>
          <p:cNvPicPr>
            <a:picLocks noChangeAspect="1"/>
          </p:cNvPicPr>
          <p:nvPr/>
        </p:nvPicPr>
        <p:blipFill rotWithShape="1">
          <a:blip r:embed="rId3"/>
          <a:srcRect t="2351"/>
          <a:stretch/>
        </p:blipFill>
        <p:spPr>
          <a:xfrm>
            <a:off x="1059492" y="3186098"/>
            <a:ext cx="2664123" cy="1957402"/>
          </a:xfrm>
          <a:prstGeom prst="rect">
            <a:avLst/>
          </a:prstGeom>
        </p:spPr>
      </p:pic>
      <p:pic>
        <p:nvPicPr>
          <p:cNvPr id="9" name="Picture 8" descr="Diagram&#10;&#10;Description automatically generated">
            <a:extLst>
              <a:ext uri="{FF2B5EF4-FFF2-40B4-BE49-F238E27FC236}">
                <a16:creationId xmlns:a16="http://schemas.microsoft.com/office/drawing/2014/main" id="{E111A3D2-C526-4F41-0C0D-41622516CF8D}"/>
              </a:ext>
            </a:extLst>
          </p:cNvPr>
          <p:cNvPicPr>
            <a:picLocks noChangeAspect="1"/>
          </p:cNvPicPr>
          <p:nvPr/>
        </p:nvPicPr>
        <p:blipFill>
          <a:blip r:embed="rId4"/>
          <a:stretch>
            <a:fillRect/>
          </a:stretch>
        </p:blipFill>
        <p:spPr>
          <a:xfrm>
            <a:off x="782263" y="1173416"/>
            <a:ext cx="3218580" cy="1738257"/>
          </a:xfrm>
          <a:prstGeom prst="rect">
            <a:avLst/>
          </a:prstGeom>
        </p:spPr>
      </p:pic>
      <p:sp>
        <p:nvSpPr>
          <p:cNvPr id="10" name="TextBox 9">
            <a:extLst>
              <a:ext uri="{FF2B5EF4-FFF2-40B4-BE49-F238E27FC236}">
                <a16:creationId xmlns:a16="http://schemas.microsoft.com/office/drawing/2014/main" id="{2C18A33E-6939-EB35-0655-F472EBF082FF}"/>
              </a:ext>
            </a:extLst>
          </p:cNvPr>
          <p:cNvSpPr txBox="1"/>
          <p:nvPr/>
        </p:nvSpPr>
        <p:spPr>
          <a:xfrm>
            <a:off x="681484" y="1354059"/>
            <a:ext cx="2407495" cy="369332"/>
          </a:xfrm>
          <a:prstGeom prst="rect">
            <a:avLst/>
          </a:prstGeom>
          <a:noFill/>
        </p:spPr>
        <p:txBody>
          <a:bodyPr wrap="square" rtlCol="0">
            <a:spAutoFit/>
          </a:bodyPr>
          <a:lstStyle/>
          <a:p>
            <a:pPr algn="ctr"/>
            <a:r>
              <a:rPr lang="en-US" sz="900" dirty="0">
                <a:latin typeface="Lato" panose="020F0502020204030203" pitchFamily="34" charset="0"/>
                <a:ea typeface="Lato" panose="020F0502020204030203" pitchFamily="34" charset="0"/>
                <a:cs typeface="Lato" panose="020F0502020204030203" pitchFamily="34" charset="0"/>
              </a:rPr>
              <a:t>5/13 SLE Patients </a:t>
            </a:r>
          </a:p>
          <a:p>
            <a:pPr algn="ctr"/>
            <a:r>
              <a:rPr lang="en-US" sz="900" dirty="0">
                <a:latin typeface="Lato" panose="020F0502020204030203" pitchFamily="34" charset="0"/>
                <a:ea typeface="Lato" panose="020F0502020204030203" pitchFamily="34" charset="0"/>
                <a:cs typeface="Lato" panose="020F0502020204030203" pitchFamily="34" charset="0"/>
              </a:rPr>
              <a:t>3/8 MCTD Patients</a:t>
            </a:r>
          </a:p>
        </p:txBody>
      </p:sp>
      <p:sp>
        <p:nvSpPr>
          <p:cNvPr id="11" name="TextBox 10">
            <a:extLst>
              <a:ext uri="{FF2B5EF4-FFF2-40B4-BE49-F238E27FC236}">
                <a16:creationId xmlns:a16="http://schemas.microsoft.com/office/drawing/2014/main" id="{58F4B31E-4499-044D-91DB-623B472AAD25}"/>
              </a:ext>
            </a:extLst>
          </p:cNvPr>
          <p:cNvSpPr txBox="1"/>
          <p:nvPr/>
        </p:nvSpPr>
        <p:spPr>
          <a:xfrm>
            <a:off x="1987842" y="2357787"/>
            <a:ext cx="2346673" cy="369332"/>
          </a:xfrm>
          <a:prstGeom prst="rect">
            <a:avLst/>
          </a:prstGeom>
          <a:noFill/>
        </p:spPr>
        <p:txBody>
          <a:bodyPr wrap="square" rtlCol="0">
            <a:spAutoFit/>
          </a:bodyPr>
          <a:lstStyle/>
          <a:p>
            <a:pPr algn="ctr"/>
            <a:r>
              <a:rPr lang="en-US" sz="900" dirty="0">
                <a:latin typeface="Lato" panose="020F0502020204030203" pitchFamily="34" charset="0"/>
                <a:ea typeface="Lato" panose="020F0502020204030203" pitchFamily="34" charset="0"/>
                <a:cs typeface="Lato" panose="020F0502020204030203" pitchFamily="34" charset="0"/>
              </a:rPr>
              <a:t>Remaining SLE</a:t>
            </a:r>
          </a:p>
          <a:p>
            <a:pPr algn="ctr"/>
            <a:r>
              <a:rPr lang="en-US" sz="900" dirty="0">
                <a:latin typeface="Lato" panose="020F0502020204030203" pitchFamily="34" charset="0"/>
                <a:ea typeface="Lato" panose="020F0502020204030203" pitchFamily="34" charset="0"/>
                <a:cs typeface="Lato" panose="020F0502020204030203" pitchFamily="34" charset="0"/>
              </a:rPr>
              <a:t>MCTD and </a:t>
            </a:r>
            <a:r>
              <a:rPr lang="en-US" sz="900" b="1" dirty="0">
                <a:latin typeface="Lato" panose="020F0502020204030203" pitchFamily="34" charset="0"/>
                <a:ea typeface="Lato" panose="020F0502020204030203" pitchFamily="34" charset="0"/>
                <a:cs typeface="Lato" panose="020F0502020204030203" pitchFamily="34" charset="0"/>
              </a:rPr>
              <a:t>ALL </a:t>
            </a:r>
            <a:r>
              <a:rPr lang="en-US" sz="900" b="1" dirty="0" err="1">
                <a:latin typeface="Lato" panose="020F0502020204030203" pitchFamily="34" charset="0"/>
                <a:ea typeface="Lato" panose="020F0502020204030203" pitchFamily="34" charset="0"/>
                <a:cs typeface="Lato" panose="020F0502020204030203" pitchFamily="34" charset="0"/>
              </a:rPr>
              <a:t>SSc</a:t>
            </a:r>
            <a:r>
              <a:rPr lang="en-US" sz="900" b="1" dirty="0">
                <a:latin typeface="Lato" panose="020F0502020204030203" pitchFamily="34" charset="0"/>
                <a:ea typeface="Lato" panose="020F0502020204030203" pitchFamily="34" charset="0"/>
                <a:cs typeface="Lato" panose="020F0502020204030203" pitchFamily="34" charset="0"/>
              </a:rPr>
              <a:t> Pts</a:t>
            </a:r>
          </a:p>
        </p:txBody>
      </p:sp>
      <p:sp>
        <p:nvSpPr>
          <p:cNvPr id="4" name="TextBox 3">
            <a:extLst>
              <a:ext uri="{FF2B5EF4-FFF2-40B4-BE49-F238E27FC236}">
                <a16:creationId xmlns:a16="http://schemas.microsoft.com/office/drawing/2014/main" id="{92651D54-D5AE-0825-16CF-B8E0FFF3497B}"/>
              </a:ext>
            </a:extLst>
          </p:cNvPr>
          <p:cNvSpPr txBox="1"/>
          <p:nvPr/>
        </p:nvSpPr>
        <p:spPr>
          <a:xfrm>
            <a:off x="1433973" y="898879"/>
            <a:ext cx="2113079" cy="369332"/>
          </a:xfrm>
          <a:prstGeom prst="rect">
            <a:avLst/>
          </a:prstGeom>
          <a:noFill/>
        </p:spPr>
        <p:txBody>
          <a:bodyPr wrap="none" rtlCol="0">
            <a:spAutoFit/>
          </a:bodyPr>
          <a:lstStyle/>
          <a:p>
            <a:r>
              <a:rPr lang="en-US" dirty="0">
                <a:latin typeface="Lato" panose="020F0502020204030203" pitchFamily="34" charset="0"/>
                <a:ea typeface="Lato" panose="020F0502020204030203" pitchFamily="34" charset="0"/>
                <a:cs typeface="Lato" panose="020F0502020204030203" pitchFamily="34" charset="0"/>
              </a:rPr>
              <a:t>Cyclophosphamide</a:t>
            </a:r>
          </a:p>
        </p:txBody>
      </p:sp>
      <p:pic>
        <p:nvPicPr>
          <p:cNvPr id="12" name="Picture 11">
            <a:extLst>
              <a:ext uri="{FF2B5EF4-FFF2-40B4-BE49-F238E27FC236}">
                <a16:creationId xmlns:a16="http://schemas.microsoft.com/office/drawing/2014/main" id="{E9580990-DA52-E69D-D886-F62A684DB481}"/>
              </a:ext>
            </a:extLst>
          </p:cNvPr>
          <p:cNvPicPr>
            <a:picLocks noChangeAspect="1"/>
          </p:cNvPicPr>
          <p:nvPr/>
        </p:nvPicPr>
        <p:blipFill>
          <a:blip r:embed="rId5"/>
          <a:stretch>
            <a:fillRect/>
          </a:stretch>
        </p:blipFill>
        <p:spPr>
          <a:xfrm>
            <a:off x="4764151" y="3082404"/>
            <a:ext cx="2771088" cy="2061096"/>
          </a:xfrm>
          <a:prstGeom prst="rect">
            <a:avLst/>
          </a:prstGeom>
        </p:spPr>
      </p:pic>
      <p:sp>
        <p:nvSpPr>
          <p:cNvPr id="7" name="TextBox 6">
            <a:extLst>
              <a:ext uri="{FF2B5EF4-FFF2-40B4-BE49-F238E27FC236}">
                <a16:creationId xmlns:a16="http://schemas.microsoft.com/office/drawing/2014/main" id="{0F85707E-0F4D-331D-483E-39DF37DD1232}"/>
              </a:ext>
            </a:extLst>
          </p:cNvPr>
          <p:cNvSpPr txBox="1"/>
          <p:nvPr/>
        </p:nvSpPr>
        <p:spPr>
          <a:xfrm>
            <a:off x="5420386" y="2823883"/>
            <a:ext cx="1396536" cy="369332"/>
          </a:xfrm>
          <a:prstGeom prst="rect">
            <a:avLst/>
          </a:prstGeom>
          <a:noFill/>
        </p:spPr>
        <p:txBody>
          <a:bodyPr wrap="none" rtlCol="0">
            <a:spAutoFit/>
          </a:bodyPr>
          <a:lstStyle/>
          <a:p>
            <a:r>
              <a:rPr lang="en-US" dirty="0">
                <a:latin typeface="Lato" panose="020F0502020204030203" pitchFamily="34" charset="0"/>
                <a:ea typeface="Lato" panose="020F0502020204030203" pitchFamily="34" charset="0"/>
                <a:cs typeface="Lato" panose="020F0502020204030203" pitchFamily="34" charset="0"/>
              </a:rPr>
              <a:t>Tocilizumab</a:t>
            </a:r>
          </a:p>
        </p:txBody>
      </p:sp>
      <p:pic>
        <p:nvPicPr>
          <p:cNvPr id="13" name="Picture 12">
            <a:extLst>
              <a:ext uri="{FF2B5EF4-FFF2-40B4-BE49-F238E27FC236}">
                <a16:creationId xmlns:a16="http://schemas.microsoft.com/office/drawing/2014/main" id="{10F7C534-E743-5625-3C93-E9E925B5C6A7}"/>
              </a:ext>
            </a:extLst>
          </p:cNvPr>
          <p:cNvPicPr>
            <a:picLocks noChangeAspect="1"/>
          </p:cNvPicPr>
          <p:nvPr/>
        </p:nvPicPr>
        <p:blipFill>
          <a:blip r:embed="rId6"/>
          <a:stretch>
            <a:fillRect/>
          </a:stretch>
        </p:blipFill>
        <p:spPr>
          <a:xfrm>
            <a:off x="5240511" y="1227077"/>
            <a:ext cx="1818367" cy="1589801"/>
          </a:xfrm>
          <a:prstGeom prst="rect">
            <a:avLst/>
          </a:prstGeom>
        </p:spPr>
      </p:pic>
    </p:spTree>
    <p:extLst>
      <p:ext uri="{BB962C8B-B14F-4D97-AF65-F5344CB8AC3E}">
        <p14:creationId xmlns:p14="http://schemas.microsoft.com/office/powerpoint/2010/main" val="2661146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3CBD0-F55A-8017-A301-296DD4A57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5A7E60-97FB-4AFC-FFE4-A9EADFCFEB86}"/>
              </a:ext>
            </a:extLst>
          </p:cNvPr>
          <p:cNvSpPr>
            <a:spLocks noGrp="1"/>
          </p:cNvSpPr>
          <p:nvPr>
            <p:ph type="title"/>
          </p:nvPr>
        </p:nvSpPr>
        <p:spPr/>
        <p:txBody>
          <a:bodyPr>
            <a:normAutofit fontScale="90000"/>
          </a:bodyPr>
          <a:lstStyle/>
          <a:p>
            <a:pPr algn="l"/>
            <a:r>
              <a:rPr lang="en-US" dirty="0"/>
              <a:t>Antiproliferative: Sotatercept</a:t>
            </a:r>
          </a:p>
        </p:txBody>
      </p:sp>
      <p:pic>
        <p:nvPicPr>
          <p:cNvPr id="7" name="Picture 6">
            <a:extLst>
              <a:ext uri="{FF2B5EF4-FFF2-40B4-BE49-F238E27FC236}">
                <a16:creationId xmlns:a16="http://schemas.microsoft.com/office/drawing/2014/main" id="{B625F789-522E-73BD-F76A-C9BEB1DAD102}"/>
              </a:ext>
            </a:extLst>
          </p:cNvPr>
          <p:cNvPicPr>
            <a:picLocks noChangeAspect="1"/>
          </p:cNvPicPr>
          <p:nvPr/>
        </p:nvPicPr>
        <p:blipFill rotWithShape="1">
          <a:blip r:embed="rId2"/>
          <a:srcRect l="1290" t="1517" r="1977" b="50000"/>
          <a:stretch/>
        </p:blipFill>
        <p:spPr>
          <a:xfrm>
            <a:off x="731520" y="1352678"/>
            <a:ext cx="7788012" cy="3087934"/>
          </a:xfrm>
          <a:prstGeom prst="rect">
            <a:avLst/>
          </a:prstGeom>
        </p:spPr>
      </p:pic>
      <p:pic>
        <p:nvPicPr>
          <p:cNvPr id="8" name="Picture 7">
            <a:extLst>
              <a:ext uri="{FF2B5EF4-FFF2-40B4-BE49-F238E27FC236}">
                <a16:creationId xmlns:a16="http://schemas.microsoft.com/office/drawing/2014/main" id="{1E578E00-5BB8-0372-09FA-0123DD0FDEE0}"/>
              </a:ext>
            </a:extLst>
          </p:cNvPr>
          <p:cNvPicPr>
            <a:picLocks noChangeAspect="1"/>
          </p:cNvPicPr>
          <p:nvPr/>
        </p:nvPicPr>
        <p:blipFill rotWithShape="1">
          <a:blip r:embed="rId2"/>
          <a:srcRect l="1290" t="51261" r="1977" b="256"/>
          <a:stretch/>
        </p:blipFill>
        <p:spPr>
          <a:xfrm>
            <a:off x="731520" y="1352678"/>
            <a:ext cx="7788012" cy="3087934"/>
          </a:xfrm>
          <a:prstGeom prst="rect">
            <a:avLst/>
          </a:prstGeom>
        </p:spPr>
      </p:pic>
      <p:sp>
        <p:nvSpPr>
          <p:cNvPr id="3" name="Text Box 3">
            <a:extLst>
              <a:ext uri="{FF2B5EF4-FFF2-40B4-BE49-F238E27FC236}">
                <a16:creationId xmlns:a16="http://schemas.microsoft.com/office/drawing/2014/main" id="{C0B397CF-6394-C17B-6C6D-3B067F9294BF}"/>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a:ea typeface="Tahoma" pitchFamily="34" charset="0"/>
                <a:cs typeface="Tahoma" pitchFamily="34" charset="0"/>
              </a:rPr>
              <a:t>Humbert M, et al. </a:t>
            </a:r>
            <a:r>
              <a:rPr lang="en-US" sz="675" i="1">
                <a:ea typeface="Tahoma" pitchFamily="34" charset="0"/>
                <a:cs typeface="Tahoma" pitchFamily="34" charset="0"/>
              </a:rPr>
              <a:t>N </a:t>
            </a:r>
            <a:r>
              <a:rPr lang="en-US" sz="675" i="1" err="1">
                <a:ea typeface="Tahoma" pitchFamily="34" charset="0"/>
                <a:cs typeface="Tahoma" pitchFamily="34" charset="0"/>
              </a:rPr>
              <a:t>Engl</a:t>
            </a:r>
            <a:r>
              <a:rPr lang="en-US" sz="675" i="1">
                <a:ea typeface="Tahoma" pitchFamily="34" charset="0"/>
                <a:cs typeface="Tahoma" pitchFamily="34" charset="0"/>
              </a:rPr>
              <a:t> J Med </a:t>
            </a:r>
            <a:r>
              <a:rPr lang="en-US" sz="675">
                <a:ea typeface="Tahoma" pitchFamily="34" charset="0"/>
                <a:cs typeface="Tahoma" pitchFamily="34" charset="0"/>
              </a:rPr>
              <a:t>2021;384:1204-15.</a:t>
            </a:r>
          </a:p>
        </p:txBody>
      </p:sp>
    </p:spTree>
    <p:extLst>
      <p:ext uri="{BB962C8B-B14F-4D97-AF65-F5344CB8AC3E}">
        <p14:creationId xmlns:p14="http://schemas.microsoft.com/office/powerpoint/2010/main" val="255492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3F963-627A-DE6B-A3FD-2ACB9154D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FBE08-2AD5-D925-B640-9BC5F2F6F9A2}"/>
              </a:ext>
            </a:extLst>
          </p:cNvPr>
          <p:cNvSpPr>
            <a:spLocks noGrp="1"/>
          </p:cNvSpPr>
          <p:nvPr>
            <p:ph type="title"/>
          </p:nvPr>
        </p:nvSpPr>
        <p:spPr/>
        <p:txBody>
          <a:bodyPr>
            <a:normAutofit fontScale="90000"/>
          </a:bodyPr>
          <a:lstStyle/>
          <a:p>
            <a:pPr algn="l"/>
            <a:r>
              <a:rPr lang="en-US" err="1"/>
              <a:t>Sotatercept</a:t>
            </a:r>
            <a:r>
              <a:rPr lang="en-US"/>
              <a:t>: Preclinical data</a:t>
            </a:r>
          </a:p>
        </p:txBody>
      </p:sp>
      <p:grpSp>
        <p:nvGrpSpPr>
          <p:cNvPr id="7" name="Group 6">
            <a:extLst>
              <a:ext uri="{FF2B5EF4-FFF2-40B4-BE49-F238E27FC236}">
                <a16:creationId xmlns:a16="http://schemas.microsoft.com/office/drawing/2014/main" id="{EA438053-5121-0EB1-E090-76B3B393FE76}"/>
              </a:ext>
            </a:extLst>
          </p:cNvPr>
          <p:cNvGrpSpPr/>
          <p:nvPr/>
        </p:nvGrpSpPr>
        <p:grpSpPr>
          <a:xfrm>
            <a:off x="618151" y="1657006"/>
            <a:ext cx="5258128" cy="2125998"/>
            <a:chOff x="539339" y="1139325"/>
            <a:chExt cx="3664877" cy="1375911"/>
          </a:xfrm>
        </p:grpSpPr>
        <p:pic>
          <p:nvPicPr>
            <p:cNvPr id="5" name="Picture 4" descr="A collage of images of different colors&#10;&#10;Description automatically generated">
              <a:extLst>
                <a:ext uri="{FF2B5EF4-FFF2-40B4-BE49-F238E27FC236}">
                  <a16:creationId xmlns:a16="http://schemas.microsoft.com/office/drawing/2014/main" id="{E673F3E7-7955-4C94-B2E4-2224092CDB36}"/>
                </a:ext>
              </a:extLst>
            </p:cNvPr>
            <p:cNvPicPr>
              <a:picLocks noChangeAspect="1"/>
            </p:cNvPicPr>
            <p:nvPr/>
          </p:nvPicPr>
          <p:blipFill rotWithShape="1">
            <a:blip r:embed="rId2"/>
            <a:srcRect b="49849"/>
            <a:stretch/>
          </p:blipFill>
          <p:spPr>
            <a:xfrm>
              <a:off x="539339" y="1139325"/>
              <a:ext cx="2428006" cy="1349248"/>
            </a:xfrm>
            <a:prstGeom prst="rect">
              <a:avLst/>
            </a:prstGeom>
          </p:spPr>
        </p:pic>
        <p:pic>
          <p:nvPicPr>
            <p:cNvPr id="6" name="Picture 5" descr="A collage of images of different colors&#10;&#10;Description automatically generated">
              <a:extLst>
                <a:ext uri="{FF2B5EF4-FFF2-40B4-BE49-F238E27FC236}">
                  <a16:creationId xmlns:a16="http://schemas.microsoft.com/office/drawing/2014/main" id="{DBA44225-C462-A82C-75F0-C6E41502B2E0}"/>
                </a:ext>
              </a:extLst>
            </p:cNvPr>
            <p:cNvPicPr>
              <a:picLocks noChangeAspect="1"/>
            </p:cNvPicPr>
            <p:nvPr/>
          </p:nvPicPr>
          <p:blipFill rotWithShape="1">
            <a:blip r:embed="rId2"/>
            <a:srcRect t="49849" r="49058"/>
            <a:stretch/>
          </p:blipFill>
          <p:spPr>
            <a:xfrm>
              <a:off x="2967345" y="1165988"/>
              <a:ext cx="1236871" cy="1349248"/>
            </a:xfrm>
            <a:prstGeom prst="rect">
              <a:avLst/>
            </a:prstGeom>
          </p:spPr>
        </p:pic>
      </p:grpSp>
      <p:sp>
        <p:nvSpPr>
          <p:cNvPr id="8" name="Text Box 3">
            <a:extLst>
              <a:ext uri="{FF2B5EF4-FFF2-40B4-BE49-F238E27FC236}">
                <a16:creationId xmlns:a16="http://schemas.microsoft.com/office/drawing/2014/main" id="{E9C4D8B1-E0BE-698C-870F-872440592E0F}"/>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a:ea typeface="Tahoma" pitchFamily="34" charset="0"/>
                <a:cs typeface="Tahoma" pitchFamily="34" charset="0"/>
              </a:rPr>
              <a:t>Yung LM, et al. </a:t>
            </a:r>
            <a:r>
              <a:rPr lang="en-US" sz="675" i="1">
                <a:ea typeface="Tahoma" pitchFamily="34" charset="0"/>
                <a:cs typeface="Tahoma" pitchFamily="34" charset="0"/>
              </a:rPr>
              <a:t>Sci </a:t>
            </a:r>
            <a:r>
              <a:rPr lang="en-US" sz="675" i="1" err="1">
                <a:ea typeface="Tahoma" pitchFamily="34" charset="0"/>
                <a:cs typeface="Tahoma" pitchFamily="34" charset="0"/>
              </a:rPr>
              <a:t>Transl</a:t>
            </a:r>
            <a:r>
              <a:rPr lang="en-US" sz="675" i="1">
                <a:ea typeface="Tahoma" pitchFamily="34" charset="0"/>
                <a:cs typeface="Tahoma" pitchFamily="34" charset="0"/>
              </a:rPr>
              <a:t> Med</a:t>
            </a:r>
            <a:r>
              <a:rPr lang="en-US" sz="675">
                <a:ea typeface="Tahoma" pitchFamily="34" charset="0"/>
                <a:cs typeface="Tahoma" pitchFamily="34" charset="0"/>
              </a:rPr>
              <a:t>. 2020 May 13; 12(543).</a:t>
            </a:r>
          </a:p>
        </p:txBody>
      </p:sp>
      <p:pic>
        <p:nvPicPr>
          <p:cNvPr id="10" name="Picture 9" descr="A graph of a number of cells&#10;&#10;Description automatically generated">
            <a:extLst>
              <a:ext uri="{FF2B5EF4-FFF2-40B4-BE49-F238E27FC236}">
                <a16:creationId xmlns:a16="http://schemas.microsoft.com/office/drawing/2014/main" id="{8C537DBF-8103-87B6-79A2-CC693EE3D253}"/>
              </a:ext>
            </a:extLst>
          </p:cNvPr>
          <p:cNvPicPr>
            <a:picLocks noChangeAspect="1"/>
          </p:cNvPicPr>
          <p:nvPr/>
        </p:nvPicPr>
        <p:blipFill>
          <a:blip r:embed="rId3"/>
          <a:stretch>
            <a:fillRect/>
          </a:stretch>
        </p:blipFill>
        <p:spPr>
          <a:xfrm>
            <a:off x="6280814" y="1601200"/>
            <a:ext cx="2055689" cy="2679027"/>
          </a:xfrm>
          <a:prstGeom prst="rect">
            <a:avLst/>
          </a:prstGeom>
        </p:spPr>
      </p:pic>
    </p:spTree>
    <p:extLst>
      <p:ext uri="{BB962C8B-B14F-4D97-AF65-F5344CB8AC3E}">
        <p14:creationId xmlns:p14="http://schemas.microsoft.com/office/powerpoint/2010/main" val="2313703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F1E00-FEFD-A5B4-AAE9-370503BE30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F55D6-FADF-A129-588C-DD6DD74144F2}"/>
              </a:ext>
            </a:extLst>
          </p:cNvPr>
          <p:cNvSpPr>
            <a:spLocks noGrp="1"/>
          </p:cNvSpPr>
          <p:nvPr>
            <p:ph type="title"/>
          </p:nvPr>
        </p:nvSpPr>
        <p:spPr/>
        <p:txBody>
          <a:bodyPr>
            <a:noAutofit/>
          </a:bodyPr>
          <a:lstStyle/>
          <a:p>
            <a:pPr algn="l"/>
            <a:r>
              <a:rPr lang="en-US" sz="3600"/>
              <a:t>STELLAR: Baseline characteristics</a:t>
            </a:r>
          </a:p>
        </p:txBody>
      </p:sp>
      <p:pic>
        <p:nvPicPr>
          <p:cNvPr id="4" name="Picture 3" descr="A table with numbers and symbols&#10;&#10;Description automatically generated">
            <a:extLst>
              <a:ext uri="{FF2B5EF4-FFF2-40B4-BE49-F238E27FC236}">
                <a16:creationId xmlns:a16="http://schemas.microsoft.com/office/drawing/2014/main" id="{32D90F2F-79E8-A44A-E9BB-475BB8A39EC3}"/>
              </a:ext>
            </a:extLst>
          </p:cNvPr>
          <p:cNvPicPr>
            <a:picLocks noChangeAspect="1"/>
          </p:cNvPicPr>
          <p:nvPr/>
        </p:nvPicPr>
        <p:blipFill rotWithShape="1">
          <a:blip r:embed="rId3"/>
          <a:srcRect l="2711" t="2193" r="1077" b="7549"/>
          <a:stretch/>
        </p:blipFill>
        <p:spPr>
          <a:xfrm>
            <a:off x="832956" y="1138334"/>
            <a:ext cx="7478087" cy="3048000"/>
          </a:xfrm>
          <a:prstGeom prst="rect">
            <a:avLst/>
          </a:prstGeom>
        </p:spPr>
      </p:pic>
      <p:sp>
        <p:nvSpPr>
          <p:cNvPr id="5" name="Text Box 3">
            <a:extLst>
              <a:ext uri="{FF2B5EF4-FFF2-40B4-BE49-F238E27FC236}">
                <a16:creationId xmlns:a16="http://schemas.microsoft.com/office/drawing/2014/main" id="{1BD2057C-F564-77B9-9677-815BC99E27AD}"/>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err="1">
                <a:ea typeface="Tahoma" pitchFamily="34" charset="0"/>
                <a:cs typeface="Tahoma" pitchFamily="34" charset="0"/>
              </a:rPr>
              <a:t>Hoeper</a:t>
            </a:r>
            <a:r>
              <a:rPr lang="en-US" sz="675">
                <a:ea typeface="Tahoma" pitchFamily="34" charset="0"/>
                <a:cs typeface="Tahoma" pitchFamily="34" charset="0"/>
              </a:rPr>
              <a:t> MM, et al. </a:t>
            </a:r>
            <a:r>
              <a:rPr lang="en-US" sz="675" i="1">
                <a:ea typeface="Tahoma" pitchFamily="34" charset="0"/>
                <a:cs typeface="Tahoma" pitchFamily="34" charset="0"/>
              </a:rPr>
              <a:t>N </a:t>
            </a:r>
            <a:r>
              <a:rPr lang="en-US" sz="675" i="1" err="1">
                <a:ea typeface="Tahoma" pitchFamily="34" charset="0"/>
                <a:cs typeface="Tahoma" pitchFamily="34" charset="0"/>
              </a:rPr>
              <a:t>Engl</a:t>
            </a:r>
            <a:r>
              <a:rPr lang="en-US" sz="675" i="1">
                <a:ea typeface="Tahoma" pitchFamily="34" charset="0"/>
                <a:cs typeface="Tahoma" pitchFamily="34" charset="0"/>
              </a:rPr>
              <a:t> J Med </a:t>
            </a:r>
            <a:r>
              <a:rPr lang="en-US" sz="675">
                <a:ea typeface="Tahoma" pitchFamily="34" charset="0"/>
                <a:cs typeface="Tahoma" pitchFamily="34" charset="0"/>
              </a:rPr>
              <a:t>2023; Apr 20;388(16):1478-1490.</a:t>
            </a:r>
          </a:p>
        </p:txBody>
      </p:sp>
    </p:spTree>
    <p:extLst>
      <p:ext uri="{BB962C8B-B14F-4D97-AF65-F5344CB8AC3E}">
        <p14:creationId xmlns:p14="http://schemas.microsoft.com/office/powerpoint/2010/main" val="879861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63A0-6E22-DA92-8807-4D37BF2F0DB6}"/>
              </a:ext>
            </a:extLst>
          </p:cNvPr>
          <p:cNvSpPr>
            <a:spLocks noGrp="1"/>
          </p:cNvSpPr>
          <p:nvPr>
            <p:ph type="title"/>
          </p:nvPr>
        </p:nvSpPr>
        <p:spPr/>
        <p:txBody>
          <a:bodyPr/>
          <a:lstStyle/>
          <a:p>
            <a:r>
              <a:rPr lang="en-US"/>
              <a:t>WSPH Classification</a:t>
            </a:r>
          </a:p>
        </p:txBody>
      </p:sp>
      <p:pic>
        <p:nvPicPr>
          <p:cNvPr id="4" name="Picture 3">
            <a:extLst>
              <a:ext uri="{FF2B5EF4-FFF2-40B4-BE49-F238E27FC236}">
                <a16:creationId xmlns:a16="http://schemas.microsoft.com/office/drawing/2014/main" id="{E56916C3-9EFB-9CA9-AC43-8DCBAD03216F}"/>
              </a:ext>
            </a:extLst>
          </p:cNvPr>
          <p:cNvPicPr>
            <a:picLocks noChangeAspect="1"/>
          </p:cNvPicPr>
          <p:nvPr/>
        </p:nvPicPr>
        <p:blipFill>
          <a:blip r:embed="rId3"/>
          <a:stretch>
            <a:fillRect/>
          </a:stretch>
        </p:blipFill>
        <p:spPr>
          <a:xfrm>
            <a:off x="685800" y="2006150"/>
            <a:ext cx="7772400" cy="1753772"/>
          </a:xfrm>
          <a:prstGeom prst="rect">
            <a:avLst/>
          </a:prstGeom>
        </p:spPr>
      </p:pic>
      <p:sp>
        <p:nvSpPr>
          <p:cNvPr id="5" name="TextBox 4">
            <a:extLst>
              <a:ext uri="{FF2B5EF4-FFF2-40B4-BE49-F238E27FC236}">
                <a16:creationId xmlns:a16="http://schemas.microsoft.com/office/drawing/2014/main" id="{A0E61101-F0AE-735B-1764-AF115F5211F7}"/>
              </a:ext>
            </a:extLst>
          </p:cNvPr>
          <p:cNvSpPr txBox="1"/>
          <p:nvPr/>
        </p:nvSpPr>
        <p:spPr>
          <a:xfrm>
            <a:off x="1284051" y="1721796"/>
            <a:ext cx="320922" cy="369332"/>
          </a:xfrm>
          <a:prstGeom prst="rect">
            <a:avLst/>
          </a:prstGeom>
          <a:noFill/>
        </p:spPr>
        <p:txBody>
          <a:bodyPr wrap="none" rtlCol="0">
            <a:spAutoFit/>
          </a:bodyPr>
          <a:lstStyle/>
          <a:p>
            <a:r>
              <a:rPr lang="en-US" b="1">
                <a:latin typeface="+mj-lt"/>
              </a:rPr>
              <a:t>1</a:t>
            </a:r>
          </a:p>
        </p:txBody>
      </p:sp>
      <p:sp>
        <p:nvSpPr>
          <p:cNvPr id="6" name="TextBox 5">
            <a:extLst>
              <a:ext uri="{FF2B5EF4-FFF2-40B4-BE49-F238E27FC236}">
                <a16:creationId xmlns:a16="http://schemas.microsoft.com/office/drawing/2014/main" id="{91753947-40AD-E20E-48F3-04079C6B3C32}"/>
              </a:ext>
            </a:extLst>
          </p:cNvPr>
          <p:cNvSpPr txBox="1"/>
          <p:nvPr/>
        </p:nvSpPr>
        <p:spPr>
          <a:xfrm>
            <a:off x="2883589" y="1721796"/>
            <a:ext cx="320922" cy="369332"/>
          </a:xfrm>
          <a:prstGeom prst="rect">
            <a:avLst/>
          </a:prstGeom>
          <a:noFill/>
        </p:spPr>
        <p:txBody>
          <a:bodyPr wrap="none" rtlCol="0">
            <a:spAutoFit/>
          </a:bodyPr>
          <a:lstStyle/>
          <a:p>
            <a:r>
              <a:rPr lang="en-US" b="1">
                <a:latin typeface="+mj-lt"/>
              </a:rPr>
              <a:t>2</a:t>
            </a:r>
          </a:p>
        </p:txBody>
      </p:sp>
      <p:sp>
        <p:nvSpPr>
          <p:cNvPr id="8" name="TextBox 7">
            <a:extLst>
              <a:ext uri="{FF2B5EF4-FFF2-40B4-BE49-F238E27FC236}">
                <a16:creationId xmlns:a16="http://schemas.microsoft.com/office/drawing/2014/main" id="{F6572118-F9D2-CD6F-F9DB-F5BF4F9F1261}"/>
              </a:ext>
            </a:extLst>
          </p:cNvPr>
          <p:cNvSpPr txBox="1"/>
          <p:nvPr/>
        </p:nvSpPr>
        <p:spPr>
          <a:xfrm>
            <a:off x="4411539" y="1721796"/>
            <a:ext cx="320922" cy="369332"/>
          </a:xfrm>
          <a:prstGeom prst="rect">
            <a:avLst/>
          </a:prstGeom>
          <a:noFill/>
        </p:spPr>
        <p:txBody>
          <a:bodyPr wrap="none" rtlCol="0">
            <a:spAutoFit/>
          </a:bodyPr>
          <a:lstStyle/>
          <a:p>
            <a:r>
              <a:rPr lang="en-US" b="1">
                <a:latin typeface="+mj-lt"/>
              </a:rPr>
              <a:t>3</a:t>
            </a:r>
          </a:p>
        </p:txBody>
      </p:sp>
      <p:sp>
        <p:nvSpPr>
          <p:cNvPr id="9" name="TextBox 8">
            <a:extLst>
              <a:ext uri="{FF2B5EF4-FFF2-40B4-BE49-F238E27FC236}">
                <a16:creationId xmlns:a16="http://schemas.microsoft.com/office/drawing/2014/main" id="{260D5E6C-638C-FC36-B192-51EFC2D4750C}"/>
              </a:ext>
            </a:extLst>
          </p:cNvPr>
          <p:cNvSpPr txBox="1"/>
          <p:nvPr/>
        </p:nvSpPr>
        <p:spPr>
          <a:xfrm>
            <a:off x="6081780" y="1721796"/>
            <a:ext cx="320922" cy="369332"/>
          </a:xfrm>
          <a:prstGeom prst="rect">
            <a:avLst/>
          </a:prstGeom>
          <a:noFill/>
        </p:spPr>
        <p:txBody>
          <a:bodyPr wrap="none" rtlCol="0">
            <a:spAutoFit/>
          </a:bodyPr>
          <a:lstStyle/>
          <a:p>
            <a:r>
              <a:rPr lang="en-US" b="1">
                <a:latin typeface="+mj-lt"/>
              </a:rPr>
              <a:t>4</a:t>
            </a:r>
          </a:p>
        </p:txBody>
      </p:sp>
      <p:sp>
        <p:nvSpPr>
          <p:cNvPr id="10" name="TextBox 9">
            <a:extLst>
              <a:ext uri="{FF2B5EF4-FFF2-40B4-BE49-F238E27FC236}">
                <a16:creationId xmlns:a16="http://schemas.microsoft.com/office/drawing/2014/main" id="{C2FDAA97-2468-F225-7616-CDAAA250CDD4}"/>
              </a:ext>
            </a:extLst>
          </p:cNvPr>
          <p:cNvSpPr txBox="1"/>
          <p:nvPr/>
        </p:nvSpPr>
        <p:spPr>
          <a:xfrm>
            <a:off x="7591560" y="1725980"/>
            <a:ext cx="320922" cy="369332"/>
          </a:xfrm>
          <a:prstGeom prst="rect">
            <a:avLst/>
          </a:prstGeom>
          <a:noFill/>
        </p:spPr>
        <p:txBody>
          <a:bodyPr wrap="none" rtlCol="0">
            <a:spAutoFit/>
          </a:bodyPr>
          <a:lstStyle/>
          <a:p>
            <a:r>
              <a:rPr lang="en-US" b="1">
                <a:latin typeface="+mj-lt"/>
              </a:rPr>
              <a:t>5</a:t>
            </a:r>
          </a:p>
        </p:txBody>
      </p:sp>
      <p:sp>
        <p:nvSpPr>
          <p:cNvPr id="12" name="TextBox 11">
            <a:extLst>
              <a:ext uri="{FF2B5EF4-FFF2-40B4-BE49-F238E27FC236}">
                <a16:creationId xmlns:a16="http://schemas.microsoft.com/office/drawing/2014/main" id="{CD587BCF-8558-6D93-C718-12F20F2EF410}"/>
              </a:ext>
            </a:extLst>
          </p:cNvPr>
          <p:cNvSpPr txBox="1"/>
          <p:nvPr/>
        </p:nvSpPr>
        <p:spPr>
          <a:xfrm>
            <a:off x="0" y="4928056"/>
            <a:ext cx="4572000" cy="215444"/>
          </a:xfrm>
          <a:prstGeom prst="rect">
            <a:avLst/>
          </a:prstGeom>
          <a:noFill/>
        </p:spPr>
        <p:txBody>
          <a:bodyPr wrap="square">
            <a:spAutoFit/>
          </a:bodyPr>
          <a:lstStyle/>
          <a:p>
            <a:r>
              <a:rPr lang="en-US" sz="800"/>
              <a:t>Adapted from: Humbert M, et al. </a:t>
            </a:r>
            <a:r>
              <a:rPr lang="en-US" sz="800" i="1" err="1"/>
              <a:t>Eur</a:t>
            </a:r>
            <a:r>
              <a:rPr lang="en-US" sz="800" i="1"/>
              <a:t> Respir J</a:t>
            </a:r>
            <a:r>
              <a:rPr lang="en-US" sz="800"/>
              <a:t>. 2023:61:2200879</a:t>
            </a:r>
            <a:endParaRPr lang="en-US"/>
          </a:p>
        </p:txBody>
      </p:sp>
    </p:spTree>
    <p:extLst>
      <p:ext uri="{BB962C8B-B14F-4D97-AF65-F5344CB8AC3E}">
        <p14:creationId xmlns:p14="http://schemas.microsoft.com/office/powerpoint/2010/main" val="932631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B8E05-1CA3-C725-8F7F-FCF7F613B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5C0F0B-94FE-D65D-F944-FC8B72776443}"/>
              </a:ext>
            </a:extLst>
          </p:cNvPr>
          <p:cNvSpPr>
            <a:spLocks noGrp="1"/>
          </p:cNvSpPr>
          <p:nvPr>
            <p:ph type="title"/>
          </p:nvPr>
        </p:nvSpPr>
        <p:spPr/>
        <p:txBody>
          <a:bodyPr>
            <a:noAutofit/>
          </a:bodyPr>
          <a:lstStyle/>
          <a:p>
            <a:pPr algn="l"/>
            <a:r>
              <a:rPr lang="en-US" sz="3600"/>
              <a:t>STELLAR: Baseline characteristics</a:t>
            </a:r>
          </a:p>
        </p:txBody>
      </p:sp>
      <p:pic>
        <p:nvPicPr>
          <p:cNvPr id="8" name="Picture 7" descr="A table with numbers and symbols&#10;&#10;Description automatically generated">
            <a:extLst>
              <a:ext uri="{FF2B5EF4-FFF2-40B4-BE49-F238E27FC236}">
                <a16:creationId xmlns:a16="http://schemas.microsoft.com/office/drawing/2014/main" id="{875BCBD5-A5DD-FE61-4E65-571F01497877}"/>
              </a:ext>
            </a:extLst>
          </p:cNvPr>
          <p:cNvPicPr>
            <a:picLocks noChangeAspect="1"/>
          </p:cNvPicPr>
          <p:nvPr/>
        </p:nvPicPr>
        <p:blipFill rotWithShape="1">
          <a:blip r:embed="rId2"/>
          <a:srcRect l="3842" t="6600" r="920" b="2487"/>
          <a:stretch/>
        </p:blipFill>
        <p:spPr>
          <a:xfrm>
            <a:off x="832868" y="1156996"/>
            <a:ext cx="7402286" cy="3240833"/>
          </a:xfrm>
          <a:prstGeom prst="rect">
            <a:avLst/>
          </a:prstGeom>
        </p:spPr>
      </p:pic>
      <p:sp>
        <p:nvSpPr>
          <p:cNvPr id="9" name="Text Box 3">
            <a:extLst>
              <a:ext uri="{FF2B5EF4-FFF2-40B4-BE49-F238E27FC236}">
                <a16:creationId xmlns:a16="http://schemas.microsoft.com/office/drawing/2014/main" id="{8B4AC678-ADE4-D47B-CA33-00CD01EB51BE}"/>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err="1">
                <a:ea typeface="Tahoma" pitchFamily="34" charset="0"/>
                <a:cs typeface="Tahoma" pitchFamily="34" charset="0"/>
              </a:rPr>
              <a:t>Hoeper</a:t>
            </a:r>
            <a:r>
              <a:rPr lang="en-US" sz="675">
                <a:ea typeface="Tahoma" pitchFamily="34" charset="0"/>
                <a:cs typeface="Tahoma" pitchFamily="34" charset="0"/>
              </a:rPr>
              <a:t> MM, et al. </a:t>
            </a:r>
            <a:r>
              <a:rPr lang="en-US" sz="675" i="1">
                <a:ea typeface="Tahoma" pitchFamily="34" charset="0"/>
                <a:cs typeface="Tahoma" pitchFamily="34" charset="0"/>
              </a:rPr>
              <a:t>N </a:t>
            </a:r>
            <a:r>
              <a:rPr lang="en-US" sz="675" i="1" err="1">
                <a:ea typeface="Tahoma" pitchFamily="34" charset="0"/>
                <a:cs typeface="Tahoma" pitchFamily="34" charset="0"/>
              </a:rPr>
              <a:t>Engl</a:t>
            </a:r>
            <a:r>
              <a:rPr lang="en-US" sz="675" i="1">
                <a:ea typeface="Tahoma" pitchFamily="34" charset="0"/>
                <a:cs typeface="Tahoma" pitchFamily="34" charset="0"/>
              </a:rPr>
              <a:t> J Med </a:t>
            </a:r>
            <a:r>
              <a:rPr lang="en-US" sz="675">
                <a:ea typeface="Tahoma" pitchFamily="34" charset="0"/>
                <a:cs typeface="Tahoma" pitchFamily="34" charset="0"/>
              </a:rPr>
              <a:t>2023; Apr 20;388(16):1478-1490.</a:t>
            </a:r>
          </a:p>
        </p:txBody>
      </p:sp>
    </p:spTree>
    <p:extLst>
      <p:ext uri="{BB962C8B-B14F-4D97-AF65-F5344CB8AC3E}">
        <p14:creationId xmlns:p14="http://schemas.microsoft.com/office/powerpoint/2010/main" val="582385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4C8F1-470E-07DB-3471-E7E0EE9E8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7675E-B73E-7F1B-2214-89D8BAF937D3}"/>
              </a:ext>
            </a:extLst>
          </p:cNvPr>
          <p:cNvSpPr>
            <a:spLocks noGrp="1"/>
          </p:cNvSpPr>
          <p:nvPr>
            <p:ph type="title"/>
          </p:nvPr>
        </p:nvSpPr>
        <p:spPr/>
        <p:txBody>
          <a:bodyPr>
            <a:noAutofit/>
          </a:bodyPr>
          <a:lstStyle/>
          <a:p>
            <a:pPr algn="l"/>
            <a:r>
              <a:rPr lang="en-US" sz="2800"/>
              <a:t>STELLAR: Change in 6MWD though week 24</a:t>
            </a:r>
          </a:p>
        </p:txBody>
      </p:sp>
      <p:pic>
        <p:nvPicPr>
          <p:cNvPr id="8" name="Picture 7" descr="A graph of a number of people&#10;&#10;Description automatically generated with medium confidence">
            <a:extLst>
              <a:ext uri="{FF2B5EF4-FFF2-40B4-BE49-F238E27FC236}">
                <a16:creationId xmlns:a16="http://schemas.microsoft.com/office/drawing/2014/main" id="{5F8D5E02-96CB-D770-037C-FC1C556DEA27}"/>
              </a:ext>
            </a:extLst>
          </p:cNvPr>
          <p:cNvPicPr>
            <a:picLocks noChangeAspect="1"/>
          </p:cNvPicPr>
          <p:nvPr/>
        </p:nvPicPr>
        <p:blipFill>
          <a:blip r:embed="rId2"/>
          <a:stretch>
            <a:fillRect/>
          </a:stretch>
        </p:blipFill>
        <p:spPr>
          <a:xfrm>
            <a:off x="1690007" y="1352678"/>
            <a:ext cx="5329645" cy="3596483"/>
          </a:xfrm>
          <a:prstGeom prst="rect">
            <a:avLst/>
          </a:prstGeom>
        </p:spPr>
      </p:pic>
      <p:pic>
        <p:nvPicPr>
          <p:cNvPr id="10" name="Picture 9">
            <a:extLst>
              <a:ext uri="{FF2B5EF4-FFF2-40B4-BE49-F238E27FC236}">
                <a16:creationId xmlns:a16="http://schemas.microsoft.com/office/drawing/2014/main" id="{3DBB6463-C625-7988-DC6B-B77537641E5B}"/>
              </a:ext>
            </a:extLst>
          </p:cNvPr>
          <p:cNvPicPr>
            <a:picLocks noChangeAspect="1"/>
          </p:cNvPicPr>
          <p:nvPr/>
        </p:nvPicPr>
        <p:blipFill>
          <a:blip r:embed="rId3"/>
          <a:stretch>
            <a:fillRect/>
          </a:stretch>
        </p:blipFill>
        <p:spPr>
          <a:xfrm>
            <a:off x="6881846" y="1996782"/>
            <a:ext cx="936053" cy="314779"/>
          </a:xfrm>
          <a:prstGeom prst="rect">
            <a:avLst/>
          </a:prstGeom>
        </p:spPr>
      </p:pic>
      <p:pic>
        <p:nvPicPr>
          <p:cNvPr id="12" name="Picture 11">
            <a:extLst>
              <a:ext uri="{FF2B5EF4-FFF2-40B4-BE49-F238E27FC236}">
                <a16:creationId xmlns:a16="http://schemas.microsoft.com/office/drawing/2014/main" id="{5AA5F26D-FDAA-3DDC-A7ED-B080DEA5A415}"/>
              </a:ext>
            </a:extLst>
          </p:cNvPr>
          <p:cNvPicPr>
            <a:picLocks noChangeAspect="1"/>
          </p:cNvPicPr>
          <p:nvPr/>
        </p:nvPicPr>
        <p:blipFill>
          <a:blip r:embed="rId4"/>
          <a:stretch>
            <a:fillRect/>
          </a:stretch>
        </p:blipFill>
        <p:spPr>
          <a:xfrm>
            <a:off x="6880859" y="3146718"/>
            <a:ext cx="708255" cy="314780"/>
          </a:xfrm>
          <a:prstGeom prst="rect">
            <a:avLst/>
          </a:prstGeom>
        </p:spPr>
      </p:pic>
      <p:sp>
        <p:nvSpPr>
          <p:cNvPr id="3" name="Text Box 3">
            <a:extLst>
              <a:ext uri="{FF2B5EF4-FFF2-40B4-BE49-F238E27FC236}">
                <a16:creationId xmlns:a16="http://schemas.microsoft.com/office/drawing/2014/main" id="{E48438A6-4ED8-8BA8-621A-E6B3A3376921}"/>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err="1">
                <a:ea typeface="Tahoma" pitchFamily="34" charset="0"/>
                <a:cs typeface="Tahoma" pitchFamily="34" charset="0"/>
              </a:rPr>
              <a:t>Hoeper</a:t>
            </a:r>
            <a:r>
              <a:rPr lang="en-US" sz="675">
                <a:ea typeface="Tahoma" pitchFamily="34" charset="0"/>
                <a:cs typeface="Tahoma" pitchFamily="34" charset="0"/>
              </a:rPr>
              <a:t> MM, et al. </a:t>
            </a:r>
            <a:r>
              <a:rPr lang="en-US" sz="675" i="1">
                <a:ea typeface="Tahoma" pitchFamily="34" charset="0"/>
                <a:cs typeface="Tahoma" pitchFamily="34" charset="0"/>
              </a:rPr>
              <a:t>N </a:t>
            </a:r>
            <a:r>
              <a:rPr lang="en-US" sz="675" i="1" err="1">
                <a:ea typeface="Tahoma" pitchFamily="34" charset="0"/>
                <a:cs typeface="Tahoma" pitchFamily="34" charset="0"/>
              </a:rPr>
              <a:t>Engl</a:t>
            </a:r>
            <a:r>
              <a:rPr lang="en-US" sz="675" i="1">
                <a:ea typeface="Tahoma" pitchFamily="34" charset="0"/>
                <a:cs typeface="Tahoma" pitchFamily="34" charset="0"/>
              </a:rPr>
              <a:t> J Med </a:t>
            </a:r>
            <a:r>
              <a:rPr lang="en-US" sz="675">
                <a:ea typeface="Tahoma" pitchFamily="34" charset="0"/>
                <a:cs typeface="Tahoma" pitchFamily="34" charset="0"/>
              </a:rPr>
              <a:t>2023; Apr 20;388(16):1478-1490.</a:t>
            </a:r>
          </a:p>
        </p:txBody>
      </p:sp>
    </p:spTree>
    <p:extLst>
      <p:ext uri="{BB962C8B-B14F-4D97-AF65-F5344CB8AC3E}">
        <p14:creationId xmlns:p14="http://schemas.microsoft.com/office/powerpoint/2010/main" val="2423484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0B84A-17F3-3D19-00C9-ED0393D7E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23EB6-589B-D5F6-8A63-31778E8A5222}"/>
              </a:ext>
            </a:extLst>
          </p:cNvPr>
          <p:cNvSpPr>
            <a:spLocks noGrp="1"/>
          </p:cNvSpPr>
          <p:nvPr>
            <p:ph type="title"/>
          </p:nvPr>
        </p:nvSpPr>
        <p:spPr/>
        <p:txBody>
          <a:bodyPr>
            <a:noAutofit/>
          </a:bodyPr>
          <a:lstStyle/>
          <a:p>
            <a:r>
              <a:rPr lang="en-US" sz="3600"/>
              <a:t>Time to death or clinical worsening</a:t>
            </a:r>
          </a:p>
        </p:txBody>
      </p:sp>
      <p:pic>
        <p:nvPicPr>
          <p:cNvPr id="8" name="Content Placeholder 7" descr="A graph of a number of patients&#10;&#10;Description automatically generated">
            <a:extLst>
              <a:ext uri="{FF2B5EF4-FFF2-40B4-BE49-F238E27FC236}">
                <a16:creationId xmlns:a16="http://schemas.microsoft.com/office/drawing/2014/main" id="{C9622F3B-ABAF-4FB9-08FA-AE88B69B6BB6}"/>
              </a:ext>
            </a:extLst>
          </p:cNvPr>
          <p:cNvPicPr>
            <a:picLocks noGrp="1" noChangeAspect="1"/>
          </p:cNvPicPr>
          <p:nvPr>
            <p:ph idx="1"/>
          </p:nvPr>
        </p:nvPicPr>
        <p:blipFill>
          <a:blip r:embed="rId3"/>
          <a:stretch>
            <a:fillRect/>
          </a:stretch>
        </p:blipFill>
        <p:spPr>
          <a:xfrm>
            <a:off x="1156062" y="1396094"/>
            <a:ext cx="6412359" cy="3371782"/>
          </a:xfrm>
        </p:spPr>
      </p:pic>
      <p:sp>
        <p:nvSpPr>
          <p:cNvPr id="3" name="Text Box 3">
            <a:extLst>
              <a:ext uri="{FF2B5EF4-FFF2-40B4-BE49-F238E27FC236}">
                <a16:creationId xmlns:a16="http://schemas.microsoft.com/office/drawing/2014/main" id="{18C21827-D293-904E-F281-7CE6EF614995}"/>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dirty="0">
                <a:ea typeface="Tahoma" pitchFamily="34" charset="0"/>
                <a:cs typeface="Tahoma" pitchFamily="34" charset="0"/>
              </a:rPr>
              <a:t>Hoeper MM, et al. </a:t>
            </a:r>
            <a:r>
              <a:rPr lang="en-US" sz="675" i="1" dirty="0">
                <a:ea typeface="Tahoma" pitchFamily="34" charset="0"/>
                <a:cs typeface="Tahoma" pitchFamily="34" charset="0"/>
              </a:rPr>
              <a:t>N Engl J Med </a:t>
            </a:r>
            <a:r>
              <a:rPr lang="en-US" sz="675" dirty="0">
                <a:ea typeface="Tahoma" pitchFamily="34" charset="0"/>
                <a:cs typeface="Tahoma" pitchFamily="34" charset="0"/>
              </a:rPr>
              <a:t>2023; Apr 20;388(16):1478-1490.</a:t>
            </a:r>
          </a:p>
        </p:txBody>
      </p:sp>
    </p:spTree>
    <p:extLst>
      <p:ext uri="{BB962C8B-B14F-4D97-AF65-F5344CB8AC3E}">
        <p14:creationId xmlns:p14="http://schemas.microsoft.com/office/powerpoint/2010/main" val="3286682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4C3C6-67FE-CFA0-D40E-A7EDF415F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9D12B-161D-96D7-07E1-7D34AE2D2B55}"/>
              </a:ext>
            </a:extLst>
          </p:cNvPr>
          <p:cNvSpPr>
            <a:spLocks noGrp="1"/>
          </p:cNvSpPr>
          <p:nvPr>
            <p:ph type="title"/>
          </p:nvPr>
        </p:nvSpPr>
        <p:spPr/>
        <p:txBody>
          <a:bodyPr>
            <a:normAutofit fontScale="90000"/>
          </a:bodyPr>
          <a:lstStyle/>
          <a:p>
            <a:r>
              <a:rPr lang="en-US"/>
              <a:t>STELLAR: Secondary outcomes</a:t>
            </a:r>
          </a:p>
        </p:txBody>
      </p:sp>
      <p:pic>
        <p:nvPicPr>
          <p:cNvPr id="8" name="Picture 7" descr="A screenshot of a table&#10;&#10;Description automatically generated">
            <a:extLst>
              <a:ext uri="{FF2B5EF4-FFF2-40B4-BE49-F238E27FC236}">
                <a16:creationId xmlns:a16="http://schemas.microsoft.com/office/drawing/2014/main" id="{C02E4FAC-C128-E53F-0D24-82174DB995B1}"/>
              </a:ext>
            </a:extLst>
          </p:cNvPr>
          <p:cNvPicPr>
            <a:picLocks noChangeAspect="1"/>
          </p:cNvPicPr>
          <p:nvPr/>
        </p:nvPicPr>
        <p:blipFill rotWithShape="1">
          <a:blip r:embed="rId2"/>
          <a:srcRect l="1176" t="1287" r="1610"/>
          <a:stretch/>
        </p:blipFill>
        <p:spPr>
          <a:xfrm>
            <a:off x="756067" y="841858"/>
            <a:ext cx="7555887" cy="3833435"/>
          </a:xfrm>
          <a:prstGeom prst="rect">
            <a:avLst/>
          </a:prstGeom>
        </p:spPr>
      </p:pic>
      <p:sp>
        <p:nvSpPr>
          <p:cNvPr id="9" name="Rectangle 8">
            <a:extLst>
              <a:ext uri="{FF2B5EF4-FFF2-40B4-BE49-F238E27FC236}">
                <a16:creationId xmlns:a16="http://schemas.microsoft.com/office/drawing/2014/main" id="{6DBB171D-F185-4351-B9CE-DE7ED480CFAE}"/>
              </a:ext>
            </a:extLst>
          </p:cNvPr>
          <p:cNvSpPr/>
          <p:nvPr/>
        </p:nvSpPr>
        <p:spPr>
          <a:xfrm>
            <a:off x="804041" y="1376855"/>
            <a:ext cx="7457090" cy="2858814"/>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Box 3">
            <a:extLst>
              <a:ext uri="{FF2B5EF4-FFF2-40B4-BE49-F238E27FC236}">
                <a16:creationId xmlns:a16="http://schemas.microsoft.com/office/drawing/2014/main" id="{465259D8-CC6F-7B42-A24A-A41C7FC9A293}"/>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err="1">
                <a:ea typeface="Tahoma" pitchFamily="34" charset="0"/>
                <a:cs typeface="Tahoma" pitchFamily="34" charset="0"/>
              </a:rPr>
              <a:t>Hoeper</a:t>
            </a:r>
            <a:r>
              <a:rPr lang="en-US" sz="675">
                <a:ea typeface="Tahoma" pitchFamily="34" charset="0"/>
                <a:cs typeface="Tahoma" pitchFamily="34" charset="0"/>
              </a:rPr>
              <a:t> MM, et al. </a:t>
            </a:r>
            <a:r>
              <a:rPr lang="en-US" sz="675" i="1">
                <a:ea typeface="Tahoma" pitchFamily="34" charset="0"/>
                <a:cs typeface="Tahoma" pitchFamily="34" charset="0"/>
              </a:rPr>
              <a:t>N </a:t>
            </a:r>
            <a:r>
              <a:rPr lang="en-US" sz="675" i="1" err="1">
                <a:ea typeface="Tahoma" pitchFamily="34" charset="0"/>
                <a:cs typeface="Tahoma" pitchFamily="34" charset="0"/>
              </a:rPr>
              <a:t>Engl</a:t>
            </a:r>
            <a:r>
              <a:rPr lang="en-US" sz="675" i="1">
                <a:ea typeface="Tahoma" pitchFamily="34" charset="0"/>
                <a:cs typeface="Tahoma" pitchFamily="34" charset="0"/>
              </a:rPr>
              <a:t> J Med </a:t>
            </a:r>
            <a:r>
              <a:rPr lang="en-US" sz="675">
                <a:ea typeface="Tahoma" pitchFamily="34" charset="0"/>
                <a:cs typeface="Tahoma" pitchFamily="34" charset="0"/>
              </a:rPr>
              <a:t>2023; Apr 20;388(16):1478-1490.</a:t>
            </a:r>
          </a:p>
        </p:txBody>
      </p:sp>
    </p:spTree>
    <p:extLst>
      <p:ext uri="{BB962C8B-B14F-4D97-AF65-F5344CB8AC3E}">
        <p14:creationId xmlns:p14="http://schemas.microsoft.com/office/powerpoint/2010/main" val="12611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A091B-586E-9D16-08FF-693707BDC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A0FDD-D26A-FB88-05AC-E3FE00A3522B}"/>
              </a:ext>
            </a:extLst>
          </p:cNvPr>
          <p:cNvSpPr>
            <a:spLocks noGrp="1"/>
          </p:cNvSpPr>
          <p:nvPr>
            <p:ph type="title"/>
          </p:nvPr>
        </p:nvSpPr>
        <p:spPr/>
        <p:txBody>
          <a:bodyPr>
            <a:normAutofit fontScale="90000"/>
          </a:bodyPr>
          <a:lstStyle/>
          <a:p>
            <a:pPr algn="l"/>
            <a:r>
              <a:rPr lang="en-US"/>
              <a:t>STELLAR: Adverse Events</a:t>
            </a:r>
          </a:p>
        </p:txBody>
      </p:sp>
      <p:graphicFrame>
        <p:nvGraphicFramePr>
          <p:cNvPr id="5" name="Table 4">
            <a:extLst>
              <a:ext uri="{FF2B5EF4-FFF2-40B4-BE49-F238E27FC236}">
                <a16:creationId xmlns:a16="http://schemas.microsoft.com/office/drawing/2014/main" id="{A12DEF11-CD5B-9A30-C795-465FB212C6A6}"/>
              </a:ext>
            </a:extLst>
          </p:cNvPr>
          <p:cNvGraphicFramePr>
            <a:graphicFrameLocks noGrp="1"/>
          </p:cNvGraphicFramePr>
          <p:nvPr/>
        </p:nvGraphicFramePr>
        <p:xfrm>
          <a:off x="1486011" y="1385570"/>
          <a:ext cx="6096000" cy="2372360"/>
        </p:xfrm>
        <a:graphic>
          <a:graphicData uri="http://schemas.openxmlformats.org/drawingml/2006/table">
            <a:tbl>
              <a:tblPr firstRow="1" bandRow="1">
                <a:tableStyleId>{69CF1AB2-1976-4502-BF36-3FF5EA218861}</a:tableStyleId>
              </a:tblPr>
              <a:tblGrid>
                <a:gridCol w="2032000">
                  <a:extLst>
                    <a:ext uri="{9D8B030D-6E8A-4147-A177-3AD203B41FA5}">
                      <a16:colId xmlns:a16="http://schemas.microsoft.com/office/drawing/2014/main" val="3938162639"/>
                    </a:ext>
                  </a:extLst>
                </a:gridCol>
                <a:gridCol w="2032000">
                  <a:extLst>
                    <a:ext uri="{9D8B030D-6E8A-4147-A177-3AD203B41FA5}">
                      <a16:colId xmlns:a16="http://schemas.microsoft.com/office/drawing/2014/main" val="3135079757"/>
                    </a:ext>
                  </a:extLst>
                </a:gridCol>
                <a:gridCol w="2032000">
                  <a:extLst>
                    <a:ext uri="{9D8B030D-6E8A-4147-A177-3AD203B41FA5}">
                      <a16:colId xmlns:a16="http://schemas.microsoft.com/office/drawing/2014/main" val="3691964068"/>
                    </a:ext>
                  </a:extLst>
                </a:gridCol>
              </a:tblGrid>
              <a:tr h="370840">
                <a:tc>
                  <a:txBody>
                    <a:bodyPr/>
                    <a:lstStyle/>
                    <a:p>
                      <a:r>
                        <a:rPr lang="en-US" sz="1600">
                          <a:latin typeface="+mj-lt"/>
                        </a:rPr>
                        <a:t>Adverse event</a:t>
                      </a:r>
                    </a:p>
                  </a:txBody>
                  <a:tcPr/>
                </a:tc>
                <a:tc>
                  <a:txBody>
                    <a:bodyPr/>
                    <a:lstStyle/>
                    <a:p>
                      <a:pPr algn="ctr"/>
                      <a:r>
                        <a:rPr lang="en-US" sz="1600" err="1">
                          <a:latin typeface="+mj-lt"/>
                        </a:rPr>
                        <a:t>Sotatercept</a:t>
                      </a:r>
                      <a:endParaRPr lang="en-US" sz="1600">
                        <a:latin typeface="+mj-lt"/>
                      </a:endParaRPr>
                    </a:p>
                    <a:p>
                      <a:pPr algn="ctr"/>
                      <a:r>
                        <a:rPr lang="en-US" sz="1200">
                          <a:latin typeface="+mj-lt"/>
                        </a:rPr>
                        <a:t>(N = 163)</a:t>
                      </a:r>
                    </a:p>
                  </a:txBody>
                  <a:tcPr/>
                </a:tc>
                <a:tc>
                  <a:txBody>
                    <a:bodyPr/>
                    <a:lstStyle/>
                    <a:p>
                      <a:pPr algn="ctr"/>
                      <a:r>
                        <a:rPr lang="en-US" sz="1600">
                          <a:latin typeface="+mj-lt"/>
                        </a:rPr>
                        <a:t>Placebo</a:t>
                      </a:r>
                    </a:p>
                    <a:p>
                      <a:pPr algn="ctr"/>
                      <a:r>
                        <a:rPr lang="en-US" sz="1200">
                          <a:latin typeface="+mj-lt"/>
                        </a:rPr>
                        <a:t>(N = 160)</a:t>
                      </a:r>
                    </a:p>
                  </a:txBody>
                  <a:tcPr/>
                </a:tc>
                <a:extLst>
                  <a:ext uri="{0D108BD9-81ED-4DB2-BD59-A6C34878D82A}">
                    <a16:rowId xmlns:a16="http://schemas.microsoft.com/office/drawing/2014/main" val="1706027136"/>
                  </a:ext>
                </a:extLst>
              </a:tr>
              <a:tr h="370840">
                <a:tc>
                  <a:txBody>
                    <a:bodyPr/>
                    <a:lstStyle/>
                    <a:p>
                      <a:r>
                        <a:rPr lang="en-US" sz="1400">
                          <a:latin typeface="+mj-lt"/>
                        </a:rPr>
                        <a:t>Increased </a:t>
                      </a:r>
                      <a:r>
                        <a:rPr lang="en-US" sz="1400" err="1">
                          <a:latin typeface="+mj-lt"/>
                        </a:rPr>
                        <a:t>Hct</a:t>
                      </a:r>
                      <a:endParaRPr lang="en-US" sz="1400">
                        <a:latin typeface="+mj-lt"/>
                      </a:endParaRPr>
                    </a:p>
                  </a:txBody>
                  <a:tcPr/>
                </a:tc>
                <a:tc>
                  <a:txBody>
                    <a:bodyPr/>
                    <a:lstStyle/>
                    <a:p>
                      <a:pPr algn="ctr"/>
                      <a:r>
                        <a:rPr lang="en-US" sz="1400">
                          <a:latin typeface="+mj-lt"/>
                        </a:rPr>
                        <a:t>9 (5.5)</a:t>
                      </a:r>
                    </a:p>
                  </a:txBody>
                  <a:tcPr/>
                </a:tc>
                <a:tc>
                  <a:txBody>
                    <a:bodyPr/>
                    <a:lstStyle/>
                    <a:p>
                      <a:pPr algn="ctr"/>
                      <a:r>
                        <a:rPr lang="en-US" sz="1400">
                          <a:latin typeface="+mj-lt"/>
                        </a:rPr>
                        <a:t>0</a:t>
                      </a:r>
                    </a:p>
                  </a:txBody>
                  <a:tcPr/>
                </a:tc>
                <a:extLst>
                  <a:ext uri="{0D108BD9-81ED-4DB2-BD59-A6C34878D82A}">
                    <a16:rowId xmlns:a16="http://schemas.microsoft.com/office/drawing/2014/main" val="2739092387"/>
                  </a:ext>
                </a:extLst>
              </a:tr>
              <a:tr h="370840">
                <a:tc>
                  <a:txBody>
                    <a:bodyPr/>
                    <a:lstStyle/>
                    <a:p>
                      <a:r>
                        <a:rPr lang="en-US" sz="1400">
                          <a:latin typeface="+mj-lt"/>
                        </a:rPr>
                        <a:t>Thrombocytopenia</a:t>
                      </a:r>
                    </a:p>
                  </a:txBody>
                  <a:tcPr/>
                </a:tc>
                <a:tc>
                  <a:txBody>
                    <a:bodyPr/>
                    <a:lstStyle/>
                    <a:p>
                      <a:pPr algn="ctr"/>
                      <a:r>
                        <a:rPr lang="en-US" sz="1400">
                          <a:latin typeface="+mj-lt"/>
                        </a:rPr>
                        <a:t>10 (6.1)</a:t>
                      </a:r>
                    </a:p>
                  </a:txBody>
                  <a:tcPr/>
                </a:tc>
                <a:tc>
                  <a:txBody>
                    <a:bodyPr/>
                    <a:lstStyle/>
                    <a:p>
                      <a:pPr algn="ctr"/>
                      <a:r>
                        <a:rPr lang="en-US" sz="1400">
                          <a:latin typeface="+mj-lt"/>
                        </a:rPr>
                        <a:t>4 (2.5)</a:t>
                      </a:r>
                    </a:p>
                  </a:txBody>
                  <a:tcPr/>
                </a:tc>
                <a:extLst>
                  <a:ext uri="{0D108BD9-81ED-4DB2-BD59-A6C34878D82A}">
                    <a16:rowId xmlns:a16="http://schemas.microsoft.com/office/drawing/2014/main" val="2306195423"/>
                  </a:ext>
                </a:extLst>
              </a:tr>
              <a:tr h="370840">
                <a:tc>
                  <a:txBody>
                    <a:bodyPr/>
                    <a:lstStyle/>
                    <a:p>
                      <a:r>
                        <a:rPr lang="en-US" sz="1400">
                          <a:latin typeface="+mj-lt"/>
                        </a:rPr>
                        <a:t>Bleeding events</a:t>
                      </a:r>
                    </a:p>
                  </a:txBody>
                  <a:tcPr/>
                </a:tc>
                <a:tc>
                  <a:txBody>
                    <a:bodyPr/>
                    <a:lstStyle/>
                    <a:p>
                      <a:pPr algn="ctr"/>
                      <a:r>
                        <a:rPr lang="en-US" sz="1400">
                          <a:latin typeface="+mj-lt"/>
                        </a:rPr>
                        <a:t>35 (21.5)</a:t>
                      </a:r>
                    </a:p>
                  </a:txBody>
                  <a:tcPr/>
                </a:tc>
                <a:tc>
                  <a:txBody>
                    <a:bodyPr/>
                    <a:lstStyle/>
                    <a:p>
                      <a:pPr algn="ctr"/>
                      <a:r>
                        <a:rPr lang="en-US" sz="1400">
                          <a:latin typeface="+mj-lt"/>
                        </a:rPr>
                        <a:t>20 (12.5)</a:t>
                      </a:r>
                    </a:p>
                  </a:txBody>
                  <a:tcPr/>
                </a:tc>
                <a:extLst>
                  <a:ext uri="{0D108BD9-81ED-4DB2-BD59-A6C34878D82A}">
                    <a16:rowId xmlns:a16="http://schemas.microsoft.com/office/drawing/2014/main" val="1469529981"/>
                  </a:ext>
                </a:extLst>
              </a:tr>
              <a:tr h="370840">
                <a:tc>
                  <a:txBody>
                    <a:bodyPr/>
                    <a:lstStyle/>
                    <a:p>
                      <a:r>
                        <a:rPr lang="en-US" sz="1400">
                          <a:latin typeface="+mj-lt"/>
                        </a:rPr>
                        <a:t>Increased SBP</a:t>
                      </a:r>
                    </a:p>
                  </a:txBody>
                  <a:tcPr/>
                </a:tc>
                <a:tc>
                  <a:txBody>
                    <a:bodyPr/>
                    <a:lstStyle/>
                    <a:p>
                      <a:pPr algn="ctr"/>
                      <a:r>
                        <a:rPr lang="en-US" sz="1400">
                          <a:latin typeface="+mj-lt"/>
                        </a:rPr>
                        <a:t>6 (3.7)</a:t>
                      </a:r>
                    </a:p>
                  </a:txBody>
                  <a:tcPr/>
                </a:tc>
                <a:tc>
                  <a:txBody>
                    <a:bodyPr/>
                    <a:lstStyle/>
                    <a:p>
                      <a:pPr algn="ctr"/>
                      <a:r>
                        <a:rPr lang="en-US" sz="1400">
                          <a:latin typeface="+mj-lt"/>
                        </a:rPr>
                        <a:t>1 (0.6)</a:t>
                      </a:r>
                    </a:p>
                  </a:txBody>
                  <a:tcPr/>
                </a:tc>
                <a:extLst>
                  <a:ext uri="{0D108BD9-81ED-4DB2-BD59-A6C34878D82A}">
                    <a16:rowId xmlns:a16="http://schemas.microsoft.com/office/drawing/2014/main" val="355180956"/>
                  </a:ext>
                </a:extLst>
              </a:tr>
              <a:tr h="370840">
                <a:tc>
                  <a:txBody>
                    <a:bodyPr/>
                    <a:lstStyle/>
                    <a:p>
                      <a:r>
                        <a:rPr lang="en-US" sz="1400">
                          <a:latin typeface="+mj-lt"/>
                        </a:rPr>
                        <a:t>Telangiectasia</a:t>
                      </a:r>
                    </a:p>
                  </a:txBody>
                  <a:tcPr/>
                </a:tc>
                <a:tc>
                  <a:txBody>
                    <a:bodyPr/>
                    <a:lstStyle/>
                    <a:p>
                      <a:pPr algn="ctr"/>
                      <a:r>
                        <a:rPr lang="en-US" sz="1400">
                          <a:latin typeface="+mj-lt"/>
                        </a:rPr>
                        <a:t>17 (10.4)</a:t>
                      </a:r>
                    </a:p>
                  </a:txBody>
                  <a:tcPr/>
                </a:tc>
                <a:tc>
                  <a:txBody>
                    <a:bodyPr/>
                    <a:lstStyle/>
                    <a:p>
                      <a:pPr algn="ctr"/>
                      <a:r>
                        <a:rPr lang="en-US" sz="1400">
                          <a:latin typeface="+mj-lt"/>
                        </a:rPr>
                        <a:t>5 (3.1)</a:t>
                      </a:r>
                    </a:p>
                  </a:txBody>
                  <a:tcPr/>
                </a:tc>
                <a:extLst>
                  <a:ext uri="{0D108BD9-81ED-4DB2-BD59-A6C34878D82A}">
                    <a16:rowId xmlns:a16="http://schemas.microsoft.com/office/drawing/2014/main" val="1633907365"/>
                  </a:ext>
                </a:extLst>
              </a:tr>
            </a:tbl>
          </a:graphicData>
        </a:graphic>
      </p:graphicFrame>
      <p:sp>
        <p:nvSpPr>
          <p:cNvPr id="6" name="Text Box 3">
            <a:extLst>
              <a:ext uri="{FF2B5EF4-FFF2-40B4-BE49-F238E27FC236}">
                <a16:creationId xmlns:a16="http://schemas.microsoft.com/office/drawing/2014/main" id="{FF57466A-3416-E1F7-6C8A-47C5F30EF028}"/>
              </a:ext>
            </a:extLst>
          </p:cNvPr>
          <p:cNvSpPr txBox="1">
            <a:spLocks/>
          </p:cNvSpPr>
          <p:nvPr/>
        </p:nvSpPr>
        <p:spPr bwMode="auto">
          <a:xfrm>
            <a:off x="11190" y="4974016"/>
            <a:ext cx="6446762" cy="196208"/>
          </a:xfrm>
          <a:prstGeom prst="rect">
            <a:avLst/>
          </a:prstGeom>
          <a:noFill/>
          <a:ln w="12700">
            <a:noFill/>
            <a:miter lim="800000"/>
            <a:headEnd/>
            <a:tailEnd/>
          </a:ln>
        </p:spPr>
        <p:txBody>
          <a:bodyPr wrap="square" anchor="b">
            <a:spAutoFit/>
          </a:bodyPr>
          <a:lstStyle/>
          <a:p>
            <a:r>
              <a:rPr lang="en-US" sz="675" err="1">
                <a:ea typeface="Tahoma" pitchFamily="34" charset="0"/>
                <a:cs typeface="Tahoma" pitchFamily="34" charset="0"/>
              </a:rPr>
              <a:t>Hoeper</a:t>
            </a:r>
            <a:r>
              <a:rPr lang="en-US" sz="675">
                <a:ea typeface="Tahoma" pitchFamily="34" charset="0"/>
                <a:cs typeface="Tahoma" pitchFamily="34" charset="0"/>
              </a:rPr>
              <a:t> MM, et al. </a:t>
            </a:r>
            <a:r>
              <a:rPr lang="en-US" sz="675" i="1">
                <a:ea typeface="Tahoma" pitchFamily="34" charset="0"/>
                <a:cs typeface="Tahoma" pitchFamily="34" charset="0"/>
              </a:rPr>
              <a:t>N </a:t>
            </a:r>
            <a:r>
              <a:rPr lang="en-US" sz="675" i="1" err="1">
                <a:ea typeface="Tahoma" pitchFamily="34" charset="0"/>
                <a:cs typeface="Tahoma" pitchFamily="34" charset="0"/>
              </a:rPr>
              <a:t>Engl</a:t>
            </a:r>
            <a:r>
              <a:rPr lang="en-US" sz="675" i="1">
                <a:ea typeface="Tahoma" pitchFamily="34" charset="0"/>
                <a:cs typeface="Tahoma" pitchFamily="34" charset="0"/>
              </a:rPr>
              <a:t> J Med </a:t>
            </a:r>
            <a:r>
              <a:rPr lang="en-US" sz="675">
                <a:ea typeface="Tahoma" pitchFamily="34" charset="0"/>
                <a:cs typeface="Tahoma" pitchFamily="34" charset="0"/>
              </a:rPr>
              <a:t>2023; Apr 20;388(16):1478-1490.</a:t>
            </a:r>
          </a:p>
        </p:txBody>
      </p:sp>
    </p:spTree>
    <p:extLst>
      <p:ext uri="{BB962C8B-B14F-4D97-AF65-F5344CB8AC3E}">
        <p14:creationId xmlns:p14="http://schemas.microsoft.com/office/powerpoint/2010/main" val="38773301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BBBE-5936-4124-7DDE-09CB29356AB2}"/>
              </a:ext>
            </a:extLst>
          </p:cNvPr>
          <p:cNvSpPr>
            <a:spLocks noGrp="1"/>
          </p:cNvSpPr>
          <p:nvPr>
            <p:ph type="title"/>
          </p:nvPr>
        </p:nvSpPr>
        <p:spPr/>
        <p:txBody>
          <a:bodyPr>
            <a:normAutofit fontScale="90000"/>
          </a:bodyPr>
          <a:lstStyle/>
          <a:p>
            <a:pPr algn="l"/>
            <a:r>
              <a:rPr lang="en-US"/>
              <a:t>Where to go from here…</a:t>
            </a:r>
          </a:p>
        </p:txBody>
      </p:sp>
      <p:sp>
        <p:nvSpPr>
          <p:cNvPr id="4" name="TextBox 3">
            <a:extLst>
              <a:ext uri="{FF2B5EF4-FFF2-40B4-BE49-F238E27FC236}">
                <a16:creationId xmlns:a16="http://schemas.microsoft.com/office/drawing/2014/main" id="{E7455792-AA10-0081-8D59-05142D908EEF}"/>
              </a:ext>
            </a:extLst>
          </p:cNvPr>
          <p:cNvSpPr txBox="1"/>
          <p:nvPr/>
        </p:nvSpPr>
        <p:spPr>
          <a:xfrm>
            <a:off x="1139881" y="3042834"/>
            <a:ext cx="6201150" cy="2031325"/>
          </a:xfrm>
          <a:prstGeom prst="rect">
            <a:avLst/>
          </a:prstGeom>
          <a:noFill/>
        </p:spPr>
        <p:txBody>
          <a:bodyPr wrap="square" rtlCol="0">
            <a:spAutoFit/>
          </a:bodyPr>
          <a:lstStyle/>
          <a:p>
            <a:r>
              <a:rPr lang="en-US" b="1" dirty="0">
                <a:latin typeface="+mj-lt"/>
              </a:rPr>
              <a:t>Therapeutics</a:t>
            </a:r>
          </a:p>
          <a:p>
            <a:r>
              <a:rPr lang="en-US" dirty="0">
                <a:latin typeface="+mj-lt"/>
              </a:rPr>
              <a:t>	Expansion of targets</a:t>
            </a:r>
          </a:p>
          <a:p>
            <a:r>
              <a:rPr lang="en-US" dirty="0">
                <a:latin typeface="+mj-lt"/>
              </a:rPr>
              <a:t>		Proliferation, inflammation</a:t>
            </a:r>
          </a:p>
          <a:p>
            <a:r>
              <a:rPr lang="en-US" dirty="0">
                <a:latin typeface="+mj-lt"/>
              </a:rPr>
              <a:t>	Role for combining new therapies?</a:t>
            </a:r>
          </a:p>
          <a:p>
            <a:r>
              <a:rPr lang="en-US" dirty="0">
                <a:latin typeface="+mj-lt"/>
              </a:rPr>
              <a:t>	Clarifying timing of treatment introduction</a:t>
            </a:r>
          </a:p>
          <a:p>
            <a:r>
              <a:rPr lang="en-US" dirty="0">
                <a:latin typeface="+mj-lt"/>
              </a:rPr>
              <a:t>	Identification of biomarkers to guide patient selection</a:t>
            </a:r>
          </a:p>
          <a:p>
            <a:r>
              <a:rPr lang="en-US" dirty="0">
                <a:latin typeface="+mj-lt"/>
              </a:rPr>
              <a:t>	Assessment of patient response to therapy</a:t>
            </a:r>
          </a:p>
        </p:txBody>
      </p:sp>
      <p:sp>
        <p:nvSpPr>
          <p:cNvPr id="5" name="TextBox 4">
            <a:extLst>
              <a:ext uri="{FF2B5EF4-FFF2-40B4-BE49-F238E27FC236}">
                <a16:creationId xmlns:a16="http://schemas.microsoft.com/office/drawing/2014/main" id="{DC68D7D3-13AC-BB71-B2CD-C430E9553C81}"/>
              </a:ext>
            </a:extLst>
          </p:cNvPr>
          <p:cNvSpPr txBox="1"/>
          <p:nvPr/>
        </p:nvSpPr>
        <p:spPr>
          <a:xfrm>
            <a:off x="1139881" y="2100666"/>
            <a:ext cx="6031883" cy="1477328"/>
          </a:xfrm>
          <a:prstGeom prst="rect">
            <a:avLst/>
          </a:prstGeom>
          <a:noFill/>
        </p:spPr>
        <p:txBody>
          <a:bodyPr wrap="square" rtlCol="0">
            <a:spAutoFit/>
          </a:bodyPr>
          <a:lstStyle/>
          <a:p>
            <a:r>
              <a:rPr lang="en-US" b="1" dirty="0">
                <a:latin typeface="+mj-lt"/>
              </a:rPr>
              <a:t>Enhancing risk assessment</a:t>
            </a:r>
          </a:p>
          <a:p>
            <a:r>
              <a:rPr lang="en-US" dirty="0">
                <a:latin typeface="+mj-lt"/>
              </a:rPr>
              <a:t>	Inclusion of cardiac imaging</a:t>
            </a:r>
          </a:p>
          <a:p>
            <a:r>
              <a:rPr lang="en-US" dirty="0">
                <a:latin typeface="+mj-lt"/>
              </a:rPr>
              <a:t>	Characterize the ‘false’ low risk patients</a:t>
            </a:r>
          </a:p>
          <a:p>
            <a:r>
              <a:rPr lang="en-US" dirty="0">
                <a:latin typeface="+mj-lt"/>
              </a:rPr>
              <a:t>	</a:t>
            </a:r>
          </a:p>
          <a:p>
            <a:endParaRPr lang="en-US" dirty="0">
              <a:latin typeface="+mj-lt"/>
            </a:endParaRPr>
          </a:p>
        </p:txBody>
      </p:sp>
      <p:sp>
        <p:nvSpPr>
          <p:cNvPr id="3" name="TextBox 2">
            <a:extLst>
              <a:ext uri="{FF2B5EF4-FFF2-40B4-BE49-F238E27FC236}">
                <a16:creationId xmlns:a16="http://schemas.microsoft.com/office/drawing/2014/main" id="{48F5B035-7A18-48DF-7B85-7B48653295CE}"/>
              </a:ext>
            </a:extLst>
          </p:cNvPr>
          <p:cNvSpPr txBox="1"/>
          <p:nvPr/>
        </p:nvSpPr>
        <p:spPr>
          <a:xfrm>
            <a:off x="1139880" y="814490"/>
            <a:ext cx="6031883" cy="1477328"/>
          </a:xfrm>
          <a:prstGeom prst="rect">
            <a:avLst/>
          </a:prstGeom>
          <a:noFill/>
        </p:spPr>
        <p:txBody>
          <a:bodyPr wrap="square" rtlCol="0">
            <a:spAutoFit/>
          </a:bodyPr>
          <a:lstStyle/>
          <a:p>
            <a:r>
              <a:rPr lang="en-US" b="1" dirty="0">
                <a:latin typeface="+mj-lt"/>
              </a:rPr>
              <a:t>Earlier Diagnosis</a:t>
            </a:r>
          </a:p>
          <a:p>
            <a:r>
              <a:rPr lang="en-US" dirty="0">
                <a:latin typeface="+mj-lt"/>
              </a:rPr>
              <a:t>	Community education</a:t>
            </a:r>
          </a:p>
          <a:p>
            <a:r>
              <a:rPr lang="en-US" dirty="0">
                <a:latin typeface="+mj-lt"/>
              </a:rPr>
              <a:t>	Improve screening efforts</a:t>
            </a:r>
          </a:p>
          <a:p>
            <a:r>
              <a:rPr lang="en-US" dirty="0">
                <a:latin typeface="+mj-lt"/>
              </a:rPr>
              <a:t>	Enhance screening techniques	</a:t>
            </a:r>
          </a:p>
          <a:p>
            <a:endParaRPr lang="en-US" dirty="0">
              <a:latin typeface="+mj-lt"/>
            </a:endParaRPr>
          </a:p>
        </p:txBody>
      </p:sp>
    </p:spTree>
    <p:extLst>
      <p:ext uri="{BB962C8B-B14F-4D97-AF65-F5344CB8AC3E}">
        <p14:creationId xmlns:p14="http://schemas.microsoft.com/office/powerpoint/2010/main" val="416994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122CC-63E7-4C45-A373-B8902A55050D}"/>
              </a:ext>
            </a:extLst>
          </p:cNvPr>
          <p:cNvSpPr>
            <a:spLocks noGrp="1"/>
          </p:cNvSpPr>
          <p:nvPr>
            <p:ph type="title"/>
          </p:nvPr>
        </p:nvSpPr>
        <p:spPr/>
        <p:txBody>
          <a:bodyPr>
            <a:normAutofit fontScale="90000"/>
          </a:bodyPr>
          <a:lstStyle/>
          <a:p>
            <a:r>
              <a:rPr lang="en-US" dirty="0"/>
              <a:t>Takeaways:</a:t>
            </a:r>
          </a:p>
        </p:txBody>
      </p:sp>
      <p:sp>
        <p:nvSpPr>
          <p:cNvPr id="3" name="Content Placeholder 2">
            <a:extLst>
              <a:ext uri="{FF2B5EF4-FFF2-40B4-BE49-F238E27FC236}">
                <a16:creationId xmlns:a16="http://schemas.microsoft.com/office/drawing/2014/main" id="{C24F6FED-FC69-7245-AB39-B9A6B619AB78}"/>
              </a:ext>
            </a:extLst>
          </p:cNvPr>
          <p:cNvSpPr>
            <a:spLocks noGrp="1"/>
          </p:cNvSpPr>
          <p:nvPr>
            <p:ph idx="1"/>
          </p:nvPr>
        </p:nvSpPr>
        <p:spPr>
          <a:xfrm>
            <a:off x="731520" y="1645920"/>
            <a:ext cx="7604983" cy="3162248"/>
          </a:xfrm>
        </p:spPr>
        <p:txBody>
          <a:bodyPr>
            <a:normAutofit fontScale="70000" lnSpcReduction="20000"/>
          </a:bodyPr>
          <a:lstStyle/>
          <a:p>
            <a:r>
              <a:rPr lang="en-US" b="1" dirty="0">
                <a:latin typeface="Lato" panose="020F0502020204030203" pitchFamily="34" charset="0"/>
                <a:ea typeface="Lato" panose="020F0502020204030203" pitchFamily="34" charset="0"/>
                <a:cs typeface="Lato" panose="020F0502020204030203" pitchFamily="34" charset="0"/>
              </a:rPr>
              <a:t>Screen your at-risk patients </a:t>
            </a:r>
            <a:r>
              <a:rPr lang="en-US" dirty="0">
                <a:latin typeface="Lato" panose="020F0502020204030203" pitchFamily="34" charset="0"/>
                <a:ea typeface="Lato" panose="020F0502020204030203" pitchFamily="34" charset="0"/>
                <a:cs typeface="Lato" panose="020F0502020204030203" pitchFamily="34" charset="0"/>
              </a:rPr>
              <a:t>– diagnosis of PAH is often late</a:t>
            </a:r>
          </a:p>
          <a:p>
            <a:pPr lvl="1"/>
            <a:r>
              <a:rPr lang="en-US" i="1" dirty="0">
                <a:latin typeface="Lato" panose="020F0502020204030203" pitchFamily="34" charset="0"/>
                <a:ea typeface="Lato" panose="020F0502020204030203" pitchFamily="34" charset="0"/>
                <a:cs typeface="Lato" panose="020F0502020204030203" pitchFamily="34" charset="0"/>
              </a:rPr>
              <a:t>If there’s one good thing about systemic sclerosis, it’s that we can catch the complications early and TREAT early</a:t>
            </a:r>
          </a:p>
          <a:p>
            <a:pPr lvl="1"/>
            <a:endParaRPr lang="en-US" i="1"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The </a:t>
            </a:r>
            <a:r>
              <a:rPr lang="en-US" b="1" dirty="0">
                <a:latin typeface="Lato" panose="020F0502020204030203" pitchFamily="34" charset="0"/>
                <a:ea typeface="Lato" panose="020F0502020204030203" pitchFamily="34" charset="0"/>
                <a:cs typeface="Lato" panose="020F0502020204030203" pitchFamily="34" charset="0"/>
              </a:rPr>
              <a:t>pulmonary vascular phenotype can be complex in CTD </a:t>
            </a:r>
            <a:r>
              <a:rPr lang="en-US" dirty="0">
                <a:latin typeface="Lato" panose="020F0502020204030203" pitchFamily="34" charset="0"/>
                <a:ea typeface="Lato" panose="020F0502020204030203" pitchFamily="34" charset="0"/>
                <a:cs typeface="Lato" panose="020F0502020204030203" pitchFamily="34" charset="0"/>
              </a:rPr>
              <a:t>– careful assessment with RHC hemodynamics with provocative maneuvers should guide classification and treatment</a:t>
            </a:r>
          </a:p>
          <a:p>
            <a:endParaRPr lang="en-US" dirty="0">
              <a:latin typeface="Lato" panose="020F0502020204030203" pitchFamily="34" charset="0"/>
              <a:ea typeface="Lato" panose="020F0502020204030203" pitchFamily="34" charset="0"/>
              <a:cs typeface="Lato" panose="020F0502020204030203" pitchFamily="34" charset="0"/>
            </a:endParaRPr>
          </a:p>
          <a:p>
            <a:r>
              <a:rPr lang="en-US" b="1" dirty="0">
                <a:latin typeface="Lato" panose="020F0502020204030203" pitchFamily="34" charset="0"/>
                <a:ea typeface="Lato" panose="020F0502020204030203" pitchFamily="34" charset="0"/>
                <a:cs typeface="Lato" panose="020F0502020204030203" pitchFamily="34" charset="0"/>
              </a:rPr>
              <a:t>Risk stratification</a:t>
            </a:r>
            <a:r>
              <a:rPr lang="en-US" dirty="0">
                <a:latin typeface="Lato" panose="020F0502020204030203" pitchFamily="34" charset="0"/>
                <a:ea typeface="Lato" panose="020F0502020204030203" pitchFamily="34" charset="0"/>
                <a:cs typeface="Lato" panose="020F0502020204030203" pitchFamily="34" charset="0"/>
              </a:rPr>
              <a:t> during frequent follow up visits will guide escalation of therapy</a:t>
            </a:r>
          </a:p>
          <a:p>
            <a:endParaRPr lang="en-US" dirty="0">
              <a:latin typeface="Lato" panose="020F0502020204030203" pitchFamily="34" charset="0"/>
              <a:ea typeface="Lato" panose="020F0502020204030203" pitchFamily="34" charset="0"/>
              <a:cs typeface="Lato" panose="020F0502020204030203" pitchFamily="34" charset="0"/>
            </a:endParaRPr>
          </a:p>
          <a:p>
            <a:r>
              <a:rPr lang="en-US" b="1" dirty="0">
                <a:latin typeface="Lato" panose="020F0502020204030203" pitchFamily="34" charset="0"/>
                <a:ea typeface="Lato" panose="020F0502020204030203" pitchFamily="34" charset="0"/>
                <a:cs typeface="Lato" panose="020F0502020204030203" pitchFamily="34" charset="0"/>
              </a:rPr>
              <a:t>Refer to a facility with experience and expertise </a:t>
            </a:r>
            <a:r>
              <a:rPr lang="en-US" dirty="0">
                <a:latin typeface="Lato" panose="020F0502020204030203" pitchFamily="34" charset="0"/>
                <a:ea typeface="Lato" panose="020F0502020204030203" pitchFamily="34" charset="0"/>
                <a:cs typeface="Lato" panose="020F0502020204030203" pitchFamily="34" charset="0"/>
              </a:rPr>
              <a:t>in the treatment of PAH so that therapies can be escalated and optimized as needed.</a:t>
            </a:r>
          </a:p>
        </p:txBody>
      </p:sp>
      <p:cxnSp>
        <p:nvCxnSpPr>
          <p:cNvPr id="4" name="Straight Connector 3">
            <a:extLst>
              <a:ext uri="{FF2B5EF4-FFF2-40B4-BE49-F238E27FC236}">
                <a16:creationId xmlns:a16="http://schemas.microsoft.com/office/drawing/2014/main" id="{C2B550BF-C6A6-7845-928A-3CEDBA48AFAF}"/>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4079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40080" y="4382"/>
            <a:ext cx="7772400" cy="75128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0" i="0" kern="1200">
                <a:solidFill>
                  <a:srgbClr val="2F92D5"/>
                </a:solidFill>
                <a:latin typeface="Lato Light"/>
                <a:ea typeface="+mj-ea"/>
                <a:cs typeface="Lato Light"/>
              </a:defRPr>
            </a:lvl1pPr>
          </a:lstStyle>
          <a:p>
            <a:pPr algn="ctr"/>
            <a:r>
              <a:rPr lang="en-US" sz="4800" spc="20" dirty="0">
                <a:solidFill>
                  <a:srgbClr val="002776"/>
                </a:solidFill>
                <a:latin typeface="+mj-lt"/>
                <a:cs typeface="Lato Regular"/>
              </a:rPr>
              <a:t>Thank You</a:t>
            </a:r>
          </a:p>
        </p:txBody>
      </p:sp>
      <p:sp>
        <p:nvSpPr>
          <p:cNvPr id="2" name="Content Placeholder 2">
            <a:extLst>
              <a:ext uri="{FF2B5EF4-FFF2-40B4-BE49-F238E27FC236}">
                <a16:creationId xmlns:a16="http://schemas.microsoft.com/office/drawing/2014/main" id="{5A5FE818-5EC9-C0C0-524F-9BC88CDE734D}"/>
              </a:ext>
            </a:extLst>
          </p:cNvPr>
          <p:cNvSpPr txBox="1">
            <a:spLocks/>
          </p:cNvSpPr>
          <p:nvPr/>
        </p:nvSpPr>
        <p:spPr>
          <a:xfrm>
            <a:off x="0" y="1645390"/>
            <a:ext cx="2829310" cy="3085042"/>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1pPr>
            <a:lvl2pPr marL="742950" indent="-285750" algn="l" defTabSz="457200" rtl="0" eaLnBrk="1" latinLnBrk="0" hangingPunct="1">
              <a:spcBef>
                <a:spcPct val="20000"/>
              </a:spcBef>
              <a:buFont typeface="Arial"/>
              <a:buChar char="–"/>
              <a:defRPr sz="28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2pPr>
            <a:lvl3pPr marL="1143000" indent="-228600" algn="l" defTabSz="457200" rtl="0" eaLnBrk="1" latinLnBrk="0" hangingPunct="1">
              <a:spcBef>
                <a:spcPct val="20000"/>
              </a:spcBef>
              <a:buFont typeface="Arial"/>
              <a:buChar char="•"/>
              <a:defRPr sz="24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3pPr>
            <a:lvl4pPr marL="1600200" indent="-228600" algn="l" defTabSz="457200" rtl="0" eaLnBrk="1" latinLnBrk="0" hangingPunct="1">
              <a:spcBef>
                <a:spcPct val="20000"/>
              </a:spcBef>
              <a:buFont typeface="Arial"/>
              <a:buChar char="–"/>
              <a:defRPr sz="20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4pPr>
            <a:lvl5pPr marL="2057400" indent="-228600" algn="l" defTabSz="457200" rtl="0" eaLnBrk="1" latinLnBrk="0" hangingPunct="1">
              <a:spcBef>
                <a:spcPct val="20000"/>
              </a:spcBef>
              <a:buFont typeface="Arial"/>
              <a:buChar char="»"/>
              <a:defRPr sz="2000" b="0" i="0" kern="1200">
                <a:solidFill>
                  <a:srgbClr val="364852"/>
                </a:solidFill>
                <a:latin typeface="Noto Serif" panose="02020600060500020200" pitchFamily="18" charset="0"/>
                <a:ea typeface="Noto Serif" panose="02020600060500020200" pitchFamily="18" charset="0"/>
                <a:cs typeface="Noto Serif" panose="02020600060500020200"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u="sng" dirty="0">
                <a:solidFill>
                  <a:schemeClr val="accent3"/>
                </a:solidFill>
                <a:latin typeface="+mj-lt"/>
              </a:rPr>
              <a:t>Clinical Team:</a:t>
            </a:r>
          </a:p>
          <a:p>
            <a:pPr marL="0" indent="0" algn="ctr">
              <a:buFont typeface="Arial"/>
              <a:buNone/>
            </a:pPr>
            <a:r>
              <a:rPr lang="en-US" sz="2000" dirty="0">
                <a:solidFill>
                  <a:schemeClr val="accent3"/>
                </a:solidFill>
                <a:latin typeface="+mj-lt"/>
              </a:rPr>
              <a:t>Kellee Larson, RN</a:t>
            </a:r>
          </a:p>
          <a:p>
            <a:pPr marL="0" indent="0" algn="ctr">
              <a:buFont typeface="Arial"/>
              <a:buNone/>
            </a:pPr>
            <a:r>
              <a:rPr lang="en-US" sz="2000" dirty="0">
                <a:solidFill>
                  <a:schemeClr val="accent3"/>
                </a:solidFill>
                <a:latin typeface="+mj-lt"/>
              </a:rPr>
              <a:t>Ka Wan Chiang, PharmD</a:t>
            </a:r>
          </a:p>
          <a:p>
            <a:pPr marL="0" indent="0" algn="ctr">
              <a:buFont typeface="Arial"/>
              <a:buNone/>
            </a:pPr>
            <a:r>
              <a:rPr lang="en-US" sz="2000" dirty="0">
                <a:solidFill>
                  <a:schemeClr val="accent3"/>
                </a:solidFill>
                <a:latin typeface="+mj-lt"/>
              </a:rPr>
              <a:t>Amy Ashley, MA</a:t>
            </a:r>
          </a:p>
          <a:p>
            <a:pPr marL="0" indent="0" algn="ctr">
              <a:buFont typeface="Arial"/>
              <a:buNone/>
            </a:pPr>
            <a:r>
              <a:rPr lang="en-US" sz="2000" dirty="0">
                <a:solidFill>
                  <a:schemeClr val="accent3"/>
                </a:solidFill>
                <a:latin typeface="+mj-lt"/>
              </a:rPr>
              <a:t>Jaden Kaufman, MA</a:t>
            </a:r>
          </a:p>
          <a:p>
            <a:pPr marL="0" indent="0" algn="ctr">
              <a:buFont typeface="Arial"/>
              <a:buNone/>
            </a:pPr>
            <a:r>
              <a:rPr lang="en-US" sz="2000" dirty="0">
                <a:solidFill>
                  <a:schemeClr val="accent3"/>
                </a:solidFill>
                <a:latin typeface="+mj-lt"/>
              </a:rPr>
              <a:t>Ally Moore, MA</a:t>
            </a:r>
          </a:p>
        </p:txBody>
      </p:sp>
      <p:sp>
        <p:nvSpPr>
          <p:cNvPr id="5" name="Content Placeholder 2">
            <a:extLst>
              <a:ext uri="{FF2B5EF4-FFF2-40B4-BE49-F238E27FC236}">
                <a16:creationId xmlns:a16="http://schemas.microsoft.com/office/drawing/2014/main" id="{6CC5B68C-68B2-75BE-7312-C535910A6071}"/>
              </a:ext>
            </a:extLst>
          </p:cNvPr>
          <p:cNvSpPr txBox="1">
            <a:spLocks/>
          </p:cNvSpPr>
          <p:nvPr/>
        </p:nvSpPr>
        <p:spPr>
          <a:xfrm>
            <a:off x="3094812" y="3561023"/>
            <a:ext cx="3028081" cy="2792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u="sng" dirty="0">
                <a:solidFill>
                  <a:schemeClr val="accent3"/>
                </a:solidFill>
                <a:latin typeface="+mj-lt"/>
              </a:rPr>
              <a:t>PH Attendings:</a:t>
            </a:r>
          </a:p>
          <a:p>
            <a:pPr marL="0" indent="0" algn="ctr">
              <a:buNone/>
            </a:pPr>
            <a:r>
              <a:rPr lang="en-US" sz="2000" dirty="0">
                <a:solidFill>
                  <a:schemeClr val="accent3"/>
                </a:solidFill>
                <a:latin typeface="+mj-lt"/>
              </a:rPr>
              <a:t>Nalini Colaco, MD PhD</a:t>
            </a:r>
          </a:p>
          <a:p>
            <a:pPr marL="0" indent="0" algn="ctr">
              <a:buNone/>
            </a:pPr>
            <a:r>
              <a:rPr lang="en-US" sz="2000" dirty="0">
                <a:solidFill>
                  <a:schemeClr val="accent3"/>
                </a:solidFill>
                <a:latin typeface="+mj-lt"/>
              </a:rPr>
              <a:t>Morgan Bailey, MD</a:t>
            </a:r>
          </a:p>
          <a:p>
            <a:pPr marL="0" indent="0" algn="ctr">
              <a:buNone/>
            </a:pPr>
            <a:r>
              <a:rPr lang="en-US" sz="2000" dirty="0">
                <a:solidFill>
                  <a:schemeClr val="accent3"/>
                </a:solidFill>
                <a:latin typeface="+mj-lt"/>
              </a:rPr>
              <a:t>Jeff Robinson, MD</a:t>
            </a:r>
          </a:p>
          <a:p>
            <a:pPr marL="0" indent="0" algn="ctr">
              <a:buNone/>
            </a:pPr>
            <a:endParaRPr lang="en-US" sz="2000" dirty="0">
              <a:solidFill>
                <a:schemeClr val="accent3"/>
              </a:solidFill>
              <a:latin typeface="+mj-lt"/>
            </a:endParaRPr>
          </a:p>
        </p:txBody>
      </p:sp>
      <p:sp>
        <p:nvSpPr>
          <p:cNvPr id="6" name="Content Placeholder 2">
            <a:extLst>
              <a:ext uri="{FF2B5EF4-FFF2-40B4-BE49-F238E27FC236}">
                <a16:creationId xmlns:a16="http://schemas.microsoft.com/office/drawing/2014/main" id="{29C64FD7-E74B-961C-FC2B-25618FBBA57C}"/>
              </a:ext>
            </a:extLst>
          </p:cNvPr>
          <p:cNvSpPr txBox="1">
            <a:spLocks/>
          </p:cNvSpPr>
          <p:nvPr/>
        </p:nvSpPr>
        <p:spPr>
          <a:xfrm>
            <a:off x="6382240" y="1645390"/>
            <a:ext cx="2592187" cy="30850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accent3"/>
                </a:solidFill>
                <a:latin typeface="+mj-lt"/>
              </a:rPr>
              <a:t>Pulmonary and Cardiology Divisions</a:t>
            </a:r>
          </a:p>
          <a:p>
            <a:pPr marL="0" indent="0" algn="ctr">
              <a:buNone/>
            </a:pPr>
            <a:endParaRPr lang="en-US" sz="2000" dirty="0">
              <a:solidFill>
                <a:schemeClr val="accent3"/>
              </a:solidFill>
              <a:latin typeface="+mj-lt"/>
            </a:endParaRPr>
          </a:p>
          <a:p>
            <a:pPr marL="0" indent="0" algn="ctr">
              <a:buNone/>
            </a:pPr>
            <a:r>
              <a:rPr lang="en-US" sz="2000" dirty="0">
                <a:solidFill>
                  <a:schemeClr val="accent3"/>
                </a:solidFill>
                <a:latin typeface="+mj-lt"/>
              </a:rPr>
              <a:t>MICU and CVICU teams</a:t>
            </a:r>
          </a:p>
          <a:p>
            <a:pPr marL="457200" lvl="1" indent="0" algn="ctr">
              <a:buNone/>
            </a:pPr>
            <a:endParaRPr lang="en-US" sz="2000" dirty="0">
              <a:solidFill>
                <a:schemeClr val="accent3"/>
              </a:solidFill>
              <a:latin typeface="+mj-lt"/>
            </a:endParaRPr>
          </a:p>
          <a:p>
            <a:pPr marL="0" indent="0" algn="ctr">
              <a:buNone/>
            </a:pPr>
            <a:r>
              <a:rPr lang="en-US" sz="2000" dirty="0">
                <a:solidFill>
                  <a:schemeClr val="accent3"/>
                </a:solidFill>
                <a:latin typeface="+mj-lt"/>
              </a:rPr>
              <a:t>OHSU School of Pharmacy</a:t>
            </a:r>
          </a:p>
        </p:txBody>
      </p:sp>
      <p:sp>
        <p:nvSpPr>
          <p:cNvPr id="7" name="Content Placeholder 2">
            <a:extLst>
              <a:ext uri="{FF2B5EF4-FFF2-40B4-BE49-F238E27FC236}">
                <a16:creationId xmlns:a16="http://schemas.microsoft.com/office/drawing/2014/main" id="{E607BBC0-DE6F-4ADA-FEA6-306640D6E523}"/>
              </a:ext>
            </a:extLst>
          </p:cNvPr>
          <p:cNvSpPr txBox="1">
            <a:spLocks/>
          </p:cNvSpPr>
          <p:nvPr/>
        </p:nvSpPr>
        <p:spPr>
          <a:xfrm>
            <a:off x="3191120" y="1506885"/>
            <a:ext cx="2829310" cy="23066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u="sng" dirty="0">
                <a:solidFill>
                  <a:schemeClr val="accent3"/>
                </a:solidFill>
                <a:latin typeface="+mj-lt"/>
              </a:rPr>
              <a:t>PACT Clinical Research Team:</a:t>
            </a:r>
          </a:p>
          <a:p>
            <a:pPr marL="0" indent="0" algn="ctr">
              <a:lnSpc>
                <a:spcPct val="100000"/>
              </a:lnSpc>
              <a:buFont typeface="Arial" panose="020B0604020202020204" pitchFamily="34" charset="0"/>
              <a:buNone/>
            </a:pPr>
            <a:r>
              <a:rPr lang="en-US" sz="2000" dirty="0">
                <a:solidFill>
                  <a:schemeClr val="accent3"/>
                </a:solidFill>
                <a:latin typeface="+mj-lt"/>
              </a:rPr>
              <a:t>Samantha </a:t>
            </a:r>
            <a:r>
              <a:rPr lang="en-US" sz="2000" dirty="0" err="1">
                <a:solidFill>
                  <a:schemeClr val="accent3"/>
                </a:solidFill>
                <a:latin typeface="+mj-lt"/>
              </a:rPr>
              <a:t>Ruimy</a:t>
            </a:r>
            <a:endParaRPr lang="en-US" sz="2000" dirty="0">
              <a:solidFill>
                <a:schemeClr val="accent3"/>
              </a:solidFill>
              <a:latin typeface="+mj-lt"/>
            </a:endParaRPr>
          </a:p>
          <a:p>
            <a:pPr marL="0" indent="0" algn="ctr">
              <a:lnSpc>
                <a:spcPct val="100000"/>
              </a:lnSpc>
              <a:buFont typeface="Arial" panose="020B0604020202020204" pitchFamily="34" charset="0"/>
              <a:buNone/>
            </a:pPr>
            <a:r>
              <a:rPr lang="en-US" sz="2000" dirty="0">
                <a:solidFill>
                  <a:schemeClr val="accent3"/>
                </a:solidFill>
                <a:latin typeface="+mj-lt"/>
              </a:rPr>
              <a:t>Allyson Knapper</a:t>
            </a:r>
          </a:p>
          <a:p>
            <a:pPr marL="0" indent="0" algn="ctr">
              <a:lnSpc>
                <a:spcPct val="100000"/>
              </a:lnSpc>
              <a:buFont typeface="Arial" panose="020B0604020202020204" pitchFamily="34" charset="0"/>
              <a:buNone/>
            </a:pPr>
            <a:r>
              <a:rPr lang="en-US" sz="2000" dirty="0">
                <a:solidFill>
                  <a:schemeClr val="accent3"/>
                </a:solidFill>
                <a:latin typeface="+mj-lt"/>
              </a:rPr>
              <a:t>Lorenzo Redmond</a:t>
            </a:r>
          </a:p>
          <a:p>
            <a:pPr marL="0" indent="0" algn="ctr">
              <a:lnSpc>
                <a:spcPct val="100000"/>
              </a:lnSpc>
              <a:buFont typeface="Arial" panose="020B0604020202020204" pitchFamily="34" charset="0"/>
              <a:buNone/>
            </a:pPr>
            <a:endParaRPr lang="en-US" sz="2000" dirty="0">
              <a:solidFill>
                <a:schemeClr val="accent3"/>
              </a:solidFill>
              <a:latin typeface="+mj-lt"/>
            </a:endParaRPr>
          </a:p>
        </p:txBody>
      </p:sp>
      <p:sp>
        <p:nvSpPr>
          <p:cNvPr id="4" name="TextBox 3">
            <a:extLst>
              <a:ext uri="{FF2B5EF4-FFF2-40B4-BE49-F238E27FC236}">
                <a16:creationId xmlns:a16="http://schemas.microsoft.com/office/drawing/2014/main" id="{2ED3520C-EC89-8B8E-015F-A8754852CB93}"/>
              </a:ext>
            </a:extLst>
          </p:cNvPr>
          <p:cNvSpPr txBox="1"/>
          <p:nvPr/>
        </p:nvSpPr>
        <p:spPr>
          <a:xfrm>
            <a:off x="3546831" y="616221"/>
            <a:ext cx="2117887" cy="646331"/>
          </a:xfrm>
          <a:prstGeom prst="rect">
            <a:avLst/>
          </a:prstGeom>
          <a:noFill/>
        </p:spPr>
        <p:txBody>
          <a:bodyPr wrap="none" rtlCol="0">
            <a:spAutoFit/>
          </a:bodyPr>
          <a:lstStyle/>
          <a:p>
            <a:pPr algn="ctr"/>
            <a:r>
              <a:rPr lang="en-US" b="1" dirty="0">
                <a:latin typeface="+mj-lt"/>
              </a:rPr>
              <a:t>robinjef@ohsu.edu</a:t>
            </a:r>
          </a:p>
          <a:p>
            <a:pPr algn="ctr"/>
            <a:r>
              <a:rPr lang="en-US" b="1" dirty="0">
                <a:latin typeface="+mj-lt"/>
              </a:rPr>
              <a:t>503-803-1407</a:t>
            </a:r>
          </a:p>
        </p:txBody>
      </p:sp>
    </p:spTree>
    <p:extLst>
      <p:ext uri="{BB962C8B-B14F-4D97-AF65-F5344CB8AC3E}">
        <p14:creationId xmlns:p14="http://schemas.microsoft.com/office/powerpoint/2010/main" val="2682835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6075-E41F-3D45-8F6F-D2281C3FB30C}"/>
              </a:ext>
            </a:extLst>
          </p:cNvPr>
          <p:cNvSpPr>
            <a:spLocks noGrp="1"/>
          </p:cNvSpPr>
          <p:nvPr>
            <p:ph type="title"/>
          </p:nvPr>
        </p:nvSpPr>
        <p:spPr/>
        <p:txBody>
          <a:bodyPr>
            <a:noAutofit/>
          </a:bodyPr>
          <a:lstStyle/>
          <a:p>
            <a:pPr algn="l"/>
            <a:r>
              <a:rPr lang="en-US" sz="3200" dirty="0"/>
              <a:t>DETECT Study: Predicting PAH in </a:t>
            </a:r>
            <a:r>
              <a:rPr lang="en-US" sz="3200" dirty="0" err="1"/>
              <a:t>SSc</a:t>
            </a:r>
            <a:endParaRPr lang="en-US" sz="3200" dirty="0"/>
          </a:p>
        </p:txBody>
      </p:sp>
      <p:pic>
        <p:nvPicPr>
          <p:cNvPr id="5" name="Picture 4" descr="Diagram&#10;&#10;Description automatically generated">
            <a:extLst>
              <a:ext uri="{FF2B5EF4-FFF2-40B4-BE49-F238E27FC236}">
                <a16:creationId xmlns:a16="http://schemas.microsoft.com/office/drawing/2014/main" id="{8F81BC63-B7A7-3242-8D04-892D6C080F3A}"/>
              </a:ext>
            </a:extLst>
          </p:cNvPr>
          <p:cNvPicPr>
            <a:picLocks noChangeAspect="1"/>
          </p:cNvPicPr>
          <p:nvPr/>
        </p:nvPicPr>
        <p:blipFill>
          <a:blip r:embed="rId3"/>
          <a:stretch>
            <a:fillRect/>
          </a:stretch>
        </p:blipFill>
        <p:spPr>
          <a:xfrm>
            <a:off x="2421082" y="1067667"/>
            <a:ext cx="3801619" cy="4075834"/>
          </a:xfrm>
          <a:prstGeom prst="rect">
            <a:avLst/>
          </a:prstGeom>
        </p:spPr>
      </p:pic>
      <p:sp>
        <p:nvSpPr>
          <p:cNvPr id="6" name="TextBox 5">
            <a:extLst>
              <a:ext uri="{FF2B5EF4-FFF2-40B4-BE49-F238E27FC236}">
                <a16:creationId xmlns:a16="http://schemas.microsoft.com/office/drawing/2014/main" id="{33E9A28F-EF51-F04B-927B-E069FE0A202C}"/>
              </a:ext>
            </a:extLst>
          </p:cNvPr>
          <p:cNvSpPr txBox="1"/>
          <p:nvPr/>
        </p:nvSpPr>
        <p:spPr>
          <a:xfrm>
            <a:off x="6222700" y="4944408"/>
            <a:ext cx="3513614" cy="199093"/>
          </a:xfrm>
          <a:prstGeom prst="rect">
            <a:avLst/>
          </a:prstGeom>
          <a:noFill/>
        </p:spPr>
        <p:txBody>
          <a:bodyPr wrap="square" rtlCol="0" anchor="b">
            <a:spAutoFit/>
          </a:bodyPr>
          <a:lstStyle/>
          <a:p>
            <a:pPr>
              <a:lnSpc>
                <a:spcPct val="90000"/>
              </a:lnSpc>
              <a:spcBef>
                <a:spcPts val="150"/>
              </a:spcBef>
            </a:pPr>
            <a:r>
              <a:rPr lang="en-US" sz="750" dirty="0"/>
              <a:t>Coghlan JG, et al. Annals of the Rheumatic Diseases 2014;73:1340-1349.</a:t>
            </a:r>
          </a:p>
        </p:txBody>
      </p:sp>
    </p:spTree>
    <p:extLst>
      <p:ext uri="{BB962C8B-B14F-4D97-AF65-F5344CB8AC3E}">
        <p14:creationId xmlns:p14="http://schemas.microsoft.com/office/powerpoint/2010/main" val="5556412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6C1D-839E-8B1E-86E4-62D7DEDF7DEB}"/>
              </a:ext>
            </a:extLst>
          </p:cNvPr>
          <p:cNvSpPr>
            <a:spLocks noGrp="1"/>
          </p:cNvSpPr>
          <p:nvPr>
            <p:ph type="title"/>
          </p:nvPr>
        </p:nvSpPr>
        <p:spPr/>
        <p:txBody>
          <a:bodyPr>
            <a:noAutofit/>
          </a:bodyPr>
          <a:lstStyle/>
          <a:p>
            <a:pPr algn="l"/>
            <a:r>
              <a:rPr lang="en-US" sz="3200" dirty="0" err="1"/>
              <a:t>Sotatercept</a:t>
            </a:r>
            <a:r>
              <a:rPr lang="en-US" sz="3200" dirty="0"/>
              <a:t>: Time to death or worsening</a:t>
            </a:r>
          </a:p>
        </p:txBody>
      </p:sp>
      <p:pic>
        <p:nvPicPr>
          <p:cNvPr id="5" name="Content Placeholder 4" descr="A screenshot of a white background&#10;&#10;Description automatically generated">
            <a:extLst>
              <a:ext uri="{FF2B5EF4-FFF2-40B4-BE49-F238E27FC236}">
                <a16:creationId xmlns:a16="http://schemas.microsoft.com/office/drawing/2014/main" id="{80C466F9-6538-4310-32AD-3CFB1893A696}"/>
              </a:ext>
            </a:extLst>
          </p:cNvPr>
          <p:cNvPicPr>
            <a:picLocks noGrp="1" noChangeAspect="1"/>
          </p:cNvPicPr>
          <p:nvPr>
            <p:ph idx="1"/>
          </p:nvPr>
        </p:nvPicPr>
        <p:blipFill>
          <a:blip r:embed="rId2"/>
          <a:stretch>
            <a:fillRect/>
          </a:stretch>
        </p:blipFill>
        <p:spPr>
          <a:xfrm>
            <a:off x="731838" y="1422285"/>
            <a:ext cx="7604125" cy="2081523"/>
          </a:xfrm>
        </p:spPr>
      </p:pic>
    </p:spTree>
    <p:extLst>
      <p:ext uri="{BB962C8B-B14F-4D97-AF65-F5344CB8AC3E}">
        <p14:creationId xmlns:p14="http://schemas.microsoft.com/office/powerpoint/2010/main" val="518255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FD9226-E5C2-C844-9813-6582F801173B}"/>
              </a:ext>
            </a:extLst>
          </p:cNvPr>
          <p:cNvGrpSpPr/>
          <p:nvPr/>
        </p:nvGrpSpPr>
        <p:grpSpPr>
          <a:xfrm>
            <a:off x="4120182" y="2384012"/>
            <a:ext cx="1467435" cy="994172"/>
            <a:chOff x="1483049" y="1916429"/>
            <a:chExt cx="1956581" cy="1325563"/>
          </a:xfrm>
        </p:grpSpPr>
        <p:sp>
          <p:nvSpPr>
            <p:cNvPr id="4" name="Oval 3">
              <a:extLst>
                <a:ext uri="{FF2B5EF4-FFF2-40B4-BE49-F238E27FC236}">
                  <a16:creationId xmlns:a16="http://schemas.microsoft.com/office/drawing/2014/main" id="{5BA111F7-F71C-E748-8111-C7559D102DC4}"/>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5" name="TextBox 4">
              <a:extLst>
                <a:ext uri="{FF2B5EF4-FFF2-40B4-BE49-F238E27FC236}">
                  <a16:creationId xmlns:a16="http://schemas.microsoft.com/office/drawing/2014/main" id="{F43E6479-FAAD-1C4F-8548-4484648E2E28}"/>
                </a:ext>
              </a:extLst>
            </p:cNvPr>
            <p:cNvSpPr txBox="1"/>
            <p:nvPr/>
          </p:nvSpPr>
          <p:spPr>
            <a:xfrm>
              <a:off x="1548344" y="2044637"/>
              <a:ext cx="1891286" cy="1046440"/>
            </a:xfrm>
            <a:prstGeom prst="rect">
              <a:avLst/>
            </a:prstGeom>
            <a:noFill/>
          </p:spPr>
          <p:txBody>
            <a:bodyPr wrap="square" rtlCol="0">
              <a:spAutoFit/>
            </a:bodyPr>
            <a:lstStyle/>
            <a:p>
              <a:pPr defTabSz="685800">
                <a:defRPr/>
              </a:pPr>
              <a:r>
                <a:rPr lang="en-US" sz="4500" dirty="0">
                  <a:solidFill>
                    <a:srgbClr val="000000"/>
                  </a:solidFill>
                  <a:latin typeface="+mj-lt"/>
                </a:rPr>
                <a:t>PH</a:t>
              </a:r>
            </a:p>
          </p:txBody>
        </p:sp>
      </p:grpSp>
      <p:cxnSp>
        <p:nvCxnSpPr>
          <p:cNvPr id="11" name="Straight Arrow Connector 10">
            <a:extLst>
              <a:ext uri="{FF2B5EF4-FFF2-40B4-BE49-F238E27FC236}">
                <a16:creationId xmlns:a16="http://schemas.microsoft.com/office/drawing/2014/main" id="{EDCCE516-8A19-1C41-81E9-15BBC51A883E}"/>
              </a:ext>
            </a:extLst>
          </p:cNvPr>
          <p:cNvCxnSpPr>
            <a:cxnSpLocks/>
          </p:cNvCxnSpPr>
          <p:nvPr/>
        </p:nvCxnSpPr>
        <p:spPr>
          <a:xfrm flipV="1">
            <a:off x="5130997" y="2076334"/>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E92E11-2923-9B4C-8589-357C8231D95D}"/>
              </a:ext>
            </a:extLst>
          </p:cNvPr>
          <p:cNvCxnSpPr>
            <a:cxnSpLocks/>
          </p:cNvCxnSpPr>
          <p:nvPr/>
        </p:nvCxnSpPr>
        <p:spPr>
          <a:xfrm>
            <a:off x="5130997"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8DF566-7625-864D-AB80-05770380A731}"/>
              </a:ext>
            </a:extLst>
          </p:cNvPr>
          <p:cNvCxnSpPr>
            <a:cxnSpLocks/>
          </p:cNvCxnSpPr>
          <p:nvPr/>
        </p:nvCxnSpPr>
        <p:spPr>
          <a:xfrm flipH="1">
            <a:off x="3441491"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90270C9-A4E0-8A40-B4DC-BD8EC994372D}"/>
              </a:ext>
            </a:extLst>
          </p:cNvPr>
          <p:cNvSpPr txBox="1"/>
          <p:nvPr/>
        </p:nvSpPr>
        <p:spPr>
          <a:xfrm>
            <a:off x="3221870" y="3657384"/>
            <a:ext cx="369012" cy="323165"/>
          </a:xfrm>
          <a:prstGeom prst="rect">
            <a:avLst/>
          </a:prstGeom>
          <a:noFill/>
        </p:spPr>
        <p:txBody>
          <a:bodyPr wrap="none" rtlCol="0">
            <a:spAutoFit/>
          </a:bodyPr>
          <a:lstStyle/>
          <a:p>
            <a:r>
              <a:rPr lang="en-US" sz="1500" dirty="0">
                <a:latin typeface="+mj-lt"/>
              </a:rPr>
              <a:t>IV</a:t>
            </a:r>
          </a:p>
        </p:txBody>
      </p:sp>
      <p:sp>
        <p:nvSpPr>
          <p:cNvPr id="20" name="TextBox 19">
            <a:extLst>
              <a:ext uri="{FF2B5EF4-FFF2-40B4-BE49-F238E27FC236}">
                <a16:creationId xmlns:a16="http://schemas.microsoft.com/office/drawing/2014/main" id="{B2D7E3A5-02A5-974C-ABD7-C283E47101B5}"/>
              </a:ext>
            </a:extLst>
          </p:cNvPr>
          <p:cNvSpPr txBox="1"/>
          <p:nvPr/>
        </p:nvSpPr>
        <p:spPr>
          <a:xfrm>
            <a:off x="3320455" y="1863360"/>
            <a:ext cx="247184" cy="323165"/>
          </a:xfrm>
          <a:prstGeom prst="rect">
            <a:avLst/>
          </a:prstGeom>
          <a:noFill/>
        </p:spPr>
        <p:txBody>
          <a:bodyPr wrap="none" rtlCol="0">
            <a:spAutoFit/>
          </a:bodyPr>
          <a:lstStyle/>
          <a:p>
            <a:r>
              <a:rPr lang="en-US" sz="1500" dirty="0">
                <a:latin typeface="+mj-lt"/>
              </a:rPr>
              <a:t>I</a:t>
            </a:r>
          </a:p>
        </p:txBody>
      </p:sp>
      <p:sp>
        <p:nvSpPr>
          <p:cNvPr id="21" name="TextBox 20">
            <a:extLst>
              <a:ext uri="{FF2B5EF4-FFF2-40B4-BE49-F238E27FC236}">
                <a16:creationId xmlns:a16="http://schemas.microsoft.com/office/drawing/2014/main" id="{535C6710-F253-C346-9ECF-3E241B5356D2}"/>
              </a:ext>
            </a:extLst>
          </p:cNvPr>
          <p:cNvSpPr txBox="1"/>
          <p:nvPr/>
        </p:nvSpPr>
        <p:spPr>
          <a:xfrm>
            <a:off x="5720544" y="1863360"/>
            <a:ext cx="293670" cy="323165"/>
          </a:xfrm>
          <a:prstGeom prst="rect">
            <a:avLst/>
          </a:prstGeom>
          <a:noFill/>
        </p:spPr>
        <p:txBody>
          <a:bodyPr wrap="none" rtlCol="0">
            <a:spAutoFit/>
          </a:bodyPr>
          <a:lstStyle/>
          <a:p>
            <a:r>
              <a:rPr lang="en-US" sz="1500" dirty="0">
                <a:latin typeface="+mj-lt"/>
              </a:rPr>
              <a:t>II</a:t>
            </a:r>
          </a:p>
        </p:txBody>
      </p:sp>
      <p:sp>
        <p:nvSpPr>
          <p:cNvPr id="22" name="TextBox 21">
            <a:extLst>
              <a:ext uri="{FF2B5EF4-FFF2-40B4-BE49-F238E27FC236}">
                <a16:creationId xmlns:a16="http://schemas.microsoft.com/office/drawing/2014/main" id="{EF2CD6CD-9FBA-2C4C-ABCE-8230A520D49D}"/>
              </a:ext>
            </a:extLst>
          </p:cNvPr>
          <p:cNvSpPr txBox="1"/>
          <p:nvPr/>
        </p:nvSpPr>
        <p:spPr>
          <a:xfrm>
            <a:off x="5648153" y="3648353"/>
            <a:ext cx="589547" cy="323165"/>
          </a:xfrm>
          <a:prstGeom prst="rect">
            <a:avLst/>
          </a:prstGeom>
          <a:noFill/>
        </p:spPr>
        <p:txBody>
          <a:bodyPr wrap="square" rtlCol="0">
            <a:spAutoFit/>
          </a:bodyPr>
          <a:lstStyle/>
          <a:p>
            <a:r>
              <a:rPr lang="en-US" sz="1500" dirty="0">
                <a:latin typeface="+mj-lt"/>
              </a:rPr>
              <a:t>III</a:t>
            </a:r>
          </a:p>
        </p:txBody>
      </p:sp>
      <p:cxnSp>
        <p:nvCxnSpPr>
          <p:cNvPr id="23" name="Straight Arrow Connector 22">
            <a:extLst>
              <a:ext uri="{FF2B5EF4-FFF2-40B4-BE49-F238E27FC236}">
                <a16:creationId xmlns:a16="http://schemas.microsoft.com/office/drawing/2014/main" id="{D4B50AB7-5BFF-E04A-92E8-EAE57025A6A4}"/>
              </a:ext>
            </a:extLst>
          </p:cNvPr>
          <p:cNvCxnSpPr>
            <a:cxnSpLocks/>
          </p:cNvCxnSpPr>
          <p:nvPr/>
        </p:nvCxnSpPr>
        <p:spPr>
          <a:xfrm>
            <a:off x="3502236" y="2062583"/>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C12A1D4-B278-DF45-ACF6-2504EB85B5DE}"/>
              </a:ext>
            </a:extLst>
          </p:cNvPr>
          <p:cNvGrpSpPr/>
          <p:nvPr/>
        </p:nvGrpSpPr>
        <p:grpSpPr>
          <a:xfrm>
            <a:off x="1198019" y="315280"/>
            <a:ext cx="2710725" cy="1931069"/>
            <a:chOff x="1211282" y="1916429"/>
            <a:chExt cx="1891287" cy="1325563"/>
          </a:xfrm>
        </p:grpSpPr>
        <p:sp>
          <p:nvSpPr>
            <p:cNvPr id="25" name="Oval 24">
              <a:extLst>
                <a:ext uri="{FF2B5EF4-FFF2-40B4-BE49-F238E27FC236}">
                  <a16:creationId xmlns:a16="http://schemas.microsoft.com/office/drawing/2014/main" id="{D1C97CA6-00AF-FF4C-A442-770448496328}"/>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26" name="TextBox 25">
              <a:extLst>
                <a:ext uri="{FF2B5EF4-FFF2-40B4-BE49-F238E27FC236}">
                  <a16:creationId xmlns:a16="http://schemas.microsoft.com/office/drawing/2014/main" id="{9CA4BC2A-6E01-EE48-AF15-7D184BAB2671}"/>
                </a:ext>
              </a:extLst>
            </p:cNvPr>
            <p:cNvSpPr txBox="1"/>
            <p:nvPr/>
          </p:nvSpPr>
          <p:spPr>
            <a:xfrm>
              <a:off x="1211282" y="1967607"/>
              <a:ext cx="1891287" cy="1204240"/>
            </a:xfrm>
            <a:prstGeom prst="rect">
              <a:avLst/>
            </a:prstGeom>
            <a:noFill/>
          </p:spPr>
          <p:txBody>
            <a:bodyPr wrap="square" rtlCol="0">
              <a:spAutoFit/>
            </a:bodyPr>
            <a:lstStyle/>
            <a:p>
              <a:pPr algn="ctr" defTabSz="685800">
                <a:defRPr/>
              </a:pPr>
              <a:r>
                <a:rPr lang="en-US" b="1" dirty="0">
                  <a:solidFill>
                    <a:srgbClr val="000000"/>
                  </a:solidFill>
                  <a:latin typeface="+mj-lt"/>
                </a:rPr>
                <a:t>PAH</a:t>
              </a:r>
            </a:p>
            <a:p>
              <a:pPr algn="ctr" defTabSz="685800">
                <a:defRPr/>
              </a:pPr>
              <a:r>
                <a:rPr lang="en-US" dirty="0" err="1">
                  <a:solidFill>
                    <a:schemeClr val="bg1"/>
                  </a:solidFill>
                  <a:latin typeface="+mj-lt"/>
                </a:rPr>
                <a:t>SSc</a:t>
              </a:r>
              <a:endParaRPr lang="en-US" dirty="0">
                <a:solidFill>
                  <a:schemeClr val="bg1"/>
                </a:solidFill>
                <a:latin typeface="+mj-lt"/>
              </a:endParaRPr>
            </a:p>
            <a:p>
              <a:pPr algn="ctr" defTabSz="685800">
                <a:defRPr/>
              </a:pPr>
              <a:r>
                <a:rPr lang="en-US" dirty="0">
                  <a:solidFill>
                    <a:schemeClr val="bg1"/>
                  </a:solidFill>
                  <a:latin typeface="+mj-lt"/>
                </a:rPr>
                <a:t>SLE</a:t>
              </a:r>
            </a:p>
            <a:p>
              <a:pPr algn="ctr" defTabSz="685800">
                <a:defRPr/>
              </a:pPr>
              <a:r>
                <a:rPr lang="en-US" dirty="0">
                  <a:solidFill>
                    <a:schemeClr val="bg1"/>
                  </a:solidFill>
                  <a:latin typeface="+mj-lt"/>
                </a:rPr>
                <a:t>MCTD</a:t>
              </a:r>
            </a:p>
            <a:p>
              <a:pPr algn="ctr" defTabSz="685800">
                <a:defRPr/>
              </a:pPr>
              <a:r>
                <a:rPr lang="en-US" dirty="0">
                  <a:solidFill>
                    <a:schemeClr val="bg1"/>
                  </a:solidFill>
                  <a:latin typeface="+mj-lt"/>
                </a:rPr>
                <a:t>SS</a:t>
              </a:r>
            </a:p>
            <a:p>
              <a:pPr algn="ctr" defTabSz="685800">
                <a:defRPr/>
              </a:pPr>
              <a:r>
                <a:rPr lang="en-US" dirty="0">
                  <a:solidFill>
                    <a:schemeClr val="bg1"/>
                  </a:solidFill>
                  <a:latin typeface="+mj-lt"/>
                </a:rPr>
                <a:t>PM/DM</a:t>
              </a:r>
            </a:p>
          </p:txBody>
        </p:sp>
      </p:grpSp>
      <p:grpSp>
        <p:nvGrpSpPr>
          <p:cNvPr id="27" name="Group 26">
            <a:extLst>
              <a:ext uri="{FF2B5EF4-FFF2-40B4-BE49-F238E27FC236}">
                <a16:creationId xmlns:a16="http://schemas.microsoft.com/office/drawing/2014/main" id="{2DABB5D0-6C08-DB45-A795-432B237C4FFD}"/>
              </a:ext>
            </a:extLst>
          </p:cNvPr>
          <p:cNvGrpSpPr/>
          <p:nvPr/>
        </p:nvGrpSpPr>
        <p:grpSpPr>
          <a:xfrm>
            <a:off x="5355572" y="327034"/>
            <a:ext cx="2710725" cy="1931069"/>
            <a:chOff x="1211282" y="1916429"/>
            <a:chExt cx="1891287" cy="1325563"/>
          </a:xfrm>
        </p:grpSpPr>
        <p:sp>
          <p:nvSpPr>
            <p:cNvPr id="28" name="Oval 27">
              <a:extLst>
                <a:ext uri="{FF2B5EF4-FFF2-40B4-BE49-F238E27FC236}">
                  <a16:creationId xmlns:a16="http://schemas.microsoft.com/office/drawing/2014/main" id="{96B9D92B-7B34-764D-B3BE-2387D057C1F9}"/>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29" name="TextBox 28">
              <a:extLst>
                <a:ext uri="{FF2B5EF4-FFF2-40B4-BE49-F238E27FC236}">
                  <a16:creationId xmlns:a16="http://schemas.microsoft.com/office/drawing/2014/main" id="{360662C1-7F5D-FF4F-8FD0-DBD88B0037E4}"/>
                </a:ext>
              </a:extLst>
            </p:cNvPr>
            <p:cNvSpPr txBox="1"/>
            <p:nvPr/>
          </p:nvSpPr>
          <p:spPr>
            <a:xfrm>
              <a:off x="1211282" y="2154606"/>
              <a:ext cx="1891287" cy="823954"/>
            </a:xfrm>
            <a:prstGeom prst="rect">
              <a:avLst/>
            </a:prstGeom>
            <a:noFill/>
          </p:spPr>
          <p:txBody>
            <a:bodyPr wrap="square" rtlCol="0">
              <a:spAutoFit/>
            </a:bodyPr>
            <a:lstStyle/>
            <a:p>
              <a:pPr algn="ctr" defTabSz="685800">
                <a:defRPr/>
              </a:pPr>
              <a:r>
                <a:rPr lang="en-US" b="1" dirty="0">
                  <a:solidFill>
                    <a:srgbClr val="000000"/>
                  </a:solidFill>
                  <a:latin typeface="+mj-lt"/>
                </a:rPr>
                <a:t>LV Disease</a:t>
              </a:r>
            </a:p>
            <a:p>
              <a:pPr algn="ctr" defTabSz="685800">
                <a:defRPr/>
              </a:pPr>
              <a:r>
                <a:rPr lang="en-US" dirty="0" err="1">
                  <a:solidFill>
                    <a:schemeClr val="bg1"/>
                  </a:solidFill>
                  <a:latin typeface="+mj-lt"/>
                </a:rPr>
                <a:t>SSc</a:t>
              </a:r>
              <a:endParaRPr lang="en-US" dirty="0">
                <a:solidFill>
                  <a:schemeClr val="bg1"/>
                </a:solidFill>
                <a:latin typeface="+mj-lt"/>
              </a:endParaRPr>
            </a:p>
            <a:p>
              <a:pPr algn="ctr" defTabSz="685800">
                <a:defRPr/>
              </a:pPr>
              <a:r>
                <a:rPr lang="en-US" dirty="0">
                  <a:solidFill>
                    <a:schemeClr val="bg1"/>
                  </a:solidFill>
                  <a:latin typeface="+mj-lt"/>
                </a:rPr>
                <a:t>SLE</a:t>
              </a:r>
            </a:p>
            <a:p>
              <a:pPr algn="ctr" defTabSz="685800">
                <a:defRPr/>
              </a:pPr>
              <a:r>
                <a:rPr lang="en-US" dirty="0">
                  <a:solidFill>
                    <a:schemeClr val="bg1"/>
                  </a:solidFill>
                  <a:latin typeface="+mj-lt"/>
                </a:rPr>
                <a:t>RA</a:t>
              </a:r>
            </a:p>
          </p:txBody>
        </p:sp>
      </p:grpSp>
      <p:grpSp>
        <p:nvGrpSpPr>
          <p:cNvPr id="30" name="Group 29">
            <a:extLst>
              <a:ext uri="{FF2B5EF4-FFF2-40B4-BE49-F238E27FC236}">
                <a16:creationId xmlns:a16="http://schemas.microsoft.com/office/drawing/2014/main" id="{F51E8D53-6592-624E-8C48-BCD96AAD22C0}"/>
              </a:ext>
            </a:extLst>
          </p:cNvPr>
          <p:cNvGrpSpPr/>
          <p:nvPr/>
        </p:nvGrpSpPr>
        <p:grpSpPr>
          <a:xfrm>
            <a:off x="5568692" y="3024693"/>
            <a:ext cx="2710725" cy="1931069"/>
            <a:chOff x="1211282" y="1916429"/>
            <a:chExt cx="1891287" cy="1325563"/>
          </a:xfrm>
        </p:grpSpPr>
        <p:sp>
          <p:nvSpPr>
            <p:cNvPr id="31" name="Oval 30">
              <a:extLst>
                <a:ext uri="{FF2B5EF4-FFF2-40B4-BE49-F238E27FC236}">
                  <a16:creationId xmlns:a16="http://schemas.microsoft.com/office/drawing/2014/main" id="{24052C7F-9E9F-9043-BB8D-2DFC59306D05}"/>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32" name="TextBox 31">
              <a:extLst>
                <a:ext uri="{FF2B5EF4-FFF2-40B4-BE49-F238E27FC236}">
                  <a16:creationId xmlns:a16="http://schemas.microsoft.com/office/drawing/2014/main" id="{F360620C-08C0-C640-AA3D-A28ED8277D37}"/>
                </a:ext>
              </a:extLst>
            </p:cNvPr>
            <p:cNvSpPr txBox="1"/>
            <p:nvPr/>
          </p:nvSpPr>
          <p:spPr>
            <a:xfrm>
              <a:off x="1211282" y="2037068"/>
              <a:ext cx="1891287" cy="1204240"/>
            </a:xfrm>
            <a:prstGeom prst="rect">
              <a:avLst/>
            </a:prstGeom>
            <a:noFill/>
          </p:spPr>
          <p:txBody>
            <a:bodyPr wrap="square" rtlCol="0">
              <a:spAutoFit/>
            </a:bodyPr>
            <a:lstStyle/>
            <a:p>
              <a:pPr algn="ctr" defTabSz="685800">
                <a:defRPr/>
              </a:pPr>
              <a:r>
                <a:rPr lang="en-US" b="1" dirty="0">
                  <a:solidFill>
                    <a:srgbClr val="000000"/>
                  </a:solidFill>
                  <a:latin typeface="+mj-lt"/>
                </a:rPr>
                <a:t>ILD/Hypoxia</a:t>
              </a:r>
            </a:p>
            <a:p>
              <a:pPr algn="ctr" defTabSz="685800">
                <a:defRPr/>
              </a:pPr>
              <a:r>
                <a:rPr lang="en-US" dirty="0" err="1">
                  <a:solidFill>
                    <a:schemeClr val="bg1"/>
                  </a:solidFill>
                  <a:latin typeface="+mj-lt"/>
                </a:rPr>
                <a:t>SSc</a:t>
              </a:r>
              <a:endParaRPr lang="en-US" dirty="0">
                <a:solidFill>
                  <a:schemeClr val="bg1"/>
                </a:solidFill>
                <a:latin typeface="+mj-lt"/>
              </a:endParaRPr>
            </a:p>
            <a:p>
              <a:pPr algn="ctr" defTabSz="685800">
                <a:defRPr/>
              </a:pPr>
              <a:r>
                <a:rPr lang="en-US" dirty="0">
                  <a:solidFill>
                    <a:schemeClr val="bg1"/>
                  </a:solidFill>
                  <a:latin typeface="+mj-lt"/>
                </a:rPr>
                <a:t>SLE</a:t>
              </a:r>
            </a:p>
            <a:p>
              <a:pPr algn="ctr" defTabSz="685800">
                <a:defRPr/>
              </a:pPr>
              <a:r>
                <a:rPr lang="en-US" dirty="0">
                  <a:solidFill>
                    <a:schemeClr val="bg1"/>
                  </a:solidFill>
                  <a:latin typeface="+mj-lt"/>
                </a:rPr>
                <a:t>RA</a:t>
              </a:r>
              <a:br>
                <a:rPr lang="en-US" dirty="0">
                  <a:solidFill>
                    <a:schemeClr val="bg1"/>
                  </a:solidFill>
                  <a:latin typeface="+mj-lt"/>
                </a:rPr>
              </a:br>
              <a:r>
                <a:rPr lang="en-US" dirty="0">
                  <a:solidFill>
                    <a:schemeClr val="bg1"/>
                  </a:solidFill>
                  <a:latin typeface="+mj-lt"/>
                </a:rPr>
                <a:t>SS</a:t>
              </a:r>
            </a:p>
            <a:p>
              <a:pPr algn="ctr" defTabSz="685800">
                <a:defRPr/>
              </a:pPr>
              <a:r>
                <a:rPr lang="en-US" dirty="0">
                  <a:solidFill>
                    <a:schemeClr val="bg1"/>
                  </a:solidFill>
                  <a:latin typeface="+mj-lt"/>
                </a:rPr>
                <a:t>PM/DM</a:t>
              </a:r>
            </a:p>
          </p:txBody>
        </p:sp>
      </p:grpSp>
      <p:grpSp>
        <p:nvGrpSpPr>
          <p:cNvPr id="33" name="Group 32">
            <a:extLst>
              <a:ext uri="{FF2B5EF4-FFF2-40B4-BE49-F238E27FC236}">
                <a16:creationId xmlns:a16="http://schemas.microsoft.com/office/drawing/2014/main" id="{EC499076-A121-704D-A68F-B2A51BE1D41B}"/>
              </a:ext>
            </a:extLst>
          </p:cNvPr>
          <p:cNvGrpSpPr/>
          <p:nvPr/>
        </p:nvGrpSpPr>
        <p:grpSpPr>
          <a:xfrm>
            <a:off x="946078" y="3026769"/>
            <a:ext cx="2710725" cy="1931069"/>
            <a:chOff x="1211282" y="1916429"/>
            <a:chExt cx="1891287" cy="1325563"/>
          </a:xfrm>
        </p:grpSpPr>
        <p:sp>
          <p:nvSpPr>
            <p:cNvPr id="34" name="Oval 33">
              <a:extLst>
                <a:ext uri="{FF2B5EF4-FFF2-40B4-BE49-F238E27FC236}">
                  <a16:creationId xmlns:a16="http://schemas.microsoft.com/office/drawing/2014/main" id="{40040914-7CB0-B248-88F0-27E560418AB0}"/>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35" name="TextBox 34">
              <a:extLst>
                <a:ext uri="{FF2B5EF4-FFF2-40B4-BE49-F238E27FC236}">
                  <a16:creationId xmlns:a16="http://schemas.microsoft.com/office/drawing/2014/main" id="{10BC75F8-E09D-074B-B7C0-3E176B3F525C}"/>
                </a:ext>
              </a:extLst>
            </p:cNvPr>
            <p:cNvSpPr txBox="1"/>
            <p:nvPr/>
          </p:nvSpPr>
          <p:spPr>
            <a:xfrm>
              <a:off x="1211282" y="2274912"/>
              <a:ext cx="1891287" cy="633811"/>
            </a:xfrm>
            <a:prstGeom prst="rect">
              <a:avLst/>
            </a:prstGeom>
            <a:noFill/>
          </p:spPr>
          <p:txBody>
            <a:bodyPr wrap="square" rtlCol="0">
              <a:spAutoFit/>
            </a:bodyPr>
            <a:lstStyle/>
            <a:p>
              <a:pPr algn="ctr" defTabSz="685800">
                <a:defRPr/>
              </a:pPr>
              <a:r>
                <a:rPr lang="en-US" b="1" dirty="0">
                  <a:solidFill>
                    <a:srgbClr val="000000"/>
                  </a:solidFill>
                  <a:latin typeface="+mj-lt"/>
                </a:rPr>
                <a:t>Thrombotic</a:t>
              </a:r>
            </a:p>
            <a:p>
              <a:pPr algn="ctr" defTabSz="685800">
                <a:defRPr/>
              </a:pPr>
              <a:r>
                <a:rPr lang="en-US" dirty="0">
                  <a:solidFill>
                    <a:schemeClr val="bg1"/>
                  </a:solidFill>
                  <a:latin typeface="+mj-lt"/>
                </a:rPr>
                <a:t>SLE</a:t>
              </a:r>
            </a:p>
            <a:p>
              <a:pPr algn="ctr" defTabSz="685800">
                <a:defRPr/>
              </a:pPr>
              <a:r>
                <a:rPr lang="en-US" dirty="0" err="1">
                  <a:solidFill>
                    <a:schemeClr val="bg1"/>
                  </a:solidFill>
                  <a:latin typeface="+mj-lt"/>
                </a:rPr>
                <a:t>SSc</a:t>
              </a:r>
              <a:endParaRPr lang="en-US" dirty="0">
                <a:solidFill>
                  <a:schemeClr val="bg1"/>
                </a:solidFill>
                <a:latin typeface="+mj-lt"/>
              </a:endParaRPr>
            </a:p>
          </p:txBody>
        </p:sp>
      </p:grpSp>
      <p:sp>
        <p:nvSpPr>
          <p:cNvPr id="36" name="TextBox 35">
            <a:extLst>
              <a:ext uri="{FF2B5EF4-FFF2-40B4-BE49-F238E27FC236}">
                <a16:creationId xmlns:a16="http://schemas.microsoft.com/office/drawing/2014/main" id="{44365EC9-AFE6-BC48-A01F-34C5EA8323D9}"/>
              </a:ext>
            </a:extLst>
          </p:cNvPr>
          <p:cNvSpPr txBox="1"/>
          <p:nvPr/>
        </p:nvSpPr>
        <p:spPr>
          <a:xfrm>
            <a:off x="6494326" y="4957387"/>
            <a:ext cx="2791149" cy="346249"/>
          </a:xfrm>
          <a:prstGeom prst="rect">
            <a:avLst/>
          </a:prstGeom>
          <a:noFill/>
        </p:spPr>
        <p:txBody>
          <a:bodyPr wrap="none" rtlCol="0">
            <a:spAutoFit/>
          </a:bodyPr>
          <a:lstStyle/>
          <a:p>
            <a:r>
              <a:rPr lang="en-US" sz="825" dirty="0">
                <a:latin typeface="+mj-lt"/>
              </a:rPr>
              <a:t>Adapted from: Mathai SC. </a:t>
            </a:r>
            <a:r>
              <a:rPr lang="en-US" sz="825" dirty="0" err="1">
                <a:latin typeface="+mj-lt"/>
              </a:rPr>
              <a:t>Cardiol</a:t>
            </a:r>
            <a:r>
              <a:rPr lang="en-US" sz="825" dirty="0">
                <a:latin typeface="+mj-lt"/>
              </a:rPr>
              <a:t> Clin 40 (2022) 29–43 </a:t>
            </a:r>
          </a:p>
          <a:p>
            <a:endParaRPr lang="en-US" sz="825" dirty="0">
              <a:latin typeface="+mj-lt"/>
            </a:endParaRPr>
          </a:p>
        </p:txBody>
      </p:sp>
    </p:spTree>
    <p:extLst>
      <p:ext uri="{BB962C8B-B14F-4D97-AF65-F5344CB8AC3E}">
        <p14:creationId xmlns:p14="http://schemas.microsoft.com/office/powerpoint/2010/main" val="2239775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CB6D-CF12-C24F-8062-26579D970319}"/>
              </a:ext>
            </a:extLst>
          </p:cNvPr>
          <p:cNvSpPr>
            <a:spLocks noGrp="1"/>
          </p:cNvSpPr>
          <p:nvPr>
            <p:ph type="title"/>
          </p:nvPr>
        </p:nvSpPr>
        <p:spPr/>
        <p:txBody>
          <a:bodyPr>
            <a:normAutofit/>
          </a:bodyPr>
          <a:lstStyle/>
          <a:p>
            <a:pPr algn="l"/>
            <a:r>
              <a:rPr lang="en-US" sz="3200" dirty="0"/>
              <a:t>French Study:  Yearly Echocardiogram</a:t>
            </a:r>
          </a:p>
        </p:txBody>
      </p:sp>
      <p:pic>
        <p:nvPicPr>
          <p:cNvPr id="5" name="Content Placeholder 4" descr="Diagram&#10;&#10;Description automatically generated">
            <a:extLst>
              <a:ext uri="{FF2B5EF4-FFF2-40B4-BE49-F238E27FC236}">
                <a16:creationId xmlns:a16="http://schemas.microsoft.com/office/drawing/2014/main" id="{5FE2F3B9-FFF8-1C4E-A61C-858AE8A12800}"/>
              </a:ext>
            </a:extLst>
          </p:cNvPr>
          <p:cNvPicPr>
            <a:picLocks noGrp="1" noChangeAspect="1"/>
          </p:cNvPicPr>
          <p:nvPr>
            <p:ph idx="1"/>
          </p:nvPr>
        </p:nvPicPr>
        <p:blipFill>
          <a:blip r:embed="rId3"/>
          <a:stretch>
            <a:fillRect/>
          </a:stretch>
        </p:blipFill>
        <p:spPr>
          <a:xfrm>
            <a:off x="917471" y="1268016"/>
            <a:ext cx="2762668" cy="3723263"/>
          </a:xfrm>
        </p:spPr>
      </p:pic>
      <p:sp>
        <p:nvSpPr>
          <p:cNvPr id="6" name="TextBox 5">
            <a:extLst>
              <a:ext uri="{FF2B5EF4-FFF2-40B4-BE49-F238E27FC236}">
                <a16:creationId xmlns:a16="http://schemas.microsoft.com/office/drawing/2014/main" id="{CF1D44AB-CC4D-0F4F-BE2D-23154A6EDF23}"/>
              </a:ext>
            </a:extLst>
          </p:cNvPr>
          <p:cNvSpPr txBox="1"/>
          <p:nvPr/>
        </p:nvSpPr>
        <p:spPr>
          <a:xfrm>
            <a:off x="4441370" y="2015579"/>
            <a:ext cx="3785159" cy="1338828"/>
          </a:xfrm>
          <a:prstGeom prst="rect">
            <a:avLst/>
          </a:prstGeom>
          <a:noFill/>
        </p:spPr>
        <p:txBody>
          <a:bodyPr wrap="square" rtlCol="0">
            <a:spAutoFit/>
          </a:bodyPr>
          <a:lstStyle/>
          <a:p>
            <a:pPr algn="ctr"/>
            <a:r>
              <a:rPr lang="en-US" sz="1350" b="1" dirty="0">
                <a:solidFill>
                  <a:schemeClr val="accent3">
                    <a:lumMod val="50000"/>
                  </a:schemeClr>
                </a:solidFill>
                <a:latin typeface="+mj-lt"/>
              </a:rPr>
              <a:t>Results:</a:t>
            </a:r>
          </a:p>
          <a:p>
            <a:pPr marL="214313" indent="-214313">
              <a:buFont typeface="Arial" panose="020B0604020202020204" pitchFamily="34" charset="0"/>
              <a:buChar char="•"/>
            </a:pPr>
            <a:r>
              <a:rPr lang="en-US" sz="1350" dirty="0">
                <a:solidFill>
                  <a:schemeClr val="accent3">
                    <a:lumMod val="50000"/>
                  </a:schemeClr>
                </a:solidFill>
                <a:latin typeface="+mj-lt"/>
              </a:rPr>
              <a:t>Of 599 patients, 33 patients underwent RHC</a:t>
            </a:r>
          </a:p>
          <a:p>
            <a:pPr marL="214313" indent="-214313">
              <a:buFont typeface="Arial" panose="020B0604020202020204" pitchFamily="34" charset="0"/>
              <a:buChar char="•"/>
            </a:pPr>
            <a:r>
              <a:rPr lang="en-US" sz="1350" dirty="0">
                <a:solidFill>
                  <a:schemeClr val="accent3">
                    <a:lumMod val="50000"/>
                  </a:schemeClr>
                </a:solidFill>
                <a:latin typeface="+mj-lt"/>
              </a:rPr>
              <a:t>18 found to have new diagnosis of PAH</a:t>
            </a:r>
          </a:p>
          <a:p>
            <a:pPr marL="214313" indent="-214313">
              <a:buFont typeface="Arial" panose="020B0604020202020204" pitchFamily="34" charset="0"/>
              <a:buChar char="•"/>
            </a:pPr>
            <a:r>
              <a:rPr lang="en-US" sz="1350" b="1" dirty="0">
                <a:solidFill>
                  <a:schemeClr val="accent3">
                    <a:lumMod val="50000"/>
                  </a:schemeClr>
                </a:solidFill>
                <a:latin typeface="+mj-lt"/>
              </a:rPr>
              <a:t>Of these patients, disease was generally mild severity with mean PAP = 30 mmHg</a:t>
            </a:r>
          </a:p>
        </p:txBody>
      </p:sp>
      <p:sp>
        <p:nvSpPr>
          <p:cNvPr id="7" name="TextBox 6">
            <a:extLst>
              <a:ext uri="{FF2B5EF4-FFF2-40B4-BE49-F238E27FC236}">
                <a16:creationId xmlns:a16="http://schemas.microsoft.com/office/drawing/2014/main" id="{E75AD4C2-96B7-354D-8B1F-3DB4397540C5}"/>
              </a:ext>
            </a:extLst>
          </p:cNvPr>
          <p:cNvSpPr txBox="1"/>
          <p:nvPr/>
        </p:nvSpPr>
        <p:spPr>
          <a:xfrm>
            <a:off x="5463864" y="4958898"/>
            <a:ext cx="4429322" cy="328616"/>
          </a:xfrm>
          <a:prstGeom prst="rect">
            <a:avLst/>
          </a:prstGeom>
          <a:noFill/>
        </p:spPr>
        <p:txBody>
          <a:bodyPr wrap="square" rtlCol="0" anchor="b">
            <a:spAutoFit/>
          </a:bodyPr>
          <a:lstStyle/>
          <a:p>
            <a:pPr>
              <a:lnSpc>
                <a:spcPct val="90000"/>
              </a:lnSpc>
              <a:spcBef>
                <a:spcPts val="150"/>
              </a:spcBef>
            </a:pPr>
            <a:r>
              <a:rPr lang="en-US" sz="750" dirty="0" err="1">
                <a:solidFill>
                  <a:schemeClr val="bg2">
                    <a:lumMod val="75000"/>
                  </a:schemeClr>
                </a:solidFill>
              </a:rPr>
              <a:t>Hachulla</a:t>
            </a:r>
            <a:r>
              <a:rPr lang="en-US" sz="750" dirty="0">
                <a:solidFill>
                  <a:schemeClr val="bg2">
                    <a:lumMod val="75000"/>
                  </a:schemeClr>
                </a:solidFill>
              </a:rPr>
              <a:t> E, et al. ARTHRITIS &amp; RHEUMATISM. Vol. 52, No. 12, December 2005, pp 3792–3800 </a:t>
            </a:r>
          </a:p>
          <a:p>
            <a:pPr>
              <a:lnSpc>
                <a:spcPct val="90000"/>
              </a:lnSpc>
              <a:spcBef>
                <a:spcPts val="150"/>
              </a:spcBef>
            </a:pPr>
            <a:endParaRPr lang="en-US" sz="750" dirty="0">
              <a:solidFill>
                <a:schemeClr val="bg2">
                  <a:lumMod val="75000"/>
                </a:schemeClr>
              </a:solidFill>
            </a:endParaRPr>
          </a:p>
        </p:txBody>
      </p:sp>
    </p:spTree>
    <p:extLst>
      <p:ext uri="{BB962C8B-B14F-4D97-AF65-F5344CB8AC3E}">
        <p14:creationId xmlns:p14="http://schemas.microsoft.com/office/powerpoint/2010/main" val="3216375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FD9226-E5C2-C844-9813-6582F801173B}"/>
              </a:ext>
            </a:extLst>
          </p:cNvPr>
          <p:cNvGrpSpPr/>
          <p:nvPr/>
        </p:nvGrpSpPr>
        <p:grpSpPr>
          <a:xfrm>
            <a:off x="4120182" y="2384012"/>
            <a:ext cx="1539955" cy="994172"/>
            <a:chOff x="1483049" y="1916429"/>
            <a:chExt cx="2053273" cy="1325563"/>
          </a:xfrm>
        </p:grpSpPr>
        <p:sp>
          <p:nvSpPr>
            <p:cNvPr id="4" name="Oval 3">
              <a:extLst>
                <a:ext uri="{FF2B5EF4-FFF2-40B4-BE49-F238E27FC236}">
                  <a16:creationId xmlns:a16="http://schemas.microsoft.com/office/drawing/2014/main" id="{5BA111F7-F71C-E748-8111-C7559D102DC4}"/>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5" name="TextBox 4">
              <a:extLst>
                <a:ext uri="{FF2B5EF4-FFF2-40B4-BE49-F238E27FC236}">
                  <a16:creationId xmlns:a16="http://schemas.microsoft.com/office/drawing/2014/main" id="{F43E6479-FAAD-1C4F-8548-4484648E2E28}"/>
                </a:ext>
              </a:extLst>
            </p:cNvPr>
            <p:cNvSpPr txBox="1"/>
            <p:nvPr/>
          </p:nvSpPr>
          <p:spPr>
            <a:xfrm>
              <a:off x="1645036" y="2112380"/>
              <a:ext cx="1891286" cy="1046440"/>
            </a:xfrm>
            <a:prstGeom prst="rect">
              <a:avLst/>
            </a:prstGeom>
            <a:noFill/>
          </p:spPr>
          <p:txBody>
            <a:bodyPr wrap="square" rtlCol="0">
              <a:spAutoFit/>
            </a:bodyPr>
            <a:lstStyle/>
            <a:p>
              <a:pPr defTabSz="685800">
                <a:defRPr/>
              </a:pPr>
              <a:r>
                <a:rPr lang="en-US" sz="4500" dirty="0">
                  <a:solidFill>
                    <a:srgbClr val="000000"/>
                  </a:solidFill>
                </a:rPr>
                <a:t>PH</a:t>
              </a:r>
            </a:p>
          </p:txBody>
        </p:sp>
      </p:grpSp>
      <p:cxnSp>
        <p:nvCxnSpPr>
          <p:cNvPr id="11" name="Straight Arrow Connector 10">
            <a:extLst>
              <a:ext uri="{FF2B5EF4-FFF2-40B4-BE49-F238E27FC236}">
                <a16:creationId xmlns:a16="http://schemas.microsoft.com/office/drawing/2014/main" id="{EDCCE516-8A19-1C41-81E9-15BBC51A883E}"/>
              </a:ext>
            </a:extLst>
          </p:cNvPr>
          <p:cNvCxnSpPr>
            <a:cxnSpLocks/>
          </p:cNvCxnSpPr>
          <p:nvPr/>
        </p:nvCxnSpPr>
        <p:spPr>
          <a:xfrm flipV="1">
            <a:off x="5130997" y="2076334"/>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E92E11-2923-9B4C-8589-357C8231D95D}"/>
              </a:ext>
            </a:extLst>
          </p:cNvPr>
          <p:cNvCxnSpPr>
            <a:cxnSpLocks/>
          </p:cNvCxnSpPr>
          <p:nvPr/>
        </p:nvCxnSpPr>
        <p:spPr>
          <a:xfrm>
            <a:off x="5130997"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8DF566-7625-864D-AB80-05770380A731}"/>
              </a:ext>
            </a:extLst>
          </p:cNvPr>
          <p:cNvCxnSpPr>
            <a:cxnSpLocks/>
          </p:cNvCxnSpPr>
          <p:nvPr/>
        </p:nvCxnSpPr>
        <p:spPr>
          <a:xfrm flipH="1">
            <a:off x="3441491"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90270C9-A4E0-8A40-B4DC-BD8EC994372D}"/>
              </a:ext>
            </a:extLst>
          </p:cNvPr>
          <p:cNvSpPr txBox="1"/>
          <p:nvPr/>
        </p:nvSpPr>
        <p:spPr>
          <a:xfrm>
            <a:off x="3221870" y="3657384"/>
            <a:ext cx="362600" cy="323165"/>
          </a:xfrm>
          <a:prstGeom prst="rect">
            <a:avLst/>
          </a:prstGeom>
          <a:noFill/>
        </p:spPr>
        <p:txBody>
          <a:bodyPr wrap="none" rtlCol="0">
            <a:spAutoFit/>
          </a:bodyPr>
          <a:lstStyle/>
          <a:p>
            <a:r>
              <a:rPr lang="en-US" sz="1500" dirty="0"/>
              <a:t>IV</a:t>
            </a:r>
          </a:p>
        </p:txBody>
      </p:sp>
      <p:sp>
        <p:nvSpPr>
          <p:cNvPr id="20" name="TextBox 19">
            <a:extLst>
              <a:ext uri="{FF2B5EF4-FFF2-40B4-BE49-F238E27FC236}">
                <a16:creationId xmlns:a16="http://schemas.microsoft.com/office/drawing/2014/main" id="{B2D7E3A5-02A5-974C-ABD7-C283E47101B5}"/>
              </a:ext>
            </a:extLst>
          </p:cNvPr>
          <p:cNvSpPr txBox="1"/>
          <p:nvPr/>
        </p:nvSpPr>
        <p:spPr>
          <a:xfrm>
            <a:off x="3320455" y="1863360"/>
            <a:ext cx="247184" cy="323165"/>
          </a:xfrm>
          <a:prstGeom prst="rect">
            <a:avLst/>
          </a:prstGeom>
          <a:noFill/>
        </p:spPr>
        <p:txBody>
          <a:bodyPr wrap="none" rtlCol="0">
            <a:spAutoFit/>
          </a:bodyPr>
          <a:lstStyle/>
          <a:p>
            <a:r>
              <a:rPr lang="en-US" sz="1500" dirty="0"/>
              <a:t>I</a:t>
            </a:r>
          </a:p>
        </p:txBody>
      </p:sp>
      <p:sp>
        <p:nvSpPr>
          <p:cNvPr id="21" name="TextBox 20">
            <a:extLst>
              <a:ext uri="{FF2B5EF4-FFF2-40B4-BE49-F238E27FC236}">
                <a16:creationId xmlns:a16="http://schemas.microsoft.com/office/drawing/2014/main" id="{535C6710-F253-C346-9ECF-3E241B5356D2}"/>
              </a:ext>
            </a:extLst>
          </p:cNvPr>
          <p:cNvSpPr txBox="1"/>
          <p:nvPr/>
        </p:nvSpPr>
        <p:spPr>
          <a:xfrm>
            <a:off x="5720544" y="1863360"/>
            <a:ext cx="309700" cy="323165"/>
          </a:xfrm>
          <a:prstGeom prst="rect">
            <a:avLst/>
          </a:prstGeom>
          <a:noFill/>
        </p:spPr>
        <p:txBody>
          <a:bodyPr wrap="none" rtlCol="0">
            <a:spAutoFit/>
          </a:bodyPr>
          <a:lstStyle/>
          <a:p>
            <a:r>
              <a:rPr lang="en-US" sz="1500" dirty="0"/>
              <a:t>II</a:t>
            </a:r>
          </a:p>
        </p:txBody>
      </p:sp>
      <p:sp>
        <p:nvSpPr>
          <p:cNvPr id="22" name="TextBox 21">
            <a:extLst>
              <a:ext uri="{FF2B5EF4-FFF2-40B4-BE49-F238E27FC236}">
                <a16:creationId xmlns:a16="http://schemas.microsoft.com/office/drawing/2014/main" id="{EF2CD6CD-9FBA-2C4C-ABCE-8230A520D49D}"/>
              </a:ext>
            </a:extLst>
          </p:cNvPr>
          <p:cNvSpPr txBox="1"/>
          <p:nvPr/>
        </p:nvSpPr>
        <p:spPr>
          <a:xfrm>
            <a:off x="5720545" y="3668831"/>
            <a:ext cx="589547" cy="323165"/>
          </a:xfrm>
          <a:prstGeom prst="rect">
            <a:avLst/>
          </a:prstGeom>
          <a:noFill/>
        </p:spPr>
        <p:txBody>
          <a:bodyPr wrap="square" rtlCol="0">
            <a:spAutoFit/>
          </a:bodyPr>
          <a:lstStyle/>
          <a:p>
            <a:r>
              <a:rPr lang="en-US" sz="1500" dirty="0"/>
              <a:t>III</a:t>
            </a:r>
          </a:p>
        </p:txBody>
      </p:sp>
      <p:cxnSp>
        <p:nvCxnSpPr>
          <p:cNvPr id="23" name="Straight Arrow Connector 22">
            <a:extLst>
              <a:ext uri="{FF2B5EF4-FFF2-40B4-BE49-F238E27FC236}">
                <a16:creationId xmlns:a16="http://schemas.microsoft.com/office/drawing/2014/main" id="{D4B50AB7-5BFF-E04A-92E8-EAE57025A6A4}"/>
              </a:ext>
            </a:extLst>
          </p:cNvPr>
          <p:cNvCxnSpPr>
            <a:cxnSpLocks/>
          </p:cNvCxnSpPr>
          <p:nvPr/>
        </p:nvCxnSpPr>
        <p:spPr>
          <a:xfrm>
            <a:off x="3502236" y="2062583"/>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C12A1D4-B278-DF45-ACF6-2504EB85B5DE}"/>
              </a:ext>
            </a:extLst>
          </p:cNvPr>
          <p:cNvGrpSpPr/>
          <p:nvPr/>
        </p:nvGrpSpPr>
        <p:grpSpPr>
          <a:xfrm>
            <a:off x="1198019" y="315280"/>
            <a:ext cx="2710725" cy="1931069"/>
            <a:chOff x="1211282" y="1916429"/>
            <a:chExt cx="1891287" cy="1325563"/>
          </a:xfrm>
        </p:grpSpPr>
        <p:sp>
          <p:nvSpPr>
            <p:cNvPr id="25" name="Oval 24">
              <a:extLst>
                <a:ext uri="{FF2B5EF4-FFF2-40B4-BE49-F238E27FC236}">
                  <a16:creationId xmlns:a16="http://schemas.microsoft.com/office/drawing/2014/main" id="{D1C97CA6-00AF-FF4C-A442-770448496328}"/>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26" name="TextBox 25">
              <a:extLst>
                <a:ext uri="{FF2B5EF4-FFF2-40B4-BE49-F238E27FC236}">
                  <a16:creationId xmlns:a16="http://schemas.microsoft.com/office/drawing/2014/main" id="{9CA4BC2A-6E01-EE48-AF15-7D184BAB2671}"/>
                </a:ext>
              </a:extLst>
            </p:cNvPr>
            <p:cNvSpPr txBox="1"/>
            <p:nvPr/>
          </p:nvSpPr>
          <p:spPr>
            <a:xfrm>
              <a:off x="1211282" y="1967607"/>
              <a:ext cx="1891287" cy="1204240"/>
            </a:xfrm>
            <a:prstGeom prst="rect">
              <a:avLst/>
            </a:prstGeom>
            <a:noFill/>
          </p:spPr>
          <p:txBody>
            <a:bodyPr wrap="square" rtlCol="0">
              <a:spAutoFit/>
            </a:bodyPr>
            <a:lstStyle/>
            <a:p>
              <a:pPr algn="ctr" defTabSz="685800">
                <a:defRPr/>
              </a:pPr>
              <a:r>
                <a:rPr lang="en-US" b="1" dirty="0">
                  <a:solidFill>
                    <a:srgbClr val="000000"/>
                  </a:solidFill>
                </a:rPr>
                <a:t>PAH</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MCTD</a:t>
              </a:r>
            </a:p>
            <a:p>
              <a:pPr algn="ctr" defTabSz="685800">
                <a:defRPr/>
              </a:pPr>
              <a:r>
                <a:rPr lang="en-US" dirty="0">
                  <a:solidFill>
                    <a:schemeClr val="bg1"/>
                  </a:solidFill>
                </a:rPr>
                <a:t>SS</a:t>
              </a:r>
            </a:p>
            <a:p>
              <a:pPr algn="ctr" defTabSz="685800">
                <a:defRPr/>
              </a:pPr>
              <a:r>
                <a:rPr lang="en-US" dirty="0">
                  <a:solidFill>
                    <a:schemeClr val="bg1"/>
                  </a:solidFill>
                </a:rPr>
                <a:t>PM/DM</a:t>
              </a:r>
            </a:p>
          </p:txBody>
        </p:sp>
      </p:grpSp>
      <p:grpSp>
        <p:nvGrpSpPr>
          <p:cNvPr id="27" name="Group 26">
            <a:extLst>
              <a:ext uri="{FF2B5EF4-FFF2-40B4-BE49-F238E27FC236}">
                <a16:creationId xmlns:a16="http://schemas.microsoft.com/office/drawing/2014/main" id="{2DABB5D0-6C08-DB45-A795-432B237C4FFD}"/>
              </a:ext>
            </a:extLst>
          </p:cNvPr>
          <p:cNvGrpSpPr/>
          <p:nvPr/>
        </p:nvGrpSpPr>
        <p:grpSpPr>
          <a:xfrm>
            <a:off x="5355572" y="327034"/>
            <a:ext cx="2710725" cy="1931069"/>
            <a:chOff x="1211282" y="1916429"/>
            <a:chExt cx="1891287" cy="1325563"/>
          </a:xfrm>
        </p:grpSpPr>
        <p:sp>
          <p:nvSpPr>
            <p:cNvPr id="28" name="Oval 27">
              <a:extLst>
                <a:ext uri="{FF2B5EF4-FFF2-40B4-BE49-F238E27FC236}">
                  <a16:creationId xmlns:a16="http://schemas.microsoft.com/office/drawing/2014/main" id="{96B9D92B-7B34-764D-B3BE-2387D057C1F9}"/>
                </a:ext>
              </a:extLst>
            </p:cNvPr>
            <p:cNvSpPr/>
            <p:nvPr/>
          </p:nvSpPr>
          <p:spPr bwMode="auto">
            <a:xfrm>
              <a:off x="1483049" y="1916429"/>
              <a:ext cx="1347753" cy="1325563"/>
            </a:xfrm>
            <a:prstGeom prst="ellipse">
              <a:avLst/>
            </a:prstGeom>
            <a:solidFill>
              <a:srgbClr val="00B8FF"/>
            </a:solidFill>
            <a:ln w="762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29" name="TextBox 28">
              <a:extLst>
                <a:ext uri="{FF2B5EF4-FFF2-40B4-BE49-F238E27FC236}">
                  <a16:creationId xmlns:a16="http://schemas.microsoft.com/office/drawing/2014/main" id="{360662C1-7F5D-FF4F-8FD0-DBD88B0037E4}"/>
                </a:ext>
              </a:extLst>
            </p:cNvPr>
            <p:cNvSpPr txBox="1"/>
            <p:nvPr/>
          </p:nvSpPr>
          <p:spPr>
            <a:xfrm>
              <a:off x="1211282" y="2154606"/>
              <a:ext cx="1891287" cy="823954"/>
            </a:xfrm>
            <a:prstGeom prst="rect">
              <a:avLst/>
            </a:prstGeom>
            <a:noFill/>
          </p:spPr>
          <p:txBody>
            <a:bodyPr wrap="square" rtlCol="0">
              <a:spAutoFit/>
            </a:bodyPr>
            <a:lstStyle/>
            <a:p>
              <a:pPr algn="ctr" defTabSz="685800">
                <a:defRPr/>
              </a:pPr>
              <a:r>
                <a:rPr lang="en-US" b="1" dirty="0">
                  <a:solidFill>
                    <a:srgbClr val="000000"/>
                  </a:solidFill>
                </a:rPr>
                <a:t>LV Disease</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RA</a:t>
              </a:r>
            </a:p>
          </p:txBody>
        </p:sp>
      </p:grpSp>
      <p:grpSp>
        <p:nvGrpSpPr>
          <p:cNvPr id="30" name="Group 29">
            <a:extLst>
              <a:ext uri="{FF2B5EF4-FFF2-40B4-BE49-F238E27FC236}">
                <a16:creationId xmlns:a16="http://schemas.microsoft.com/office/drawing/2014/main" id="{F51E8D53-6592-624E-8C48-BCD96AAD22C0}"/>
              </a:ext>
            </a:extLst>
          </p:cNvPr>
          <p:cNvGrpSpPr/>
          <p:nvPr/>
        </p:nvGrpSpPr>
        <p:grpSpPr>
          <a:xfrm>
            <a:off x="5568692" y="3024693"/>
            <a:ext cx="2710725" cy="1931069"/>
            <a:chOff x="1211282" y="1916429"/>
            <a:chExt cx="1891287" cy="1325563"/>
          </a:xfrm>
        </p:grpSpPr>
        <p:sp>
          <p:nvSpPr>
            <p:cNvPr id="31" name="Oval 30">
              <a:extLst>
                <a:ext uri="{FF2B5EF4-FFF2-40B4-BE49-F238E27FC236}">
                  <a16:creationId xmlns:a16="http://schemas.microsoft.com/office/drawing/2014/main" id="{24052C7F-9E9F-9043-BB8D-2DFC59306D05}"/>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32" name="TextBox 31">
              <a:extLst>
                <a:ext uri="{FF2B5EF4-FFF2-40B4-BE49-F238E27FC236}">
                  <a16:creationId xmlns:a16="http://schemas.microsoft.com/office/drawing/2014/main" id="{F360620C-08C0-C640-AA3D-A28ED8277D37}"/>
                </a:ext>
              </a:extLst>
            </p:cNvPr>
            <p:cNvSpPr txBox="1"/>
            <p:nvPr/>
          </p:nvSpPr>
          <p:spPr>
            <a:xfrm>
              <a:off x="1211282" y="2037068"/>
              <a:ext cx="1891287" cy="1204240"/>
            </a:xfrm>
            <a:prstGeom prst="rect">
              <a:avLst/>
            </a:prstGeom>
            <a:noFill/>
          </p:spPr>
          <p:txBody>
            <a:bodyPr wrap="square" rtlCol="0">
              <a:spAutoFit/>
            </a:bodyPr>
            <a:lstStyle/>
            <a:p>
              <a:pPr algn="ctr" defTabSz="685800">
                <a:defRPr/>
              </a:pPr>
              <a:r>
                <a:rPr lang="en-US" b="1" dirty="0">
                  <a:solidFill>
                    <a:srgbClr val="000000"/>
                  </a:solidFill>
                </a:rPr>
                <a:t>Lung Disease</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RA</a:t>
              </a:r>
              <a:br>
                <a:rPr lang="en-US" dirty="0">
                  <a:solidFill>
                    <a:schemeClr val="bg1"/>
                  </a:solidFill>
                </a:rPr>
              </a:br>
              <a:r>
                <a:rPr lang="en-US" dirty="0">
                  <a:solidFill>
                    <a:schemeClr val="bg1"/>
                  </a:solidFill>
                </a:rPr>
                <a:t>SS</a:t>
              </a:r>
            </a:p>
            <a:p>
              <a:pPr algn="ctr" defTabSz="685800">
                <a:defRPr/>
              </a:pPr>
              <a:r>
                <a:rPr lang="en-US" dirty="0">
                  <a:solidFill>
                    <a:schemeClr val="bg1"/>
                  </a:solidFill>
                </a:rPr>
                <a:t>PM/DM</a:t>
              </a:r>
            </a:p>
          </p:txBody>
        </p:sp>
      </p:grpSp>
      <p:grpSp>
        <p:nvGrpSpPr>
          <p:cNvPr id="33" name="Group 32">
            <a:extLst>
              <a:ext uri="{FF2B5EF4-FFF2-40B4-BE49-F238E27FC236}">
                <a16:creationId xmlns:a16="http://schemas.microsoft.com/office/drawing/2014/main" id="{EC499076-A121-704D-A68F-B2A51BE1D41B}"/>
              </a:ext>
            </a:extLst>
          </p:cNvPr>
          <p:cNvGrpSpPr/>
          <p:nvPr/>
        </p:nvGrpSpPr>
        <p:grpSpPr>
          <a:xfrm>
            <a:off x="946078" y="3026769"/>
            <a:ext cx="2710725" cy="1931069"/>
            <a:chOff x="1211282" y="1916429"/>
            <a:chExt cx="1891287" cy="1325563"/>
          </a:xfrm>
        </p:grpSpPr>
        <p:sp>
          <p:nvSpPr>
            <p:cNvPr id="34" name="Oval 33">
              <a:extLst>
                <a:ext uri="{FF2B5EF4-FFF2-40B4-BE49-F238E27FC236}">
                  <a16:creationId xmlns:a16="http://schemas.microsoft.com/office/drawing/2014/main" id="{40040914-7CB0-B248-88F0-27E560418AB0}"/>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35" name="TextBox 34">
              <a:extLst>
                <a:ext uri="{FF2B5EF4-FFF2-40B4-BE49-F238E27FC236}">
                  <a16:creationId xmlns:a16="http://schemas.microsoft.com/office/drawing/2014/main" id="{10BC75F8-E09D-074B-B7C0-3E176B3F525C}"/>
                </a:ext>
              </a:extLst>
            </p:cNvPr>
            <p:cNvSpPr txBox="1"/>
            <p:nvPr/>
          </p:nvSpPr>
          <p:spPr>
            <a:xfrm>
              <a:off x="1211282" y="2274912"/>
              <a:ext cx="1891287" cy="633811"/>
            </a:xfrm>
            <a:prstGeom prst="rect">
              <a:avLst/>
            </a:prstGeom>
            <a:noFill/>
          </p:spPr>
          <p:txBody>
            <a:bodyPr wrap="square" rtlCol="0">
              <a:spAutoFit/>
            </a:bodyPr>
            <a:lstStyle/>
            <a:p>
              <a:pPr algn="ctr" defTabSz="685800">
                <a:defRPr/>
              </a:pPr>
              <a:r>
                <a:rPr lang="en-US" b="1" dirty="0">
                  <a:solidFill>
                    <a:srgbClr val="000000"/>
                  </a:solidFill>
                </a:rPr>
                <a:t>Thrombotic</a:t>
              </a:r>
            </a:p>
            <a:p>
              <a:pPr algn="ctr" defTabSz="685800">
                <a:defRPr/>
              </a:pPr>
              <a:r>
                <a:rPr lang="en-US" dirty="0">
                  <a:solidFill>
                    <a:schemeClr val="bg1"/>
                  </a:solidFill>
                </a:rPr>
                <a:t>SLE</a:t>
              </a:r>
            </a:p>
            <a:p>
              <a:pPr algn="ctr" defTabSz="685800">
                <a:defRPr/>
              </a:pPr>
              <a:r>
                <a:rPr lang="en-US" dirty="0" err="1">
                  <a:solidFill>
                    <a:schemeClr val="bg1"/>
                  </a:solidFill>
                </a:rPr>
                <a:t>SSc</a:t>
              </a:r>
              <a:endParaRPr lang="en-US" dirty="0">
                <a:solidFill>
                  <a:schemeClr val="bg1"/>
                </a:solidFill>
              </a:endParaRPr>
            </a:p>
          </p:txBody>
        </p:sp>
      </p:grpSp>
      <p:sp>
        <p:nvSpPr>
          <p:cNvPr id="36" name="TextBox 35">
            <a:extLst>
              <a:ext uri="{FF2B5EF4-FFF2-40B4-BE49-F238E27FC236}">
                <a16:creationId xmlns:a16="http://schemas.microsoft.com/office/drawing/2014/main" id="{44365EC9-AFE6-BC48-A01F-34C5EA8323D9}"/>
              </a:ext>
            </a:extLst>
          </p:cNvPr>
          <p:cNvSpPr txBox="1"/>
          <p:nvPr/>
        </p:nvSpPr>
        <p:spPr>
          <a:xfrm>
            <a:off x="6650777" y="4957838"/>
            <a:ext cx="2791149" cy="346249"/>
          </a:xfrm>
          <a:prstGeom prst="rect">
            <a:avLst/>
          </a:prstGeom>
          <a:noFill/>
        </p:spPr>
        <p:txBody>
          <a:bodyPr wrap="none" rtlCol="0">
            <a:spAutoFit/>
          </a:bodyPr>
          <a:lstStyle/>
          <a:p>
            <a:r>
              <a:rPr lang="en-US" sz="825" dirty="0"/>
              <a:t>Adapted from: Mathai SC. </a:t>
            </a:r>
            <a:r>
              <a:rPr lang="en-US" sz="825" dirty="0" err="1"/>
              <a:t>Cardiol</a:t>
            </a:r>
            <a:r>
              <a:rPr lang="en-US" sz="825" dirty="0"/>
              <a:t> Clin 40 (2022) 29–43 </a:t>
            </a:r>
          </a:p>
          <a:p>
            <a:endParaRPr lang="en-US" sz="825" dirty="0"/>
          </a:p>
        </p:txBody>
      </p:sp>
    </p:spTree>
    <p:extLst>
      <p:ext uri="{BB962C8B-B14F-4D97-AF65-F5344CB8AC3E}">
        <p14:creationId xmlns:p14="http://schemas.microsoft.com/office/powerpoint/2010/main" val="2918444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A9AE-BBE4-B341-8CC1-71B23FC1E547}"/>
              </a:ext>
            </a:extLst>
          </p:cNvPr>
          <p:cNvSpPr>
            <a:spLocks noGrp="1"/>
          </p:cNvSpPr>
          <p:nvPr>
            <p:ph type="title"/>
          </p:nvPr>
        </p:nvSpPr>
        <p:spPr/>
        <p:txBody>
          <a:bodyPr>
            <a:normAutofit fontScale="90000"/>
          </a:bodyPr>
          <a:lstStyle/>
          <a:p>
            <a:r>
              <a:rPr lang="en-US" dirty="0"/>
              <a:t>CTD and Left Heart Disease (Group II)</a:t>
            </a:r>
          </a:p>
        </p:txBody>
      </p:sp>
      <p:sp>
        <p:nvSpPr>
          <p:cNvPr id="3" name="Rectangle 2">
            <a:extLst>
              <a:ext uri="{FF2B5EF4-FFF2-40B4-BE49-F238E27FC236}">
                <a16:creationId xmlns:a16="http://schemas.microsoft.com/office/drawing/2014/main" id="{9BC95329-13A5-3646-BC53-D38BFF358096}"/>
              </a:ext>
            </a:extLst>
          </p:cNvPr>
          <p:cNvSpPr/>
          <p:nvPr/>
        </p:nvSpPr>
        <p:spPr>
          <a:xfrm>
            <a:off x="765066" y="1417641"/>
            <a:ext cx="2500780" cy="2639253"/>
          </a:xfrm>
          <a:prstGeom prst="rect">
            <a:avLst/>
          </a:prstGeom>
          <a:gradFill flip="none" rotWithShape="1">
            <a:gsLst>
              <a:gs pos="95000">
                <a:schemeClr val="bg1"/>
              </a:gs>
              <a:gs pos="0">
                <a:srgbClr val="F69CA9">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 name="Rectangle 3">
            <a:extLst>
              <a:ext uri="{FF2B5EF4-FFF2-40B4-BE49-F238E27FC236}">
                <a16:creationId xmlns:a16="http://schemas.microsoft.com/office/drawing/2014/main" id="{88C42EFB-EFC3-5E40-B122-37886C1E12B8}"/>
              </a:ext>
            </a:extLst>
          </p:cNvPr>
          <p:cNvSpPr txBox="1">
            <a:spLocks noChangeArrowheads="1"/>
          </p:cNvSpPr>
          <p:nvPr/>
        </p:nvSpPr>
        <p:spPr bwMode="auto">
          <a:xfrm>
            <a:off x="755308" y="1417641"/>
            <a:ext cx="2491023" cy="3227807"/>
          </a:xfrm>
          <a:prstGeom prst="rect">
            <a:avLst/>
          </a:prstGeom>
          <a:noFill/>
          <a:ln w="9525">
            <a:noFill/>
            <a:miter lim="800000"/>
            <a:headEnd/>
            <a:tailEnd/>
          </a:ln>
        </p:spPr>
        <p:txBody>
          <a:bodyPr wrap="square">
            <a:spAutoFit/>
          </a:bodyPr>
          <a:lstStyle/>
          <a:p>
            <a:pPr marL="127695" indent="-127695">
              <a:lnSpc>
                <a:spcPct val="150000"/>
              </a:lnSpc>
            </a:pPr>
            <a:r>
              <a:rPr lang="en-GB" sz="1050" b="1" dirty="0"/>
              <a:t>1. </a:t>
            </a:r>
            <a:r>
              <a:rPr lang="en-US" sz="1050" b="1" dirty="0"/>
              <a:t>PAH</a:t>
            </a:r>
          </a:p>
          <a:p>
            <a:pPr marL="215504" indent="-215504" eaLnBrk="0" hangingPunct="0">
              <a:spcBef>
                <a:spcPts val="225"/>
              </a:spcBef>
              <a:spcAft>
                <a:spcPts val="150"/>
              </a:spcAft>
              <a:buClr>
                <a:srgbClr val="800080"/>
              </a:buClr>
              <a:defRPr/>
            </a:pPr>
            <a:r>
              <a:rPr lang="en-GB" sz="1050" dirty="0"/>
              <a:t>1.1	Idiopathic PAH </a:t>
            </a:r>
            <a:endParaRPr lang="en-US" sz="1050" dirty="0"/>
          </a:p>
          <a:p>
            <a:pPr marL="215504" indent="-215504">
              <a:spcAft>
                <a:spcPts val="150"/>
              </a:spcAft>
              <a:buClr>
                <a:srgbClr val="000033"/>
              </a:buClr>
              <a:defRPr/>
            </a:pPr>
            <a:r>
              <a:rPr lang="en-US" sz="1050" dirty="0"/>
              <a:t>1.2	Heritable PAH</a:t>
            </a:r>
          </a:p>
          <a:p>
            <a:pPr marL="215504" indent="-215504" eaLnBrk="0" hangingPunct="0">
              <a:spcAft>
                <a:spcPts val="150"/>
              </a:spcAft>
              <a:buClr>
                <a:srgbClr val="800080"/>
              </a:buClr>
              <a:defRPr/>
            </a:pPr>
            <a:r>
              <a:rPr lang="en-GB" sz="1050" dirty="0"/>
              <a:t>1.3	Drug- and toxin-induced PAH</a:t>
            </a:r>
          </a:p>
          <a:p>
            <a:pPr marL="215504" indent="-215504" eaLnBrk="0" hangingPunct="0">
              <a:spcAft>
                <a:spcPts val="150"/>
              </a:spcAft>
              <a:buClr>
                <a:srgbClr val="800080"/>
              </a:buClr>
              <a:defRPr/>
            </a:pPr>
            <a:r>
              <a:rPr lang="en-GB" sz="1050" dirty="0"/>
              <a:t>1.4	PAH associated with:</a:t>
            </a:r>
          </a:p>
          <a:p>
            <a:pPr marL="431006" lvl="2" indent="-215504">
              <a:spcAft>
                <a:spcPts val="150"/>
              </a:spcAft>
              <a:buClr>
                <a:schemeClr val="bg1"/>
              </a:buClr>
              <a:tabLst>
                <a:tab pos="170260" algn="l"/>
              </a:tabLst>
              <a:defRPr/>
            </a:pPr>
            <a:r>
              <a:rPr lang="en-US" sz="1050" dirty="0"/>
              <a:t>1.4.1   Connective tissue disease</a:t>
            </a:r>
          </a:p>
          <a:p>
            <a:pPr marL="431006" lvl="2" indent="-215504">
              <a:spcAft>
                <a:spcPts val="150"/>
              </a:spcAft>
              <a:buClr>
                <a:schemeClr val="bg1"/>
              </a:buClr>
              <a:tabLst>
                <a:tab pos="170260" algn="l"/>
              </a:tabLst>
              <a:defRPr/>
            </a:pPr>
            <a:r>
              <a:rPr lang="en-US" sz="1050" dirty="0"/>
              <a:t>1.4.2   HIV infection</a:t>
            </a:r>
          </a:p>
          <a:p>
            <a:pPr marL="431006" lvl="2" indent="-215504">
              <a:spcAft>
                <a:spcPts val="150"/>
              </a:spcAft>
              <a:buClr>
                <a:schemeClr val="bg1"/>
              </a:buClr>
              <a:tabLst>
                <a:tab pos="170260" algn="l"/>
              </a:tabLst>
              <a:defRPr/>
            </a:pPr>
            <a:r>
              <a:rPr lang="en-US" sz="1050" dirty="0"/>
              <a:t>1.4.3   Portal hypertension</a:t>
            </a:r>
          </a:p>
          <a:p>
            <a:pPr marL="431006" lvl="2" indent="-215504">
              <a:spcAft>
                <a:spcPts val="150"/>
              </a:spcAft>
              <a:buClr>
                <a:schemeClr val="bg1"/>
              </a:buClr>
              <a:tabLst>
                <a:tab pos="170260" algn="l"/>
              </a:tabLst>
              <a:defRPr/>
            </a:pPr>
            <a:r>
              <a:rPr lang="en-US" sz="1050" dirty="0"/>
              <a:t>1.4.4   Congenital heart disease</a:t>
            </a:r>
          </a:p>
          <a:p>
            <a:pPr marL="431006" lvl="2" indent="-215504">
              <a:spcAft>
                <a:spcPts val="150"/>
              </a:spcAft>
              <a:buClr>
                <a:schemeClr val="bg1"/>
              </a:buClr>
              <a:tabLst>
                <a:tab pos="170260" algn="l"/>
              </a:tabLst>
              <a:defRPr/>
            </a:pPr>
            <a:r>
              <a:rPr lang="en-US" sz="1050" dirty="0"/>
              <a:t>1.4.5   Schistosomiasis</a:t>
            </a:r>
          </a:p>
          <a:p>
            <a:pPr marL="215504" lvl="2" indent="-215504">
              <a:spcAft>
                <a:spcPts val="150"/>
              </a:spcAft>
              <a:buClr>
                <a:schemeClr val="bg1"/>
              </a:buClr>
              <a:tabLst>
                <a:tab pos="385763" algn="l"/>
              </a:tabLst>
              <a:defRPr/>
            </a:pPr>
            <a:r>
              <a:rPr lang="en-US" sz="1050" dirty="0"/>
              <a:t>1.5   PAH long-term responders to calcium  channel blockers</a:t>
            </a:r>
          </a:p>
          <a:p>
            <a:pPr marL="215504" lvl="2" indent="-215504">
              <a:spcAft>
                <a:spcPts val="150"/>
              </a:spcAft>
              <a:buClr>
                <a:schemeClr val="bg1"/>
              </a:buClr>
              <a:defRPr/>
            </a:pPr>
            <a:r>
              <a:rPr lang="en-US" sz="1050" dirty="0"/>
              <a:t>1.6   PAH with overt features of venous/ capillaries (PVOD/PCH) involvement</a:t>
            </a:r>
          </a:p>
          <a:p>
            <a:pPr marL="215504" lvl="2" indent="-215504">
              <a:spcAft>
                <a:spcPts val="150"/>
              </a:spcAft>
              <a:buClr>
                <a:schemeClr val="bg1"/>
              </a:buClr>
              <a:defRPr/>
            </a:pPr>
            <a:r>
              <a:rPr lang="en-US" sz="1050" dirty="0"/>
              <a:t>1.7   Persistent PH of the newborn</a:t>
            </a:r>
            <a:br>
              <a:rPr lang="en-US" sz="1050" dirty="0"/>
            </a:br>
            <a:r>
              <a:rPr lang="en-US" sz="1050" dirty="0"/>
              <a:t>syndrome</a:t>
            </a:r>
            <a:endParaRPr lang="en-GB" sz="1050" dirty="0"/>
          </a:p>
        </p:txBody>
      </p:sp>
      <p:sp>
        <p:nvSpPr>
          <p:cNvPr id="5" name="Rectangle 3">
            <a:extLst>
              <a:ext uri="{FF2B5EF4-FFF2-40B4-BE49-F238E27FC236}">
                <a16:creationId xmlns:a16="http://schemas.microsoft.com/office/drawing/2014/main" id="{B85AADF8-AAB7-1F4C-B357-51D98E674FA2}"/>
              </a:ext>
            </a:extLst>
          </p:cNvPr>
          <p:cNvSpPr txBox="1">
            <a:spLocks noChangeArrowheads="1"/>
          </p:cNvSpPr>
          <p:nvPr/>
        </p:nvSpPr>
        <p:spPr bwMode="auto">
          <a:xfrm>
            <a:off x="3246332" y="1417641"/>
            <a:ext cx="2866319" cy="1235893"/>
          </a:xfrm>
          <a:prstGeom prst="rect">
            <a:avLst/>
          </a:prstGeom>
          <a:solidFill>
            <a:schemeClr val="bg1"/>
          </a:solidFill>
          <a:ln w="9525">
            <a:solidFill>
              <a:schemeClr val="bg1">
                <a:lumMod val="75000"/>
              </a:schemeClr>
            </a:solidFill>
            <a:miter lim="800000"/>
            <a:headEnd/>
            <a:tailEnd/>
          </a:ln>
          <a:effectLst>
            <a:outerShdw blurRad="50800" dist="38100" dir="2700000" algn="ctr" rotWithShape="0">
              <a:schemeClr val="tx1">
                <a:lumMod val="50000"/>
                <a:lumOff val="50000"/>
                <a:alpha val="40000"/>
              </a:schemeClr>
            </a:outerShdw>
          </a:effectLst>
        </p:spPr>
        <p:txBody>
          <a:bodyPr wrap="square" lIns="102870" tIns="51435" rIns="102870" bIns="51435">
            <a:noAutofit/>
          </a:bodyPr>
          <a:lstStyle/>
          <a:p>
            <a:pPr marL="127695" indent="-127695"/>
            <a:r>
              <a:rPr lang="en-GB" sz="1050" b="1" dirty="0"/>
              <a:t>2. PH due to left heart disease </a:t>
            </a:r>
          </a:p>
          <a:p>
            <a:pPr marL="215504" indent="-215504">
              <a:spcBef>
                <a:spcPts val="225"/>
              </a:spcBef>
              <a:spcAft>
                <a:spcPts val="150"/>
              </a:spcAft>
              <a:defRPr/>
            </a:pPr>
            <a:r>
              <a:rPr lang="en-GB" sz="1050" dirty="0"/>
              <a:t>2.1	PH due to heart failure with preserved LVEF</a:t>
            </a:r>
          </a:p>
          <a:p>
            <a:pPr marL="215504" indent="-215504">
              <a:spcAft>
                <a:spcPts val="150"/>
              </a:spcAft>
              <a:defRPr/>
            </a:pPr>
            <a:r>
              <a:rPr lang="en-GB" sz="1050" dirty="0"/>
              <a:t>2.2   PH due to heart failure with reduced LVEF</a:t>
            </a:r>
          </a:p>
          <a:p>
            <a:pPr marL="215504" indent="-215504">
              <a:spcAft>
                <a:spcPts val="150"/>
              </a:spcAft>
              <a:defRPr/>
            </a:pPr>
            <a:r>
              <a:rPr lang="en-GB" sz="1050" dirty="0"/>
              <a:t>2.3 	Valvular heart disease</a:t>
            </a:r>
          </a:p>
          <a:p>
            <a:pPr marL="215504" indent="-215504">
              <a:spcAft>
                <a:spcPts val="150"/>
              </a:spcAft>
              <a:defRPr/>
            </a:pPr>
            <a:r>
              <a:rPr lang="en-GB" sz="1050" dirty="0"/>
              <a:t>2.4 	Congenital/acquired cardiovascular conditions leading to post-capillary PH</a:t>
            </a:r>
          </a:p>
        </p:txBody>
      </p:sp>
      <p:sp>
        <p:nvSpPr>
          <p:cNvPr id="6" name="Rectangle 3">
            <a:extLst>
              <a:ext uri="{FF2B5EF4-FFF2-40B4-BE49-F238E27FC236}">
                <a16:creationId xmlns:a16="http://schemas.microsoft.com/office/drawing/2014/main" id="{712512AB-848E-1840-A0F7-973503400E7F}"/>
              </a:ext>
            </a:extLst>
          </p:cNvPr>
          <p:cNvSpPr txBox="1">
            <a:spLocks noChangeArrowheads="1"/>
          </p:cNvSpPr>
          <p:nvPr/>
        </p:nvSpPr>
        <p:spPr bwMode="auto">
          <a:xfrm>
            <a:off x="3242039" y="2781388"/>
            <a:ext cx="2890127" cy="1407963"/>
          </a:xfrm>
          <a:prstGeom prst="rect">
            <a:avLst/>
          </a:prstGeom>
          <a:solidFill>
            <a:schemeClr val="bg1"/>
          </a:solidFill>
          <a:ln w="9525">
            <a:solidFill>
              <a:schemeClr val="bg1">
                <a:lumMod val="75000"/>
              </a:schemeClr>
            </a:solidFill>
            <a:miter lim="800000"/>
            <a:headEnd/>
            <a:tailEnd/>
          </a:ln>
          <a:effectLst>
            <a:outerShdw blurRad="50800" dist="38100" dir="2700000" algn="ctr" rotWithShape="0">
              <a:schemeClr val="tx1">
                <a:lumMod val="50000"/>
                <a:lumOff val="50000"/>
                <a:alpha val="40000"/>
              </a:schemeClr>
            </a:outerShdw>
          </a:effectLst>
        </p:spPr>
        <p:txBody>
          <a:bodyPr wrap="square" lIns="102870" tIns="51435" rIns="102870" bIns="51435">
            <a:noAutofit/>
          </a:bodyPr>
          <a:lstStyle/>
          <a:p>
            <a:pPr marL="127695" indent="-127695"/>
            <a:r>
              <a:rPr lang="en-GB" sz="1050" b="1" dirty="0"/>
              <a:t>3. PH due to lung diseases and/or hypoxia</a:t>
            </a:r>
          </a:p>
          <a:p>
            <a:pPr marL="215504" indent="-215504">
              <a:spcBef>
                <a:spcPts val="225"/>
              </a:spcBef>
              <a:spcAft>
                <a:spcPts val="150"/>
              </a:spcAft>
              <a:defRPr/>
            </a:pPr>
            <a:r>
              <a:rPr lang="en-GB" sz="1050" dirty="0"/>
              <a:t>3.1	Obstructive lung disease</a:t>
            </a:r>
          </a:p>
          <a:p>
            <a:pPr marL="215504" indent="-215504">
              <a:spcAft>
                <a:spcPts val="150"/>
              </a:spcAft>
              <a:defRPr/>
            </a:pPr>
            <a:r>
              <a:rPr lang="en-GB" sz="1050" dirty="0"/>
              <a:t>3.2	Restrictive lung disease</a:t>
            </a:r>
          </a:p>
          <a:p>
            <a:pPr marL="215504" indent="-215504">
              <a:spcAft>
                <a:spcPts val="150"/>
              </a:spcAft>
              <a:defRPr/>
            </a:pPr>
            <a:r>
              <a:rPr lang="en-GB" sz="1050" dirty="0"/>
              <a:t>3.3	Other lung disease with mixed restrictive/obstructive pattern</a:t>
            </a:r>
          </a:p>
          <a:p>
            <a:pPr marL="215504" indent="-215504">
              <a:spcAft>
                <a:spcPts val="150"/>
              </a:spcAft>
              <a:defRPr/>
            </a:pPr>
            <a:r>
              <a:rPr lang="en-GB" sz="1050" dirty="0"/>
              <a:t>3.4	Hypoxia without lung disease</a:t>
            </a:r>
          </a:p>
          <a:p>
            <a:pPr marL="215504" indent="-215504">
              <a:spcAft>
                <a:spcPts val="150"/>
              </a:spcAft>
              <a:defRPr/>
            </a:pPr>
            <a:r>
              <a:rPr lang="en-GB" sz="1050" dirty="0"/>
              <a:t>3.5	Developmental lung disorders</a:t>
            </a:r>
          </a:p>
        </p:txBody>
      </p:sp>
      <p:sp>
        <p:nvSpPr>
          <p:cNvPr id="7" name="Rectangle 3">
            <a:extLst>
              <a:ext uri="{FF2B5EF4-FFF2-40B4-BE49-F238E27FC236}">
                <a16:creationId xmlns:a16="http://schemas.microsoft.com/office/drawing/2014/main" id="{A18999D6-C8FC-3444-8058-FFE9735AA146}"/>
              </a:ext>
            </a:extLst>
          </p:cNvPr>
          <p:cNvSpPr txBox="1">
            <a:spLocks noChangeArrowheads="1"/>
          </p:cNvSpPr>
          <p:nvPr/>
        </p:nvSpPr>
        <p:spPr bwMode="auto">
          <a:xfrm>
            <a:off x="6209552" y="1427451"/>
            <a:ext cx="2296041" cy="949366"/>
          </a:xfrm>
          <a:prstGeom prst="rect">
            <a:avLst/>
          </a:prstGeom>
          <a:solidFill>
            <a:schemeClr val="bg1"/>
          </a:solidFill>
          <a:ln w="9525">
            <a:solidFill>
              <a:schemeClr val="bg1">
                <a:lumMod val="75000"/>
              </a:schemeClr>
            </a:solidFill>
            <a:miter lim="800000"/>
            <a:headEnd/>
            <a:tailEnd/>
          </a:ln>
          <a:effectLst>
            <a:outerShdw blurRad="50800" dist="38100" dir="2700000" algn="ctr" rotWithShape="0">
              <a:schemeClr val="tx1">
                <a:lumMod val="50000"/>
                <a:lumOff val="50000"/>
                <a:alpha val="40000"/>
              </a:schemeClr>
            </a:outerShdw>
          </a:effectLst>
        </p:spPr>
        <p:txBody>
          <a:bodyPr wrap="square" lIns="102870" tIns="51435" rIns="102870" bIns="51435">
            <a:noAutofit/>
          </a:bodyPr>
          <a:lstStyle/>
          <a:p>
            <a:pPr marL="127695" indent="-127695">
              <a:spcAft>
                <a:spcPts val="150"/>
              </a:spcAft>
              <a:buClr>
                <a:srgbClr val="000033"/>
              </a:buClr>
              <a:defRPr/>
            </a:pPr>
            <a:r>
              <a:rPr lang="en-GB" sz="1050" b="1" dirty="0"/>
              <a:t>4. PH due to pulmonary artery obstructions</a:t>
            </a:r>
          </a:p>
          <a:p>
            <a:pPr marL="215504" indent="-215504">
              <a:spcBef>
                <a:spcPts val="225"/>
              </a:spcBef>
              <a:spcAft>
                <a:spcPts val="150"/>
              </a:spcAft>
              <a:buClr>
                <a:srgbClr val="000033"/>
              </a:buClr>
              <a:defRPr/>
            </a:pPr>
            <a:r>
              <a:rPr lang="en-GB" sz="1050" dirty="0"/>
              <a:t>4.1   Chronic thromboembolic PH</a:t>
            </a:r>
          </a:p>
          <a:p>
            <a:pPr marL="215504" indent="-215504">
              <a:spcAft>
                <a:spcPts val="150"/>
              </a:spcAft>
              <a:buClr>
                <a:srgbClr val="000033"/>
              </a:buClr>
              <a:defRPr/>
            </a:pPr>
            <a:r>
              <a:rPr lang="en-GB" sz="1050" dirty="0"/>
              <a:t>4.2   Other pulmonary artery   obstructions</a:t>
            </a:r>
          </a:p>
        </p:txBody>
      </p:sp>
      <p:sp>
        <p:nvSpPr>
          <p:cNvPr id="8" name="Rectangle 3">
            <a:extLst>
              <a:ext uri="{FF2B5EF4-FFF2-40B4-BE49-F238E27FC236}">
                <a16:creationId xmlns:a16="http://schemas.microsoft.com/office/drawing/2014/main" id="{ADFEAF2D-7C8D-FB43-BFEF-B0660DDF9031}"/>
              </a:ext>
            </a:extLst>
          </p:cNvPr>
          <p:cNvSpPr txBox="1">
            <a:spLocks noChangeArrowheads="1"/>
          </p:cNvSpPr>
          <p:nvPr/>
        </p:nvSpPr>
        <p:spPr bwMode="auto">
          <a:xfrm>
            <a:off x="6209553" y="2453442"/>
            <a:ext cx="2305798" cy="1437425"/>
          </a:xfrm>
          <a:prstGeom prst="rect">
            <a:avLst/>
          </a:prstGeom>
          <a:solidFill>
            <a:schemeClr val="bg1"/>
          </a:solidFill>
          <a:ln w="9525">
            <a:solidFill>
              <a:schemeClr val="bg1">
                <a:lumMod val="75000"/>
              </a:schemeClr>
            </a:solidFill>
            <a:miter lim="800000"/>
            <a:headEnd/>
            <a:tailEnd/>
          </a:ln>
          <a:effectLst>
            <a:outerShdw blurRad="50800" dist="38100" dir="2700000" algn="ctr" rotWithShape="0">
              <a:schemeClr val="tx1">
                <a:lumMod val="50000"/>
                <a:lumOff val="50000"/>
                <a:alpha val="40000"/>
              </a:schemeClr>
            </a:outerShdw>
          </a:effectLst>
        </p:spPr>
        <p:txBody>
          <a:bodyPr wrap="square" lIns="102870" tIns="51435" rIns="102870" bIns="51435">
            <a:noAutofit/>
          </a:bodyPr>
          <a:lstStyle/>
          <a:p>
            <a:pPr marL="127695" indent="-127695">
              <a:buClr>
                <a:srgbClr val="000033"/>
              </a:buClr>
              <a:defRPr/>
            </a:pPr>
            <a:r>
              <a:rPr lang="en-GB" sz="1050" b="1" dirty="0"/>
              <a:t>5. PH with unclear and/or multifactorial mechanisms</a:t>
            </a:r>
          </a:p>
          <a:p>
            <a:pPr marL="215504" indent="-215504">
              <a:spcBef>
                <a:spcPts val="225"/>
              </a:spcBef>
              <a:spcAft>
                <a:spcPts val="150"/>
              </a:spcAft>
              <a:buClr>
                <a:srgbClr val="000033"/>
              </a:buClr>
              <a:defRPr/>
            </a:pPr>
            <a:r>
              <a:rPr lang="en-GB" sz="1050" dirty="0"/>
              <a:t>5.1   Haematological disorders</a:t>
            </a:r>
          </a:p>
          <a:p>
            <a:pPr marL="215504" indent="-215504">
              <a:spcAft>
                <a:spcPts val="150"/>
              </a:spcAft>
              <a:buClr>
                <a:srgbClr val="000033"/>
              </a:buClr>
              <a:defRPr/>
            </a:pPr>
            <a:r>
              <a:rPr lang="en-GB" sz="1050" dirty="0"/>
              <a:t>5.2   Systemic and metabolic disorders</a:t>
            </a:r>
          </a:p>
          <a:p>
            <a:pPr marL="215504" indent="-215504">
              <a:spcAft>
                <a:spcPts val="150"/>
              </a:spcAft>
              <a:buClr>
                <a:srgbClr val="000033"/>
              </a:buClr>
              <a:defRPr/>
            </a:pPr>
            <a:r>
              <a:rPr lang="en-GB" sz="1050" dirty="0"/>
              <a:t>5.3   Others</a:t>
            </a:r>
          </a:p>
          <a:p>
            <a:pPr marL="215504" indent="-215504">
              <a:spcAft>
                <a:spcPts val="150"/>
              </a:spcAft>
              <a:buClr>
                <a:srgbClr val="000033"/>
              </a:buClr>
              <a:defRPr/>
            </a:pPr>
            <a:r>
              <a:rPr lang="en-GB" sz="1050" dirty="0"/>
              <a:t>5.4   Complex congenital heart disease</a:t>
            </a:r>
          </a:p>
        </p:txBody>
      </p:sp>
      <p:sp>
        <p:nvSpPr>
          <p:cNvPr id="9" name="Text Box 5">
            <a:extLst>
              <a:ext uri="{FF2B5EF4-FFF2-40B4-BE49-F238E27FC236}">
                <a16:creationId xmlns:a16="http://schemas.microsoft.com/office/drawing/2014/main" id="{0CCF7232-4C9B-5748-A696-95A876BBA857}"/>
              </a:ext>
            </a:extLst>
          </p:cNvPr>
          <p:cNvSpPr txBox="1">
            <a:spLocks noChangeArrowheads="1"/>
          </p:cNvSpPr>
          <p:nvPr/>
        </p:nvSpPr>
        <p:spPr bwMode="auto">
          <a:xfrm>
            <a:off x="2701928" y="4704919"/>
            <a:ext cx="6538949" cy="438582"/>
          </a:xfrm>
          <a:prstGeom prst="rect">
            <a:avLst/>
          </a:prstGeom>
          <a:noFill/>
          <a:ln w="9525">
            <a:noFill/>
            <a:miter lim="800000"/>
            <a:headEnd/>
            <a:tailEnd/>
          </a:ln>
        </p:spPr>
        <p:txBody>
          <a:bodyPr wrap="square" anchor="b">
            <a:spAutoFit/>
          </a:bodyPr>
          <a:lstStyle/>
          <a:p>
            <a:pPr eaLnBrk="0" hangingPunct="0"/>
            <a:r>
              <a:rPr lang="en-US" sz="750" dirty="0"/>
              <a:t>HIV=human immunodeficiency virus; LVEF=left ventricular ejection fraction; PCH=pulmonary capillary </a:t>
            </a:r>
            <a:r>
              <a:rPr lang="en-US" sz="750" dirty="0" err="1"/>
              <a:t>haemangiomatosis</a:t>
            </a:r>
            <a:r>
              <a:rPr lang="en-US" sz="750" dirty="0"/>
              <a:t>; PVOD=pulmonary </a:t>
            </a:r>
            <a:r>
              <a:rPr lang="en-US" sz="750" dirty="0" err="1"/>
              <a:t>veno</a:t>
            </a:r>
            <a:r>
              <a:rPr lang="en-US" sz="750" dirty="0"/>
              <a:t>-occlusive disease.</a:t>
            </a:r>
          </a:p>
          <a:p>
            <a:pPr eaLnBrk="0" hangingPunct="0"/>
            <a:r>
              <a:rPr lang="en-US" sz="750" dirty="0"/>
              <a:t>Simonneau G, et al. </a:t>
            </a:r>
            <a:r>
              <a:rPr lang="en-US" sz="750" i="1" dirty="0"/>
              <a:t>Eur Respir J.</a:t>
            </a:r>
            <a:r>
              <a:rPr lang="en-US" sz="750" dirty="0"/>
              <a:t> 2019;24:53(1). doi:10.1183/13993003.01913-2018.</a:t>
            </a:r>
          </a:p>
        </p:txBody>
      </p:sp>
      <p:sp>
        <p:nvSpPr>
          <p:cNvPr id="10" name="Rounded Rectangle 9">
            <a:extLst>
              <a:ext uri="{FF2B5EF4-FFF2-40B4-BE49-F238E27FC236}">
                <a16:creationId xmlns:a16="http://schemas.microsoft.com/office/drawing/2014/main" id="{23F0806B-E707-2646-922D-8118979B04B6}"/>
              </a:ext>
            </a:extLst>
          </p:cNvPr>
          <p:cNvSpPr/>
          <p:nvPr/>
        </p:nvSpPr>
        <p:spPr>
          <a:xfrm>
            <a:off x="3242039" y="1417641"/>
            <a:ext cx="2890127" cy="123589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a:extLst>
              <a:ext uri="{FF2B5EF4-FFF2-40B4-BE49-F238E27FC236}">
                <a16:creationId xmlns:a16="http://schemas.microsoft.com/office/drawing/2014/main" id="{CE0C60B3-FFC5-094D-AF98-63BD5C44E060}"/>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308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80690-01F7-F84C-9BB4-06232847A658}"/>
              </a:ext>
            </a:extLst>
          </p:cNvPr>
          <p:cNvSpPr>
            <a:spLocks noGrp="1"/>
          </p:cNvSpPr>
          <p:nvPr>
            <p:ph type="title"/>
          </p:nvPr>
        </p:nvSpPr>
        <p:spPr/>
        <p:txBody>
          <a:bodyPr>
            <a:normAutofit fontScale="90000"/>
          </a:bodyPr>
          <a:lstStyle/>
          <a:p>
            <a:r>
              <a:rPr lang="en-US" dirty="0" err="1"/>
              <a:t>SSc</a:t>
            </a:r>
            <a:r>
              <a:rPr lang="en-US" dirty="0"/>
              <a:t> and left heart disease</a:t>
            </a:r>
          </a:p>
        </p:txBody>
      </p:sp>
      <p:pic>
        <p:nvPicPr>
          <p:cNvPr id="7" name="Picture 6" descr="A picture containing text, cat, mammal&#10;&#10;Description automatically generated">
            <a:extLst>
              <a:ext uri="{FF2B5EF4-FFF2-40B4-BE49-F238E27FC236}">
                <a16:creationId xmlns:a16="http://schemas.microsoft.com/office/drawing/2014/main" id="{4341DA88-18C3-CE48-A813-395DCA6EDF2A}"/>
              </a:ext>
            </a:extLst>
          </p:cNvPr>
          <p:cNvPicPr>
            <a:picLocks noChangeAspect="1"/>
          </p:cNvPicPr>
          <p:nvPr/>
        </p:nvPicPr>
        <p:blipFill>
          <a:blip r:embed="rId2"/>
          <a:stretch>
            <a:fillRect/>
          </a:stretch>
        </p:blipFill>
        <p:spPr>
          <a:xfrm>
            <a:off x="0" y="1584101"/>
            <a:ext cx="9144000" cy="2625901"/>
          </a:xfrm>
          <a:prstGeom prst="rect">
            <a:avLst/>
          </a:prstGeom>
        </p:spPr>
      </p:pic>
      <p:pic>
        <p:nvPicPr>
          <p:cNvPr id="5" name="Picture 4" descr="Text, table&#10;&#10;Description automatically generated with medium confidence">
            <a:extLst>
              <a:ext uri="{FF2B5EF4-FFF2-40B4-BE49-F238E27FC236}">
                <a16:creationId xmlns:a16="http://schemas.microsoft.com/office/drawing/2014/main" id="{7139565D-8C38-F445-83E6-97B742D48485}"/>
              </a:ext>
            </a:extLst>
          </p:cNvPr>
          <p:cNvPicPr>
            <a:picLocks noChangeAspect="1"/>
          </p:cNvPicPr>
          <p:nvPr/>
        </p:nvPicPr>
        <p:blipFill>
          <a:blip r:embed="rId3"/>
          <a:stretch>
            <a:fillRect/>
          </a:stretch>
        </p:blipFill>
        <p:spPr>
          <a:xfrm>
            <a:off x="1945898" y="1883535"/>
            <a:ext cx="5049141" cy="2807594"/>
          </a:xfrm>
          <a:prstGeom prst="rect">
            <a:avLst/>
          </a:prstGeom>
        </p:spPr>
      </p:pic>
      <p:sp>
        <p:nvSpPr>
          <p:cNvPr id="8" name="Text Box 8">
            <a:extLst>
              <a:ext uri="{FF2B5EF4-FFF2-40B4-BE49-F238E27FC236}">
                <a16:creationId xmlns:a16="http://schemas.microsoft.com/office/drawing/2014/main" id="{4730D732-D095-7244-8F5C-E605EB41E629}"/>
              </a:ext>
            </a:extLst>
          </p:cNvPr>
          <p:cNvSpPr txBox="1">
            <a:spLocks noChangeArrowheads="1"/>
          </p:cNvSpPr>
          <p:nvPr/>
        </p:nvSpPr>
        <p:spPr bwMode="auto">
          <a:xfrm>
            <a:off x="6451823" y="4963027"/>
            <a:ext cx="6635750" cy="369332"/>
          </a:xfrm>
          <a:prstGeom prst="rect">
            <a:avLst/>
          </a:prstGeom>
          <a:noFill/>
          <a:ln w="12700">
            <a:noFill/>
            <a:miter lim="800000"/>
            <a:headEnd/>
            <a:tailEnd/>
          </a:ln>
        </p:spPr>
        <p:txBody>
          <a:bodyPr wrap="square">
            <a:spAutoFit/>
          </a:bodyPr>
          <a:lstStyle/>
          <a:p>
            <a:r>
              <a:rPr lang="en-US" sz="900" dirty="0" err="1"/>
              <a:t>Hachulla</a:t>
            </a:r>
            <a:r>
              <a:rPr lang="en-US" sz="900" dirty="0"/>
              <a:t> AL, et al. Ann Rheum Dis 2009;68:1878–1884. </a:t>
            </a:r>
          </a:p>
          <a:p>
            <a:endParaRPr lang="en-US" sz="900" dirty="0"/>
          </a:p>
        </p:txBody>
      </p:sp>
    </p:spTree>
    <p:extLst>
      <p:ext uri="{BB962C8B-B14F-4D97-AF65-F5344CB8AC3E}">
        <p14:creationId xmlns:p14="http://schemas.microsoft.com/office/powerpoint/2010/main" val="230884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F2971F40-16E7-2840-97A6-96765EE6FF0D}"/>
              </a:ext>
            </a:extLst>
          </p:cNvPr>
          <p:cNvSpPr/>
          <p:nvPr/>
        </p:nvSpPr>
        <p:spPr>
          <a:xfrm>
            <a:off x="766538" y="2159617"/>
            <a:ext cx="3086678" cy="155512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9040C2E-77D8-6E47-A32C-F4C47084125B}"/>
              </a:ext>
            </a:extLst>
          </p:cNvPr>
          <p:cNvSpPr>
            <a:spLocks noGrp="1"/>
          </p:cNvSpPr>
          <p:nvPr>
            <p:ph type="title"/>
          </p:nvPr>
        </p:nvSpPr>
        <p:spPr/>
        <p:txBody>
          <a:bodyPr>
            <a:normAutofit fontScale="90000"/>
          </a:bodyPr>
          <a:lstStyle/>
          <a:p>
            <a:r>
              <a:rPr lang="en-US" dirty="0"/>
              <a:t>Rates of Group 2 PH in </a:t>
            </a:r>
            <a:r>
              <a:rPr lang="en-US" dirty="0" err="1"/>
              <a:t>SSc</a:t>
            </a:r>
            <a:r>
              <a:rPr lang="en-US" dirty="0"/>
              <a:t>?</a:t>
            </a:r>
          </a:p>
        </p:txBody>
      </p:sp>
      <p:sp>
        <p:nvSpPr>
          <p:cNvPr id="3" name="TextBox 2">
            <a:extLst>
              <a:ext uri="{FF2B5EF4-FFF2-40B4-BE49-F238E27FC236}">
                <a16:creationId xmlns:a16="http://schemas.microsoft.com/office/drawing/2014/main" id="{899EDC7E-3377-A046-AAA3-5F9ACF72CFE0}"/>
              </a:ext>
            </a:extLst>
          </p:cNvPr>
          <p:cNvSpPr txBox="1"/>
          <p:nvPr/>
        </p:nvSpPr>
        <p:spPr>
          <a:xfrm>
            <a:off x="1393340" y="2452431"/>
            <a:ext cx="1656607" cy="992579"/>
          </a:xfrm>
          <a:prstGeom prst="rect">
            <a:avLst/>
          </a:prstGeom>
          <a:noFill/>
        </p:spPr>
        <p:txBody>
          <a:bodyPr wrap="none" rtlCol="0">
            <a:spAutoFit/>
          </a:bodyPr>
          <a:lstStyle/>
          <a:p>
            <a:pPr algn="ctr"/>
            <a:r>
              <a:rPr lang="en-US" dirty="0"/>
              <a:t>PHAROS Study</a:t>
            </a:r>
          </a:p>
          <a:p>
            <a:pPr algn="ctr"/>
            <a:r>
              <a:rPr lang="en-US" sz="1350" dirty="0"/>
              <a:t>69% Group I PAH</a:t>
            </a:r>
          </a:p>
          <a:p>
            <a:pPr algn="ctr"/>
            <a:r>
              <a:rPr lang="en-US" sz="1350" b="1" dirty="0"/>
              <a:t>10% Group II PH</a:t>
            </a:r>
          </a:p>
          <a:p>
            <a:pPr algn="ctr"/>
            <a:r>
              <a:rPr lang="en-US" sz="1350" dirty="0"/>
              <a:t>21% Group III PD</a:t>
            </a:r>
          </a:p>
        </p:txBody>
      </p:sp>
      <p:sp>
        <p:nvSpPr>
          <p:cNvPr id="4" name="Rounded Rectangle 3">
            <a:extLst>
              <a:ext uri="{FF2B5EF4-FFF2-40B4-BE49-F238E27FC236}">
                <a16:creationId xmlns:a16="http://schemas.microsoft.com/office/drawing/2014/main" id="{BD0DD3C6-A309-7D4F-AF30-6274A78C10FF}"/>
              </a:ext>
            </a:extLst>
          </p:cNvPr>
          <p:cNvSpPr/>
          <p:nvPr/>
        </p:nvSpPr>
        <p:spPr>
          <a:xfrm>
            <a:off x="4572000" y="2159617"/>
            <a:ext cx="4044723" cy="155512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a:extLst>
              <a:ext uri="{FF2B5EF4-FFF2-40B4-BE49-F238E27FC236}">
                <a16:creationId xmlns:a16="http://schemas.microsoft.com/office/drawing/2014/main" id="{E8C0EF94-7E35-3548-B84C-9BFE72C22EB4}"/>
              </a:ext>
            </a:extLst>
          </p:cNvPr>
          <p:cNvSpPr txBox="1"/>
          <p:nvPr/>
        </p:nvSpPr>
        <p:spPr>
          <a:xfrm>
            <a:off x="4486849" y="2344641"/>
            <a:ext cx="1725730" cy="992579"/>
          </a:xfrm>
          <a:prstGeom prst="rect">
            <a:avLst/>
          </a:prstGeom>
          <a:noFill/>
        </p:spPr>
        <p:txBody>
          <a:bodyPr wrap="none" rtlCol="0">
            <a:spAutoFit/>
          </a:bodyPr>
          <a:lstStyle/>
          <a:p>
            <a:pPr algn="ctr"/>
            <a:r>
              <a:rPr lang="en-US" dirty="0"/>
              <a:t>Fox et al. Study</a:t>
            </a:r>
          </a:p>
          <a:p>
            <a:pPr algn="ctr"/>
            <a:r>
              <a:rPr lang="en-US" sz="1350" dirty="0"/>
              <a:t>54% Group I PAH</a:t>
            </a:r>
          </a:p>
          <a:p>
            <a:pPr algn="ctr"/>
            <a:r>
              <a:rPr lang="en-US" sz="1350" b="1" dirty="0"/>
              <a:t>45% Group II PH</a:t>
            </a:r>
          </a:p>
          <a:p>
            <a:pPr algn="ctr"/>
            <a:r>
              <a:rPr lang="en-US" sz="1350" dirty="0"/>
              <a:t>21% Group III PH</a:t>
            </a:r>
          </a:p>
        </p:txBody>
      </p:sp>
      <p:cxnSp>
        <p:nvCxnSpPr>
          <p:cNvPr id="6" name="Straight Arrow Connector 5">
            <a:extLst>
              <a:ext uri="{FF2B5EF4-FFF2-40B4-BE49-F238E27FC236}">
                <a16:creationId xmlns:a16="http://schemas.microsoft.com/office/drawing/2014/main" id="{77BF0A63-331A-F74C-8F62-5218BF7E5A35}"/>
              </a:ext>
            </a:extLst>
          </p:cNvPr>
          <p:cNvCxnSpPr/>
          <p:nvPr/>
        </p:nvCxnSpPr>
        <p:spPr>
          <a:xfrm>
            <a:off x="6009569" y="2748824"/>
            <a:ext cx="78239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2EA36B7-EB95-194C-9930-78B6384D6E95}"/>
              </a:ext>
            </a:extLst>
          </p:cNvPr>
          <p:cNvSpPr txBox="1"/>
          <p:nvPr/>
        </p:nvSpPr>
        <p:spPr>
          <a:xfrm>
            <a:off x="6090355" y="2637556"/>
            <a:ext cx="2639826" cy="923330"/>
          </a:xfrm>
          <a:prstGeom prst="rect">
            <a:avLst/>
          </a:prstGeom>
          <a:noFill/>
        </p:spPr>
        <p:txBody>
          <a:bodyPr wrap="none" rtlCol="0">
            <a:spAutoFit/>
          </a:bodyPr>
          <a:lstStyle/>
          <a:p>
            <a:pPr algn="ctr"/>
            <a:r>
              <a:rPr lang="en-US" sz="1350" dirty="0"/>
              <a:t>Fluid Challenge</a:t>
            </a:r>
          </a:p>
          <a:p>
            <a:pPr algn="ctr"/>
            <a:endParaRPr lang="en-US" sz="1350" dirty="0"/>
          </a:p>
          <a:p>
            <a:pPr algn="ctr"/>
            <a:r>
              <a:rPr lang="en-US" sz="1350" dirty="0"/>
              <a:t>*1/3 of patients labeled as PAH </a:t>
            </a:r>
          </a:p>
          <a:p>
            <a:pPr algn="ctr"/>
            <a:r>
              <a:rPr lang="en-US" sz="1350" dirty="0"/>
              <a:t>had occult diastolic dysfunction*</a:t>
            </a:r>
          </a:p>
        </p:txBody>
      </p:sp>
      <p:cxnSp>
        <p:nvCxnSpPr>
          <p:cNvPr id="9" name="Straight Connector 8">
            <a:extLst>
              <a:ext uri="{FF2B5EF4-FFF2-40B4-BE49-F238E27FC236}">
                <a16:creationId xmlns:a16="http://schemas.microsoft.com/office/drawing/2014/main" id="{4FFA2C95-194D-3C43-B535-74C8BDF4B30F}"/>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140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5B8B9-8E22-3D4E-8E8D-32AD250695E7}"/>
              </a:ext>
            </a:extLst>
          </p:cNvPr>
          <p:cNvSpPr>
            <a:spLocks noGrp="1"/>
          </p:cNvSpPr>
          <p:nvPr>
            <p:ph type="title"/>
          </p:nvPr>
        </p:nvSpPr>
        <p:spPr/>
        <p:txBody>
          <a:bodyPr>
            <a:normAutofit fontScale="90000"/>
          </a:bodyPr>
          <a:lstStyle/>
          <a:p>
            <a:r>
              <a:rPr lang="en-US" dirty="0" err="1"/>
              <a:t>SSc-HFpEF</a:t>
            </a:r>
            <a:r>
              <a:rPr lang="en-US" dirty="0"/>
              <a:t> Mortality</a:t>
            </a:r>
          </a:p>
        </p:txBody>
      </p:sp>
      <p:pic>
        <p:nvPicPr>
          <p:cNvPr id="5" name="Picture 4" descr="Chart, line chart&#10;&#10;Description automatically generated">
            <a:extLst>
              <a:ext uri="{FF2B5EF4-FFF2-40B4-BE49-F238E27FC236}">
                <a16:creationId xmlns:a16="http://schemas.microsoft.com/office/drawing/2014/main" id="{F1B75EF3-55C7-2347-8E27-6B8FF959B1B3}"/>
              </a:ext>
            </a:extLst>
          </p:cNvPr>
          <p:cNvPicPr>
            <a:picLocks noChangeAspect="1"/>
          </p:cNvPicPr>
          <p:nvPr/>
        </p:nvPicPr>
        <p:blipFill>
          <a:blip r:embed="rId2"/>
          <a:stretch>
            <a:fillRect/>
          </a:stretch>
        </p:blipFill>
        <p:spPr>
          <a:xfrm>
            <a:off x="204955" y="1528994"/>
            <a:ext cx="3478663" cy="2759426"/>
          </a:xfrm>
          <a:prstGeom prst="rect">
            <a:avLst/>
          </a:prstGeom>
        </p:spPr>
      </p:pic>
      <p:pic>
        <p:nvPicPr>
          <p:cNvPr id="13" name="Picture 12" descr="Chart&#10;&#10;Description automatically generated with medium confidence">
            <a:extLst>
              <a:ext uri="{FF2B5EF4-FFF2-40B4-BE49-F238E27FC236}">
                <a16:creationId xmlns:a16="http://schemas.microsoft.com/office/drawing/2014/main" id="{97B2B0D9-233C-174D-BD9B-0451A3219361}"/>
              </a:ext>
            </a:extLst>
          </p:cNvPr>
          <p:cNvPicPr>
            <a:picLocks noChangeAspect="1"/>
          </p:cNvPicPr>
          <p:nvPr/>
        </p:nvPicPr>
        <p:blipFill>
          <a:blip r:embed="rId3"/>
          <a:stretch>
            <a:fillRect/>
          </a:stretch>
        </p:blipFill>
        <p:spPr>
          <a:xfrm>
            <a:off x="4139870" y="1178758"/>
            <a:ext cx="4604956" cy="3727822"/>
          </a:xfrm>
          <a:prstGeom prst="rect">
            <a:avLst/>
          </a:prstGeom>
        </p:spPr>
      </p:pic>
      <p:sp>
        <p:nvSpPr>
          <p:cNvPr id="14" name="TextBox 13">
            <a:extLst>
              <a:ext uri="{FF2B5EF4-FFF2-40B4-BE49-F238E27FC236}">
                <a16:creationId xmlns:a16="http://schemas.microsoft.com/office/drawing/2014/main" id="{DDF48466-CE83-C445-8112-33A329812462}"/>
              </a:ext>
            </a:extLst>
          </p:cNvPr>
          <p:cNvSpPr txBox="1"/>
          <p:nvPr/>
        </p:nvSpPr>
        <p:spPr>
          <a:xfrm flipH="1">
            <a:off x="1782548" y="1268016"/>
            <a:ext cx="1215342" cy="300082"/>
          </a:xfrm>
          <a:prstGeom prst="rect">
            <a:avLst/>
          </a:prstGeom>
          <a:noFill/>
        </p:spPr>
        <p:txBody>
          <a:bodyPr wrap="square" rtlCol="0">
            <a:spAutoFit/>
          </a:bodyPr>
          <a:lstStyle/>
          <a:p>
            <a:pPr algn="ctr"/>
            <a:r>
              <a:rPr lang="en-US" sz="1350" b="1" dirty="0"/>
              <a:t>PHAROS</a:t>
            </a:r>
          </a:p>
        </p:txBody>
      </p:sp>
      <p:sp>
        <p:nvSpPr>
          <p:cNvPr id="15" name="TextBox 14">
            <a:extLst>
              <a:ext uri="{FF2B5EF4-FFF2-40B4-BE49-F238E27FC236}">
                <a16:creationId xmlns:a16="http://schemas.microsoft.com/office/drawing/2014/main" id="{DEB23601-BE56-FD42-8C8E-09C0D8DF0D3B}"/>
              </a:ext>
            </a:extLst>
          </p:cNvPr>
          <p:cNvSpPr txBox="1"/>
          <p:nvPr/>
        </p:nvSpPr>
        <p:spPr>
          <a:xfrm flipH="1">
            <a:off x="5183714" y="1040258"/>
            <a:ext cx="2971873" cy="300082"/>
          </a:xfrm>
          <a:prstGeom prst="rect">
            <a:avLst/>
          </a:prstGeom>
          <a:noFill/>
        </p:spPr>
        <p:txBody>
          <a:bodyPr wrap="square" rtlCol="0">
            <a:spAutoFit/>
          </a:bodyPr>
          <a:lstStyle/>
          <a:p>
            <a:pPr algn="ctr"/>
            <a:r>
              <a:rPr lang="en-US" sz="1350" b="1" dirty="0"/>
              <a:t>HOPKINS COHORT</a:t>
            </a:r>
          </a:p>
        </p:txBody>
      </p:sp>
      <p:cxnSp>
        <p:nvCxnSpPr>
          <p:cNvPr id="16" name="Straight Connector 15">
            <a:extLst>
              <a:ext uri="{FF2B5EF4-FFF2-40B4-BE49-F238E27FC236}">
                <a16:creationId xmlns:a16="http://schemas.microsoft.com/office/drawing/2014/main" id="{0FAA0774-E172-C54B-9BAE-5F2B3F5A878E}"/>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8766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9EDB-6B9E-C343-89D9-351409B5C091}"/>
              </a:ext>
            </a:extLst>
          </p:cNvPr>
          <p:cNvSpPr>
            <a:spLocks noGrp="1"/>
          </p:cNvSpPr>
          <p:nvPr>
            <p:ph type="title"/>
          </p:nvPr>
        </p:nvSpPr>
        <p:spPr/>
        <p:txBody>
          <a:bodyPr>
            <a:normAutofit/>
          </a:bodyPr>
          <a:lstStyle/>
          <a:p>
            <a:r>
              <a:rPr lang="en-US" sz="2700" dirty="0"/>
              <a:t>Trials of pulmonary vasodilators in group 2 PH</a:t>
            </a:r>
          </a:p>
        </p:txBody>
      </p:sp>
      <p:sp>
        <p:nvSpPr>
          <p:cNvPr id="3" name="Content Placeholder 2">
            <a:extLst>
              <a:ext uri="{FF2B5EF4-FFF2-40B4-BE49-F238E27FC236}">
                <a16:creationId xmlns:a16="http://schemas.microsoft.com/office/drawing/2014/main" id="{4A9D04FC-C71C-334B-AC2B-FA3D4F0A6FFC}"/>
              </a:ext>
            </a:extLst>
          </p:cNvPr>
          <p:cNvSpPr>
            <a:spLocks noGrp="1"/>
          </p:cNvSpPr>
          <p:nvPr>
            <p:ph idx="1"/>
          </p:nvPr>
        </p:nvSpPr>
        <p:spPr>
          <a:xfrm>
            <a:off x="628650" y="1606153"/>
            <a:ext cx="7886700" cy="3263504"/>
          </a:xfrm>
        </p:spPr>
        <p:txBody>
          <a:bodyPr>
            <a:normAutofit fontScale="92500" lnSpcReduction="20000"/>
          </a:bodyPr>
          <a:lstStyle/>
          <a:p>
            <a:r>
              <a:rPr lang="en-US" dirty="0"/>
              <a:t>FIRST trial (1997): </a:t>
            </a:r>
            <a:r>
              <a:rPr lang="en-US" dirty="0" err="1"/>
              <a:t>poprostenol</a:t>
            </a:r>
            <a:r>
              <a:rPr lang="en-US" dirty="0"/>
              <a:t>)for </a:t>
            </a:r>
            <a:r>
              <a:rPr lang="en-US" dirty="0" err="1"/>
              <a:t>HFrEF</a:t>
            </a:r>
            <a:r>
              <a:rPr lang="en-US" dirty="0"/>
              <a:t>, functional class </a:t>
            </a:r>
            <a:r>
              <a:rPr lang="en-US" dirty="0" err="1"/>
              <a:t>IIIb</a:t>
            </a:r>
            <a:r>
              <a:rPr lang="en-US" dirty="0"/>
              <a:t>/IV:  stopped early due to increased signal for mortality</a:t>
            </a:r>
          </a:p>
          <a:p>
            <a:r>
              <a:rPr lang="en-US" dirty="0"/>
              <a:t>5 trials with ERAs (only 1 with evidence of PHTN on echo):  No clear benefit, 2 trials stopped early due to increased risk of HF decompensation </a:t>
            </a:r>
          </a:p>
          <a:p>
            <a:r>
              <a:rPr lang="en-US" dirty="0"/>
              <a:t>SIOVAC: Post-valve surgery with residual group 2 PH </a:t>
            </a:r>
            <a:r>
              <a:rPr lang="en-US" dirty="0">
                <a:sym typeface="Wingdings" pitchFamily="2" charset="2"/>
              </a:rPr>
              <a:t> Worsened mortality with sildenafil</a:t>
            </a:r>
          </a:p>
          <a:p>
            <a:endParaRPr lang="en-US" dirty="0">
              <a:sym typeface="Wingdings" pitchFamily="2" charset="2"/>
            </a:endParaRPr>
          </a:p>
          <a:p>
            <a:pPr marL="0" indent="0" algn="ctr">
              <a:buNone/>
            </a:pPr>
            <a:r>
              <a:rPr lang="en-US" b="1" dirty="0">
                <a:sym typeface="Wingdings" pitchFamily="2" charset="2"/>
              </a:rPr>
              <a:t>This is an area of active clinical investigation</a:t>
            </a:r>
            <a:endParaRPr lang="en-US" b="1" dirty="0"/>
          </a:p>
        </p:txBody>
      </p:sp>
      <p:cxnSp>
        <p:nvCxnSpPr>
          <p:cNvPr id="4" name="Straight Connector 3">
            <a:extLst>
              <a:ext uri="{FF2B5EF4-FFF2-40B4-BE49-F238E27FC236}">
                <a16:creationId xmlns:a16="http://schemas.microsoft.com/office/drawing/2014/main" id="{A2189445-2133-7345-B0EC-A0BF0A4ED061}"/>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449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FD9226-E5C2-C844-9813-6582F801173B}"/>
              </a:ext>
            </a:extLst>
          </p:cNvPr>
          <p:cNvGrpSpPr/>
          <p:nvPr/>
        </p:nvGrpSpPr>
        <p:grpSpPr>
          <a:xfrm>
            <a:off x="4120182" y="2384012"/>
            <a:ext cx="1539955" cy="994172"/>
            <a:chOff x="1483049" y="1916429"/>
            <a:chExt cx="2053273" cy="1325563"/>
          </a:xfrm>
        </p:grpSpPr>
        <p:sp>
          <p:nvSpPr>
            <p:cNvPr id="4" name="Oval 3">
              <a:extLst>
                <a:ext uri="{FF2B5EF4-FFF2-40B4-BE49-F238E27FC236}">
                  <a16:creationId xmlns:a16="http://schemas.microsoft.com/office/drawing/2014/main" id="{5BA111F7-F71C-E748-8111-C7559D102DC4}"/>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5" name="TextBox 4">
              <a:extLst>
                <a:ext uri="{FF2B5EF4-FFF2-40B4-BE49-F238E27FC236}">
                  <a16:creationId xmlns:a16="http://schemas.microsoft.com/office/drawing/2014/main" id="{F43E6479-FAAD-1C4F-8548-4484648E2E28}"/>
                </a:ext>
              </a:extLst>
            </p:cNvPr>
            <p:cNvSpPr txBox="1"/>
            <p:nvPr/>
          </p:nvSpPr>
          <p:spPr>
            <a:xfrm>
              <a:off x="1645036" y="2112380"/>
              <a:ext cx="1891286" cy="1046440"/>
            </a:xfrm>
            <a:prstGeom prst="rect">
              <a:avLst/>
            </a:prstGeom>
            <a:noFill/>
          </p:spPr>
          <p:txBody>
            <a:bodyPr wrap="square" rtlCol="0">
              <a:spAutoFit/>
            </a:bodyPr>
            <a:lstStyle/>
            <a:p>
              <a:pPr defTabSz="685800">
                <a:defRPr/>
              </a:pPr>
              <a:r>
                <a:rPr lang="en-US" sz="4500" dirty="0">
                  <a:solidFill>
                    <a:srgbClr val="000000"/>
                  </a:solidFill>
                </a:rPr>
                <a:t>PH</a:t>
              </a:r>
            </a:p>
          </p:txBody>
        </p:sp>
      </p:grpSp>
      <p:cxnSp>
        <p:nvCxnSpPr>
          <p:cNvPr id="11" name="Straight Arrow Connector 10">
            <a:extLst>
              <a:ext uri="{FF2B5EF4-FFF2-40B4-BE49-F238E27FC236}">
                <a16:creationId xmlns:a16="http://schemas.microsoft.com/office/drawing/2014/main" id="{EDCCE516-8A19-1C41-81E9-15BBC51A883E}"/>
              </a:ext>
            </a:extLst>
          </p:cNvPr>
          <p:cNvCxnSpPr>
            <a:cxnSpLocks/>
          </p:cNvCxnSpPr>
          <p:nvPr/>
        </p:nvCxnSpPr>
        <p:spPr>
          <a:xfrm flipV="1">
            <a:off x="5130997" y="2076334"/>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E92E11-2923-9B4C-8589-357C8231D95D}"/>
              </a:ext>
            </a:extLst>
          </p:cNvPr>
          <p:cNvCxnSpPr>
            <a:cxnSpLocks/>
          </p:cNvCxnSpPr>
          <p:nvPr/>
        </p:nvCxnSpPr>
        <p:spPr>
          <a:xfrm>
            <a:off x="5130997"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8DF566-7625-864D-AB80-05770380A731}"/>
              </a:ext>
            </a:extLst>
          </p:cNvPr>
          <p:cNvCxnSpPr>
            <a:cxnSpLocks/>
          </p:cNvCxnSpPr>
          <p:nvPr/>
        </p:nvCxnSpPr>
        <p:spPr>
          <a:xfrm flipH="1">
            <a:off x="3441491"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90270C9-A4E0-8A40-B4DC-BD8EC994372D}"/>
              </a:ext>
            </a:extLst>
          </p:cNvPr>
          <p:cNvSpPr txBox="1"/>
          <p:nvPr/>
        </p:nvSpPr>
        <p:spPr>
          <a:xfrm>
            <a:off x="3221870" y="3657384"/>
            <a:ext cx="362600" cy="323165"/>
          </a:xfrm>
          <a:prstGeom prst="rect">
            <a:avLst/>
          </a:prstGeom>
          <a:noFill/>
        </p:spPr>
        <p:txBody>
          <a:bodyPr wrap="none" rtlCol="0">
            <a:spAutoFit/>
          </a:bodyPr>
          <a:lstStyle/>
          <a:p>
            <a:r>
              <a:rPr lang="en-US" sz="1500" dirty="0"/>
              <a:t>IV</a:t>
            </a:r>
          </a:p>
        </p:txBody>
      </p:sp>
      <p:sp>
        <p:nvSpPr>
          <p:cNvPr id="20" name="TextBox 19">
            <a:extLst>
              <a:ext uri="{FF2B5EF4-FFF2-40B4-BE49-F238E27FC236}">
                <a16:creationId xmlns:a16="http://schemas.microsoft.com/office/drawing/2014/main" id="{B2D7E3A5-02A5-974C-ABD7-C283E47101B5}"/>
              </a:ext>
            </a:extLst>
          </p:cNvPr>
          <p:cNvSpPr txBox="1"/>
          <p:nvPr/>
        </p:nvSpPr>
        <p:spPr>
          <a:xfrm>
            <a:off x="3320455" y="1863360"/>
            <a:ext cx="247184" cy="323165"/>
          </a:xfrm>
          <a:prstGeom prst="rect">
            <a:avLst/>
          </a:prstGeom>
          <a:noFill/>
        </p:spPr>
        <p:txBody>
          <a:bodyPr wrap="none" rtlCol="0">
            <a:spAutoFit/>
          </a:bodyPr>
          <a:lstStyle/>
          <a:p>
            <a:r>
              <a:rPr lang="en-US" sz="1500" dirty="0"/>
              <a:t>I</a:t>
            </a:r>
          </a:p>
        </p:txBody>
      </p:sp>
      <p:sp>
        <p:nvSpPr>
          <p:cNvPr id="21" name="TextBox 20">
            <a:extLst>
              <a:ext uri="{FF2B5EF4-FFF2-40B4-BE49-F238E27FC236}">
                <a16:creationId xmlns:a16="http://schemas.microsoft.com/office/drawing/2014/main" id="{535C6710-F253-C346-9ECF-3E241B5356D2}"/>
              </a:ext>
            </a:extLst>
          </p:cNvPr>
          <p:cNvSpPr txBox="1"/>
          <p:nvPr/>
        </p:nvSpPr>
        <p:spPr>
          <a:xfrm>
            <a:off x="5720544" y="1863360"/>
            <a:ext cx="309700" cy="323165"/>
          </a:xfrm>
          <a:prstGeom prst="rect">
            <a:avLst/>
          </a:prstGeom>
          <a:noFill/>
        </p:spPr>
        <p:txBody>
          <a:bodyPr wrap="none" rtlCol="0">
            <a:spAutoFit/>
          </a:bodyPr>
          <a:lstStyle/>
          <a:p>
            <a:r>
              <a:rPr lang="en-US" sz="1500" dirty="0"/>
              <a:t>II</a:t>
            </a:r>
          </a:p>
        </p:txBody>
      </p:sp>
      <p:sp>
        <p:nvSpPr>
          <p:cNvPr id="22" name="TextBox 21">
            <a:extLst>
              <a:ext uri="{FF2B5EF4-FFF2-40B4-BE49-F238E27FC236}">
                <a16:creationId xmlns:a16="http://schemas.microsoft.com/office/drawing/2014/main" id="{EF2CD6CD-9FBA-2C4C-ABCE-8230A520D49D}"/>
              </a:ext>
            </a:extLst>
          </p:cNvPr>
          <p:cNvSpPr txBox="1"/>
          <p:nvPr/>
        </p:nvSpPr>
        <p:spPr>
          <a:xfrm>
            <a:off x="5720545" y="3668831"/>
            <a:ext cx="589547" cy="323165"/>
          </a:xfrm>
          <a:prstGeom prst="rect">
            <a:avLst/>
          </a:prstGeom>
          <a:noFill/>
        </p:spPr>
        <p:txBody>
          <a:bodyPr wrap="square" rtlCol="0">
            <a:spAutoFit/>
          </a:bodyPr>
          <a:lstStyle/>
          <a:p>
            <a:r>
              <a:rPr lang="en-US" sz="1500" dirty="0"/>
              <a:t>III</a:t>
            </a:r>
          </a:p>
        </p:txBody>
      </p:sp>
      <p:cxnSp>
        <p:nvCxnSpPr>
          <p:cNvPr id="23" name="Straight Arrow Connector 22">
            <a:extLst>
              <a:ext uri="{FF2B5EF4-FFF2-40B4-BE49-F238E27FC236}">
                <a16:creationId xmlns:a16="http://schemas.microsoft.com/office/drawing/2014/main" id="{D4B50AB7-5BFF-E04A-92E8-EAE57025A6A4}"/>
              </a:ext>
            </a:extLst>
          </p:cNvPr>
          <p:cNvCxnSpPr>
            <a:cxnSpLocks/>
          </p:cNvCxnSpPr>
          <p:nvPr/>
        </p:nvCxnSpPr>
        <p:spPr>
          <a:xfrm>
            <a:off x="3502236" y="2062583"/>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C12A1D4-B278-DF45-ACF6-2504EB85B5DE}"/>
              </a:ext>
            </a:extLst>
          </p:cNvPr>
          <p:cNvGrpSpPr/>
          <p:nvPr/>
        </p:nvGrpSpPr>
        <p:grpSpPr>
          <a:xfrm>
            <a:off x="1198019" y="315280"/>
            <a:ext cx="2710725" cy="1931069"/>
            <a:chOff x="1211282" y="1916429"/>
            <a:chExt cx="1891287" cy="1325563"/>
          </a:xfrm>
        </p:grpSpPr>
        <p:sp>
          <p:nvSpPr>
            <p:cNvPr id="25" name="Oval 24">
              <a:extLst>
                <a:ext uri="{FF2B5EF4-FFF2-40B4-BE49-F238E27FC236}">
                  <a16:creationId xmlns:a16="http://schemas.microsoft.com/office/drawing/2014/main" id="{D1C97CA6-00AF-FF4C-A442-770448496328}"/>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26" name="TextBox 25">
              <a:extLst>
                <a:ext uri="{FF2B5EF4-FFF2-40B4-BE49-F238E27FC236}">
                  <a16:creationId xmlns:a16="http://schemas.microsoft.com/office/drawing/2014/main" id="{9CA4BC2A-6E01-EE48-AF15-7D184BAB2671}"/>
                </a:ext>
              </a:extLst>
            </p:cNvPr>
            <p:cNvSpPr txBox="1"/>
            <p:nvPr/>
          </p:nvSpPr>
          <p:spPr>
            <a:xfrm>
              <a:off x="1211282" y="1967607"/>
              <a:ext cx="1891287" cy="1204240"/>
            </a:xfrm>
            <a:prstGeom prst="rect">
              <a:avLst/>
            </a:prstGeom>
            <a:noFill/>
          </p:spPr>
          <p:txBody>
            <a:bodyPr wrap="square" rtlCol="0">
              <a:spAutoFit/>
            </a:bodyPr>
            <a:lstStyle/>
            <a:p>
              <a:pPr algn="ctr" defTabSz="685800">
                <a:defRPr/>
              </a:pPr>
              <a:r>
                <a:rPr lang="en-US" b="1" dirty="0">
                  <a:solidFill>
                    <a:srgbClr val="000000"/>
                  </a:solidFill>
                </a:rPr>
                <a:t>PAH</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MCTD</a:t>
              </a:r>
            </a:p>
            <a:p>
              <a:pPr algn="ctr" defTabSz="685800">
                <a:defRPr/>
              </a:pPr>
              <a:r>
                <a:rPr lang="en-US" dirty="0">
                  <a:solidFill>
                    <a:schemeClr val="bg1"/>
                  </a:solidFill>
                </a:rPr>
                <a:t>SS</a:t>
              </a:r>
            </a:p>
            <a:p>
              <a:pPr algn="ctr" defTabSz="685800">
                <a:defRPr/>
              </a:pPr>
              <a:r>
                <a:rPr lang="en-US" dirty="0">
                  <a:solidFill>
                    <a:schemeClr val="bg1"/>
                  </a:solidFill>
                </a:rPr>
                <a:t>PM/DM</a:t>
              </a:r>
            </a:p>
          </p:txBody>
        </p:sp>
      </p:grpSp>
      <p:grpSp>
        <p:nvGrpSpPr>
          <p:cNvPr id="27" name="Group 26">
            <a:extLst>
              <a:ext uri="{FF2B5EF4-FFF2-40B4-BE49-F238E27FC236}">
                <a16:creationId xmlns:a16="http://schemas.microsoft.com/office/drawing/2014/main" id="{2DABB5D0-6C08-DB45-A795-432B237C4FFD}"/>
              </a:ext>
            </a:extLst>
          </p:cNvPr>
          <p:cNvGrpSpPr/>
          <p:nvPr/>
        </p:nvGrpSpPr>
        <p:grpSpPr>
          <a:xfrm>
            <a:off x="5355572" y="327034"/>
            <a:ext cx="2710725" cy="1931069"/>
            <a:chOff x="1211282" y="1916429"/>
            <a:chExt cx="1891287" cy="1325563"/>
          </a:xfrm>
        </p:grpSpPr>
        <p:sp>
          <p:nvSpPr>
            <p:cNvPr id="28" name="Oval 27">
              <a:extLst>
                <a:ext uri="{FF2B5EF4-FFF2-40B4-BE49-F238E27FC236}">
                  <a16:creationId xmlns:a16="http://schemas.microsoft.com/office/drawing/2014/main" id="{96B9D92B-7B34-764D-B3BE-2387D057C1F9}"/>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29" name="TextBox 28">
              <a:extLst>
                <a:ext uri="{FF2B5EF4-FFF2-40B4-BE49-F238E27FC236}">
                  <a16:creationId xmlns:a16="http://schemas.microsoft.com/office/drawing/2014/main" id="{360662C1-7F5D-FF4F-8FD0-DBD88B0037E4}"/>
                </a:ext>
              </a:extLst>
            </p:cNvPr>
            <p:cNvSpPr txBox="1"/>
            <p:nvPr/>
          </p:nvSpPr>
          <p:spPr>
            <a:xfrm>
              <a:off x="1211282" y="2154606"/>
              <a:ext cx="1891287" cy="823954"/>
            </a:xfrm>
            <a:prstGeom prst="rect">
              <a:avLst/>
            </a:prstGeom>
            <a:noFill/>
          </p:spPr>
          <p:txBody>
            <a:bodyPr wrap="square" rtlCol="0">
              <a:spAutoFit/>
            </a:bodyPr>
            <a:lstStyle/>
            <a:p>
              <a:pPr algn="ctr" defTabSz="685800">
                <a:defRPr/>
              </a:pPr>
              <a:r>
                <a:rPr lang="en-US" b="1" dirty="0">
                  <a:solidFill>
                    <a:srgbClr val="000000"/>
                  </a:solidFill>
                </a:rPr>
                <a:t>LV Disease</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RA</a:t>
              </a:r>
            </a:p>
          </p:txBody>
        </p:sp>
      </p:grpSp>
      <p:grpSp>
        <p:nvGrpSpPr>
          <p:cNvPr id="30" name="Group 29">
            <a:extLst>
              <a:ext uri="{FF2B5EF4-FFF2-40B4-BE49-F238E27FC236}">
                <a16:creationId xmlns:a16="http://schemas.microsoft.com/office/drawing/2014/main" id="{F51E8D53-6592-624E-8C48-BCD96AAD22C0}"/>
              </a:ext>
            </a:extLst>
          </p:cNvPr>
          <p:cNvGrpSpPr/>
          <p:nvPr/>
        </p:nvGrpSpPr>
        <p:grpSpPr>
          <a:xfrm>
            <a:off x="5568692" y="3024693"/>
            <a:ext cx="2710725" cy="1931069"/>
            <a:chOff x="1211282" y="1916429"/>
            <a:chExt cx="1891287" cy="1325563"/>
          </a:xfrm>
        </p:grpSpPr>
        <p:sp>
          <p:nvSpPr>
            <p:cNvPr id="31" name="Oval 30">
              <a:extLst>
                <a:ext uri="{FF2B5EF4-FFF2-40B4-BE49-F238E27FC236}">
                  <a16:creationId xmlns:a16="http://schemas.microsoft.com/office/drawing/2014/main" id="{24052C7F-9E9F-9043-BB8D-2DFC59306D05}"/>
                </a:ext>
              </a:extLst>
            </p:cNvPr>
            <p:cNvSpPr/>
            <p:nvPr/>
          </p:nvSpPr>
          <p:spPr bwMode="auto">
            <a:xfrm>
              <a:off x="1483049" y="1916429"/>
              <a:ext cx="1347753" cy="1325563"/>
            </a:xfrm>
            <a:prstGeom prst="ellipse">
              <a:avLst/>
            </a:prstGeom>
            <a:solidFill>
              <a:srgbClr val="00B8FF"/>
            </a:solidFill>
            <a:ln w="762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32" name="TextBox 31">
              <a:extLst>
                <a:ext uri="{FF2B5EF4-FFF2-40B4-BE49-F238E27FC236}">
                  <a16:creationId xmlns:a16="http://schemas.microsoft.com/office/drawing/2014/main" id="{F360620C-08C0-C640-AA3D-A28ED8277D37}"/>
                </a:ext>
              </a:extLst>
            </p:cNvPr>
            <p:cNvSpPr txBox="1"/>
            <p:nvPr/>
          </p:nvSpPr>
          <p:spPr>
            <a:xfrm>
              <a:off x="1211282" y="2037068"/>
              <a:ext cx="1891287" cy="1204240"/>
            </a:xfrm>
            <a:prstGeom prst="rect">
              <a:avLst/>
            </a:prstGeom>
            <a:noFill/>
          </p:spPr>
          <p:txBody>
            <a:bodyPr wrap="square" rtlCol="0">
              <a:spAutoFit/>
            </a:bodyPr>
            <a:lstStyle/>
            <a:p>
              <a:pPr algn="ctr" defTabSz="685800">
                <a:defRPr/>
              </a:pPr>
              <a:r>
                <a:rPr lang="en-US" b="1" dirty="0">
                  <a:solidFill>
                    <a:srgbClr val="000000"/>
                  </a:solidFill>
                </a:rPr>
                <a:t>Lung Disease</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RA</a:t>
              </a:r>
              <a:br>
                <a:rPr lang="en-US" dirty="0">
                  <a:solidFill>
                    <a:schemeClr val="bg1"/>
                  </a:solidFill>
                </a:rPr>
              </a:br>
              <a:r>
                <a:rPr lang="en-US" dirty="0">
                  <a:solidFill>
                    <a:schemeClr val="bg1"/>
                  </a:solidFill>
                </a:rPr>
                <a:t>SS</a:t>
              </a:r>
            </a:p>
            <a:p>
              <a:pPr algn="ctr" defTabSz="685800">
                <a:defRPr/>
              </a:pPr>
              <a:r>
                <a:rPr lang="en-US" dirty="0">
                  <a:solidFill>
                    <a:schemeClr val="bg1"/>
                  </a:solidFill>
                </a:rPr>
                <a:t>PM/DM</a:t>
              </a:r>
            </a:p>
          </p:txBody>
        </p:sp>
      </p:grpSp>
      <p:grpSp>
        <p:nvGrpSpPr>
          <p:cNvPr id="33" name="Group 32">
            <a:extLst>
              <a:ext uri="{FF2B5EF4-FFF2-40B4-BE49-F238E27FC236}">
                <a16:creationId xmlns:a16="http://schemas.microsoft.com/office/drawing/2014/main" id="{EC499076-A121-704D-A68F-B2A51BE1D41B}"/>
              </a:ext>
            </a:extLst>
          </p:cNvPr>
          <p:cNvGrpSpPr/>
          <p:nvPr/>
        </p:nvGrpSpPr>
        <p:grpSpPr>
          <a:xfrm>
            <a:off x="946078" y="3026769"/>
            <a:ext cx="2710725" cy="1931069"/>
            <a:chOff x="1211282" y="1916429"/>
            <a:chExt cx="1891287" cy="1325563"/>
          </a:xfrm>
        </p:grpSpPr>
        <p:sp>
          <p:nvSpPr>
            <p:cNvPr id="34" name="Oval 33">
              <a:extLst>
                <a:ext uri="{FF2B5EF4-FFF2-40B4-BE49-F238E27FC236}">
                  <a16:creationId xmlns:a16="http://schemas.microsoft.com/office/drawing/2014/main" id="{40040914-7CB0-B248-88F0-27E560418AB0}"/>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35" name="TextBox 34">
              <a:extLst>
                <a:ext uri="{FF2B5EF4-FFF2-40B4-BE49-F238E27FC236}">
                  <a16:creationId xmlns:a16="http://schemas.microsoft.com/office/drawing/2014/main" id="{10BC75F8-E09D-074B-B7C0-3E176B3F525C}"/>
                </a:ext>
              </a:extLst>
            </p:cNvPr>
            <p:cNvSpPr txBox="1"/>
            <p:nvPr/>
          </p:nvSpPr>
          <p:spPr>
            <a:xfrm>
              <a:off x="1211282" y="2274912"/>
              <a:ext cx="1891287" cy="633811"/>
            </a:xfrm>
            <a:prstGeom prst="rect">
              <a:avLst/>
            </a:prstGeom>
            <a:noFill/>
          </p:spPr>
          <p:txBody>
            <a:bodyPr wrap="square" rtlCol="0">
              <a:spAutoFit/>
            </a:bodyPr>
            <a:lstStyle/>
            <a:p>
              <a:pPr algn="ctr" defTabSz="685800">
                <a:defRPr/>
              </a:pPr>
              <a:r>
                <a:rPr lang="en-US" b="1" dirty="0">
                  <a:solidFill>
                    <a:srgbClr val="000000"/>
                  </a:solidFill>
                </a:rPr>
                <a:t>Thrombotic</a:t>
              </a:r>
            </a:p>
            <a:p>
              <a:pPr algn="ctr" defTabSz="685800">
                <a:defRPr/>
              </a:pPr>
              <a:r>
                <a:rPr lang="en-US" dirty="0">
                  <a:solidFill>
                    <a:schemeClr val="bg1"/>
                  </a:solidFill>
                </a:rPr>
                <a:t>SLE</a:t>
              </a:r>
            </a:p>
            <a:p>
              <a:pPr algn="ctr" defTabSz="685800">
                <a:defRPr/>
              </a:pPr>
              <a:r>
                <a:rPr lang="en-US" dirty="0" err="1">
                  <a:solidFill>
                    <a:schemeClr val="bg1"/>
                  </a:solidFill>
                </a:rPr>
                <a:t>SSc</a:t>
              </a:r>
              <a:endParaRPr lang="en-US" dirty="0">
                <a:solidFill>
                  <a:schemeClr val="bg1"/>
                </a:solidFill>
              </a:endParaRPr>
            </a:p>
          </p:txBody>
        </p:sp>
      </p:grpSp>
      <p:sp>
        <p:nvSpPr>
          <p:cNvPr id="36" name="TextBox 35">
            <a:extLst>
              <a:ext uri="{FF2B5EF4-FFF2-40B4-BE49-F238E27FC236}">
                <a16:creationId xmlns:a16="http://schemas.microsoft.com/office/drawing/2014/main" id="{44365EC9-AFE6-BC48-A01F-34C5EA8323D9}"/>
              </a:ext>
            </a:extLst>
          </p:cNvPr>
          <p:cNvSpPr txBox="1"/>
          <p:nvPr/>
        </p:nvSpPr>
        <p:spPr>
          <a:xfrm>
            <a:off x="6650777" y="4957838"/>
            <a:ext cx="2791149" cy="346249"/>
          </a:xfrm>
          <a:prstGeom prst="rect">
            <a:avLst/>
          </a:prstGeom>
          <a:noFill/>
        </p:spPr>
        <p:txBody>
          <a:bodyPr wrap="none" rtlCol="0">
            <a:spAutoFit/>
          </a:bodyPr>
          <a:lstStyle/>
          <a:p>
            <a:r>
              <a:rPr lang="en-US" sz="825" dirty="0"/>
              <a:t>Adapted from: Mathai SC. </a:t>
            </a:r>
            <a:r>
              <a:rPr lang="en-US" sz="825" dirty="0" err="1"/>
              <a:t>Cardiol</a:t>
            </a:r>
            <a:r>
              <a:rPr lang="en-US" sz="825" dirty="0"/>
              <a:t> Clin 40 (2022) 29–43 </a:t>
            </a:r>
          </a:p>
          <a:p>
            <a:endParaRPr lang="en-US" sz="825" dirty="0"/>
          </a:p>
        </p:txBody>
      </p:sp>
    </p:spTree>
    <p:extLst>
      <p:ext uri="{BB962C8B-B14F-4D97-AF65-F5344CB8AC3E}">
        <p14:creationId xmlns:p14="http://schemas.microsoft.com/office/powerpoint/2010/main" val="2993692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A9AE-BBE4-B341-8CC1-71B23FC1E547}"/>
              </a:ext>
            </a:extLst>
          </p:cNvPr>
          <p:cNvSpPr>
            <a:spLocks noGrp="1"/>
          </p:cNvSpPr>
          <p:nvPr>
            <p:ph type="title"/>
          </p:nvPr>
        </p:nvSpPr>
        <p:spPr/>
        <p:txBody>
          <a:bodyPr>
            <a:normAutofit fontScale="90000"/>
          </a:bodyPr>
          <a:lstStyle/>
          <a:p>
            <a:r>
              <a:rPr lang="en-US" dirty="0"/>
              <a:t>CTD and Group III Disease</a:t>
            </a:r>
          </a:p>
        </p:txBody>
      </p:sp>
      <p:sp>
        <p:nvSpPr>
          <p:cNvPr id="6" name="Rectangle 3">
            <a:extLst>
              <a:ext uri="{FF2B5EF4-FFF2-40B4-BE49-F238E27FC236}">
                <a16:creationId xmlns:a16="http://schemas.microsoft.com/office/drawing/2014/main" id="{712512AB-848E-1840-A0F7-973503400E7F}"/>
              </a:ext>
            </a:extLst>
          </p:cNvPr>
          <p:cNvSpPr txBox="1">
            <a:spLocks noChangeArrowheads="1"/>
          </p:cNvSpPr>
          <p:nvPr/>
        </p:nvSpPr>
        <p:spPr bwMode="auto">
          <a:xfrm>
            <a:off x="3305293" y="1119059"/>
            <a:ext cx="2890127" cy="1407963"/>
          </a:xfrm>
          <a:prstGeom prst="rect">
            <a:avLst/>
          </a:prstGeom>
          <a:solidFill>
            <a:schemeClr val="bg1"/>
          </a:solidFill>
          <a:ln w="9525">
            <a:solidFill>
              <a:schemeClr val="bg1">
                <a:lumMod val="75000"/>
              </a:schemeClr>
            </a:solidFill>
            <a:miter lim="800000"/>
            <a:headEnd/>
            <a:tailEnd/>
          </a:ln>
          <a:effectLst>
            <a:outerShdw blurRad="50800" dist="38100" dir="2700000" algn="ctr" rotWithShape="0">
              <a:schemeClr val="tx1">
                <a:lumMod val="50000"/>
                <a:lumOff val="50000"/>
                <a:alpha val="40000"/>
              </a:schemeClr>
            </a:outerShdw>
          </a:effectLst>
        </p:spPr>
        <p:txBody>
          <a:bodyPr wrap="square" lIns="102870" tIns="51435" rIns="102870" bIns="51435">
            <a:noAutofit/>
          </a:bodyPr>
          <a:lstStyle/>
          <a:p>
            <a:pPr marL="127695" indent="-127695"/>
            <a:r>
              <a:rPr lang="en-GB" sz="1050" b="1" dirty="0"/>
              <a:t>3. PH due to lung diseases and/or hypoxia</a:t>
            </a:r>
          </a:p>
          <a:p>
            <a:pPr marL="215504" indent="-215504">
              <a:spcBef>
                <a:spcPts val="225"/>
              </a:spcBef>
              <a:spcAft>
                <a:spcPts val="150"/>
              </a:spcAft>
              <a:defRPr/>
            </a:pPr>
            <a:r>
              <a:rPr lang="en-GB" sz="1050" dirty="0"/>
              <a:t>3.1	Obstructive lung disease</a:t>
            </a:r>
          </a:p>
          <a:p>
            <a:pPr marL="215504" indent="-215504">
              <a:spcAft>
                <a:spcPts val="150"/>
              </a:spcAft>
              <a:defRPr/>
            </a:pPr>
            <a:r>
              <a:rPr lang="en-GB" sz="1050" dirty="0"/>
              <a:t>3.2	Restrictive lung disease</a:t>
            </a:r>
          </a:p>
          <a:p>
            <a:pPr marL="215504" indent="-215504">
              <a:spcAft>
                <a:spcPts val="150"/>
              </a:spcAft>
              <a:defRPr/>
            </a:pPr>
            <a:r>
              <a:rPr lang="en-GB" sz="1050" dirty="0"/>
              <a:t>3.3	Other lung disease with mixed restrictive/obstructive pattern</a:t>
            </a:r>
          </a:p>
          <a:p>
            <a:pPr marL="215504" indent="-215504">
              <a:spcAft>
                <a:spcPts val="150"/>
              </a:spcAft>
              <a:defRPr/>
            </a:pPr>
            <a:r>
              <a:rPr lang="en-GB" sz="1050" dirty="0"/>
              <a:t>3.4	Hypoxia without lung disease</a:t>
            </a:r>
          </a:p>
          <a:p>
            <a:pPr marL="215504" indent="-215504">
              <a:spcAft>
                <a:spcPts val="150"/>
              </a:spcAft>
              <a:defRPr/>
            </a:pPr>
            <a:r>
              <a:rPr lang="en-GB" sz="1050" dirty="0"/>
              <a:t>3.5	Developmental lung disorders</a:t>
            </a:r>
          </a:p>
        </p:txBody>
      </p:sp>
      <p:sp>
        <p:nvSpPr>
          <p:cNvPr id="9" name="Text Box 5">
            <a:extLst>
              <a:ext uri="{FF2B5EF4-FFF2-40B4-BE49-F238E27FC236}">
                <a16:creationId xmlns:a16="http://schemas.microsoft.com/office/drawing/2014/main" id="{0CCF7232-4C9B-5748-A696-95A876BBA857}"/>
              </a:ext>
            </a:extLst>
          </p:cNvPr>
          <p:cNvSpPr txBox="1">
            <a:spLocks noChangeArrowheads="1"/>
          </p:cNvSpPr>
          <p:nvPr/>
        </p:nvSpPr>
        <p:spPr bwMode="auto">
          <a:xfrm>
            <a:off x="7205690" y="4820336"/>
            <a:ext cx="2098672" cy="323165"/>
          </a:xfrm>
          <a:prstGeom prst="rect">
            <a:avLst/>
          </a:prstGeom>
          <a:noFill/>
          <a:ln w="9525">
            <a:noFill/>
            <a:miter lim="800000"/>
            <a:headEnd/>
            <a:tailEnd/>
          </a:ln>
        </p:spPr>
        <p:txBody>
          <a:bodyPr wrap="square" anchor="b">
            <a:spAutoFit/>
          </a:bodyPr>
          <a:lstStyle/>
          <a:p>
            <a:pPr eaLnBrk="0" hangingPunct="0"/>
            <a:r>
              <a:rPr lang="en-US" sz="750" dirty="0" err="1"/>
              <a:t>Simonneau</a:t>
            </a:r>
            <a:r>
              <a:rPr lang="en-US" sz="750" dirty="0"/>
              <a:t> G, et al. </a:t>
            </a:r>
            <a:r>
              <a:rPr lang="en-US" sz="750" i="1" dirty="0"/>
              <a:t>Eur Respir J.</a:t>
            </a:r>
            <a:r>
              <a:rPr lang="en-US" sz="750" dirty="0"/>
              <a:t> 2019;24:53(1). </a:t>
            </a:r>
          </a:p>
        </p:txBody>
      </p:sp>
      <p:pic>
        <p:nvPicPr>
          <p:cNvPr id="10" name="Picture 9">
            <a:extLst>
              <a:ext uri="{FF2B5EF4-FFF2-40B4-BE49-F238E27FC236}">
                <a16:creationId xmlns:a16="http://schemas.microsoft.com/office/drawing/2014/main" id="{E5558E64-AA3A-EF4C-B478-C76AFC7CAA76}"/>
              </a:ext>
            </a:extLst>
          </p:cNvPr>
          <p:cNvPicPr>
            <a:picLocks noChangeAspect="1"/>
          </p:cNvPicPr>
          <p:nvPr/>
        </p:nvPicPr>
        <p:blipFill>
          <a:blip r:embed="rId2"/>
          <a:stretch>
            <a:fillRect/>
          </a:stretch>
        </p:blipFill>
        <p:spPr>
          <a:xfrm>
            <a:off x="276652" y="1534148"/>
            <a:ext cx="2831392" cy="1874381"/>
          </a:xfrm>
          <a:prstGeom prst="rect">
            <a:avLst/>
          </a:prstGeom>
        </p:spPr>
      </p:pic>
      <p:pic>
        <p:nvPicPr>
          <p:cNvPr id="11" name="Picture 10">
            <a:extLst>
              <a:ext uri="{FF2B5EF4-FFF2-40B4-BE49-F238E27FC236}">
                <a16:creationId xmlns:a16="http://schemas.microsoft.com/office/drawing/2014/main" id="{37E743F1-6D1F-A64E-B60E-C9578F5FABE9}"/>
              </a:ext>
            </a:extLst>
          </p:cNvPr>
          <p:cNvPicPr>
            <a:picLocks noChangeAspect="1"/>
          </p:cNvPicPr>
          <p:nvPr/>
        </p:nvPicPr>
        <p:blipFill>
          <a:blip r:embed="rId3"/>
          <a:stretch>
            <a:fillRect/>
          </a:stretch>
        </p:blipFill>
        <p:spPr>
          <a:xfrm>
            <a:off x="3305293" y="2616479"/>
            <a:ext cx="2832842" cy="2571750"/>
          </a:xfrm>
          <a:prstGeom prst="rect">
            <a:avLst/>
          </a:prstGeom>
        </p:spPr>
      </p:pic>
      <p:pic>
        <p:nvPicPr>
          <p:cNvPr id="12" name="Picture 11">
            <a:extLst>
              <a:ext uri="{FF2B5EF4-FFF2-40B4-BE49-F238E27FC236}">
                <a16:creationId xmlns:a16="http://schemas.microsoft.com/office/drawing/2014/main" id="{99B26C49-2EB7-4349-A940-44017ED481F4}"/>
              </a:ext>
            </a:extLst>
          </p:cNvPr>
          <p:cNvPicPr>
            <a:picLocks noChangeAspect="1"/>
          </p:cNvPicPr>
          <p:nvPr/>
        </p:nvPicPr>
        <p:blipFill>
          <a:blip r:embed="rId4"/>
          <a:stretch>
            <a:fillRect/>
          </a:stretch>
        </p:blipFill>
        <p:spPr>
          <a:xfrm>
            <a:off x="6335385" y="1528417"/>
            <a:ext cx="2728692" cy="2043885"/>
          </a:xfrm>
          <a:prstGeom prst="rect">
            <a:avLst/>
          </a:prstGeom>
        </p:spPr>
      </p:pic>
      <p:cxnSp>
        <p:nvCxnSpPr>
          <p:cNvPr id="8" name="Straight Connector 7">
            <a:extLst>
              <a:ext uri="{FF2B5EF4-FFF2-40B4-BE49-F238E27FC236}">
                <a16:creationId xmlns:a16="http://schemas.microsoft.com/office/drawing/2014/main" id="{16B91D3F-1F75-1D4C-9288-179AB40A62CE}"/>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317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D121-5C92-0742-A0AA-E775F44CDCE4}"/>
              </a:ext>
            </a:extLst>
          </p:cNvPr>
          <p:cNvSpPr>
            <a:spLocks noGrp="1"/>
          </p:cNvSpPr>
          <p:nvPr>
            <p:ph type="title"/>
          </p:nvPr>
        </p:nvSpPr>
        <p:spPr/>
        <p:txBody>
          <a:bodyPr>
            <a:normAutofit fontScale="90000"/>
          </a:bodyPr>
          <a:lstStyle/>
          <a:p>
            <a:r>
              <a:rPr lang="en-US" dirty="0"/>
              <a:t>Outcomes in PH-IIP vs. IPAH</a:t>
            </a:r>
          </a:p>
        </p:txBody>
      </p:sp>
      <p:pic>
        <p:nvPicPr>
          <p:cNvPr id="5" name="Content Placeholder 4">
            <a:extLst>
              <a:ext uri="{FF2B5EF4-FFF2-40B4-BE49-F238E27FC236}">
                <a16:creationId xmlns:a16="http://schemas.microsoft.com/office/drawing/2014/main" id="{6310341E-DF52-1E4E-8978-680A71EC03CC}"/>
              </a:ext>
            </a:extLst>
          </p:cNvPr>
          <p:cNvPicPr>
            <a:picLocks noGrp="1" noChangeAspect="1"/>
          </p:cNvPicPr>
          <p:nvPr>
            <p:ph idx="1"/>
          </p:nvPr>
        </p:nvPicPr>
        <p:blipFill>
          <a:blip r:embed="rId3"/>
          <a:stretch>
            <a:fillRect/>
          </a:stretch>
        </p:blipFill>
        <p:spPr>
          <a:xfrm>
            <a:off x="2460182" y="1369219"/>
            <a:ext cx="4223636" cy="3263504"/>
          </a:xfrm>
        </p:spPr>
      </p:pic>
      <p:sp>
        <p:nvSpPr>
          <p:cNvPr id="6" name="TextBox 5">
            <a:extLst>
              <a:ext uri="{FF2B5EF4-FFF2-40B4-BE49-F238E27FC236}">
                <a16:creationId xmlns:a16="http://schemas.microsoft.com/office/drawing/2014/main" id="{80A7954D-021D-D94A-8187-A7F6098700F5}"/>
              </a:ext>
            </a:extLst>
          </p:cNvPr>
          <p:cNvSpPr txBox="1"/>
          <p:nvPr/>
        </p:nvSpPr>
        <p:spPr>
          <a:xfrm>
            <a:off x="2134456" y="4935751"/>
            <a:ext cx="7829387" cy="230832"/>
          </a:xfrm>
          <a:prstGeom prst="rect">
            <a:avLst/>
          </a:prstGeom>
          <a:noFill/>
        </p:spPr>
        <p:txBody>
          <a:bodyPr wrap="none" rtlCol="0">
            <a:spAutoFit/>
          </a:bodyPr>
          <a:lstStyle/>
          <a:p>
            <a:r>
              <a:rPr lang="en-US" sz="900" dirty="0" err="1">
                <a:solidFill>
                  <a:schemeClr val="accent3"/>
                </a:solidFill>
              </a:rPr>
              <a:t>Hoeper</a:t>
            </a:r>
            <a:r>
              <a:rPr lang="en-US" sz="900" dirty="0">
                <a:solidFill>
                  <a:schemeClr val="accent3"/>
                </a:solidFill>
              </a:rPr>
              <a:t> MM, et al. (2015) Pulmonary Hypertension in Patients with Chronic Fibrosing Idiopathic Interstitial Pneumonias. </a:t>
            </a:r>
            <a:r>
              <a:rPr lang="en-US" sz="900" dirty="0" err="1">
                <a:solidFill>
                  <a:schemeClr val="accent3"/>
                </a:solidFill>
              </a:rPr>
              <a:t>PLoS</a:t>
            </a:r>
            <a:r>
              <a:rPr lang="en-US" sz="900" dirty="0">
                <a:solidFill>
                  <a:schemeClr val="accent3"/>
                </a:solidFill>
              </a:rPr>
              <a:t> ONE 10(12): e0141911. </a:t>
            </a:r>
          </a:p>
        </p:txBody>
      </p:sp>
      <p:cxnSp>
        <p:nvCxnSpPr>
          <p:cNvPr id="7" name="Straight Connector 6">
            <a:extLst>
              <a:ext uri="{FF2B5EF4-FFF2-40B4-BE49-F238E27FC236}">
                <a16:creationId xmlns:a16="http://schemas.microsoft.com/office/drawing/2014/main" id="{B8F788C1-94A0-3B4C-84C8-EA484810173A}"/>
              </a:ext>
            </a:extLst>
          </p:cNvPr>
          <p:cNvCxnSpPr/>
          <p:nvPr/>
        </p:nvCxnSpPr>
        <p:spPr>
          <a:xfrm>
            <a:off x="393628" y="963827"/>
            <a:ext cx="8356744" cy="0"/>
          </a:xfrm>
          <a:prstGeom prst="line">
            <a:avLst/>
          </a:prstGeom>
          <a:ln w="57150">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7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ABC7C-D222-6C24-017B-342FD1CC5C3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DADDA6C-DB89-E197-25EF-15B1208A43A7}"/>
              </a:ext>
            </a:extLst>
          </p:cNvPr>
          <p:cNvSpPr/>
          <p:nvPr/>
        </p:nvSpPr>
        <p:spPr>
          <a:xfrm>
            <a:off x="2756480" y="3619630"/>
            <a:ext cx="1438835" cy="443752"/>
          </a:xfrm>
          <a:prstGeom prst="rect">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7B3C9A-F284-1AF5-43B1-28D07CE766DC}"/>
              </a:ext>
            </a:extLst>
          </p:cNvPr>
          <p:cNvSpPr>
            <a:spLocks noGrp="1"/>
          </p:cNvSpPr>
          <p:nvPr>
            <p:ph type="title"/>
          </p:nvPr>
        </p:nvSpPr>
        <p:spPr>
          <a:xfrm>
            <a:off x="2388164" y="278437"/>
            <a:ext cx="6429734" cy="656060"/>
          </a:xfrm>
        </p:spPr>
        <p:txBody>
          <a:bodyPr/>
          <a:lstStyle/>
          <a:p>
            <a:r>
              <a:rPr lang="en-US" sz="3200" dirty="0"/>
              <a:t>Cardiopulmonary disease in CTD</a:t>
            </a:r>
          </a:p>
        </p:txBody>
      </p:sp>
      <p:pic>
        <p:nvPicPr>
          <p:cNvPr id="6" name="Picture 5" descr="Backlit cell image." title="Backlit cell.">
            <a:extLst>
              <a:ext uri="{FF2B5EF4-FFF2-40B4-BE49-F238E27FC236}">
                <a16:creationId xmlns:a16="http://schemas.microsoft.com/office/drawing/2014/main" id="{0EC241A0-2F67-13DD-9C62-48C407393E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834387" cy="5143500"/>
          </a:xfrm>
          <a:prstGeom prst="rect">
            <a:avLst/>
          </a:prstGeom>
        </p:spPr>
      </p:pic>
      <p:sp>
        <p:nvSpPr>
          <p:cNvPr id="7" name="Slide Number Placeholder 5">
            <a:extLst>
              <a:ext uri="{FF2B5EF4-FFF2-40B4-BE49-F238E27FC236}">
                <a16:creationId xmlns:a16="http://schemas.microsoft.com/office/drawing/2014/main" id="{50912BC6-1020-E833-5D61-7662B9FC86C5}"/>
              </a:ext>
            </a:extLst>
          </p:cNvPr>
          <p:cNvSpPr>
            <a:spLocks noGrp="1"/>
          </p:cNvSpPr>
          <p:nvPr/>
        </p:nvSpPr>
        <p:spPr>
          <a:xfrm>
            <a:off x="326102" y="458286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92CB8D16-BD05-4F4E-A0ED-EA9E0AE507DA}" type="slidenum">
              <a:rPr lang="en-US" sz="1200" smtClean="0">
                <a:solidFill>
                  <a:schemeClr val="bg1"/>
                </a:solidFill>
              </a:rPr>
              <a:t>6</a:t>
            </a:fld>
            <a:endParaRPr lang="en-US" sz="1200" dirty="0">
              <a:solidFill>
                <a:schemeClr val="bg1"/>
              </a:solidFill>
            </a:endParaRPr>
          </a:p>
        </p:txBody>
      </p:sp>
      <p:pic>
        <p:nvPicPr>
          <p:cNvPr id="8" name="Picture 7">
            <a:extLst>
              <a:ext uri="{FF2B5EF4-FFF2-40B4-BE49-F238E27FC236}">
                <a16:creationId xmlns:a16="http://schemas.microsoft.com/office/drawing/2014/main" id="{384A64EE-AE6A-9135-1CAA-C50A320F82B4}"/>
              </a:ext>
            </a:extLst>
          </p:cNvPr>
          <p:cNvPicPr>
            <a:picLocks noChangeAspect="1"/>
          </p:cNvPicPr>
          <p:nvPr/>
        </p:nvPicPr>
        <p:blipFill>
          <a:blip r:embed="rId4"/>
          <a:stretch>
            <a:fillRect/>
          </a:stretch>
        </p:blipFill>
        <p:spPr>
          <a:xfrm>
            <a:off x="4211965" y="1210657"/>
            <a:ext cx="4701989" cy="3372208"/>
          </a:xfrm>
          <a:prstGeom prst="rect">
            <a:avLst/>
          </a:prstGeom>
        </p:spPr>
      </p:pic>
      <p:pic>
        <p:nvPicPr>
          <p:cNvPr id="4" name="Picture 3" descr="A diagram of human lungs&#10;&#10;AI-generated content may be incorrect.">
            <a:extLst>
              <a:ext uri="{FF2B5EF4-FFF2-40B4-BE49-F238E27FC236}">
                <a16:creationId xmlns:a16="http://schemas.microsoft.com/office/drawing/2014/main" id="{DA059BB4-56BE-7500-4E52-57B4BA57AD0E}"/>
              </a:ext>
            </a:extLst>
          </p:cNvPr>
          <p:cNvPicPr>
            <a:picLocks noChangeAspect="1"/>
          </p:cNvPicPr>
          <p:nvPr/>
        </p:nvPicPr>
        <p:blipFill>
          <a:blip r:embed="rId5"/>
          <a:srcRect l="24165" t="6245" r="64706" b="55317"/>
          <a:stretch/>
        </p:blipFill>
        <p:spPr>
          <a:xfrm>
            <a:off x="2266878" y="1851705"/>
            <a:ext cx="864973" cy="1680519"/>
          </a:xfrm>
          <a:prstGeom prst="rect">
            <a:avLst/>
          </a:prstGeom>
        </p:spPr>
      </p:pic>
      <p:pic>
        <p:nvPicPr>
          <p:cNvPr id="5" name="Picture 4" descr="A diagram of human lungs&#10;&#10;AI-generated content may be incorrect.">
            <a:extLst>
              <a:ext uri="{FF2B5EF4-FFF2-40B4-BE49-F238E27FC236}">
                <a16:creationId xmlns:a16="http://schemas.microsoft.com/office/drawing/2014/main" id="{089F08DE-7A4C-3D05-3A03-5B339FF59F5C}"/>
              </a:ext>
            </a:extLst>
          </p:cNvPr>
          <p:cNvPicPr>
            <a:picLocks noChangeAspect="1"/>
          </p:cNvPicPr>
          <p:nvPr/>
        </p:nvPicPr>
        <p:blipFill>
          <a:blip r:embed="rId5"/>
          <a:srcRect l="35718" t="51621" r="53074" b="9941"/>
          <a:stretch/>
        </p:blipFill>
        <p:spPr>
          <a:xfrm>
            <a:off x="3131851" y="1851705"/>
            <a:ext cx="871152" cy="1680519"/>
          </a:xfrm>
          <a:prstGeom prst="rect">
            <a:avLst/>
          </a:prstGeom>
        </p:spPr>
      </p:pic>
      <p:sp>
        <p:nvSpPr>
          <p:cNvPr id="10" name="Rectangle 9">
            <a:extLst>
              <a:ext uri="{FF2B5EF4-FFF2-40B4-BE49-F238E27FC236}">
                <a16:creationId xmlns:a16="http://schemas.microsoft.com/office/drawing/2014/main" id="{4D1F4325-1A7A-EF39-41A5-D141A7164EA6}"/>
              </a:ext>
            </a:extLst>
          </p:cNvPr>
          <p:cNvSpPr/>
          <p:nvPr/>
        </p:nvSpPr>
        <p:spPr>
          <a:xfrm>
            <a:off x="4300695" y="1980597"/>
            <a:ext cx="643094" cy="300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EB017A-ABAA-3D39-E4C4-EB17C5FAE052}"/>
              </a:ext>
            </a:extLst>
          </p:cNvPr>
          <p:cNvSpPr txBox="1"/>
          <p:nvPr/>
        </p:nvSpPr>
        <p:spPr>
          <a:xfrm>
            <a:off x="4218926" y="1946120"/>
            <a:ext cx="806631" cy="338554"/>
          </a:xfrm>
          <a:prstGeom prst="rect">
            <a:avLst/>
          </a:prstGeom>
          <a:noFill/>
        </p:spPr>
        <p:txBody>
          <a:bodyPr wrap="none" rtlCol="0">
            <a:spAutoFit/>
          </a:bodyPr>
          <a:lstStyle/>
          <a:p>
            <a:pPr algn="ctr"/>
            <a:r>
              <a:rPr lang="en-US" sz="800" b="1" dirty="0">
                <a:solidFill>
                  <a:srgbClr val="000000"/>
                </a:solidFill>
                <a:latin typeface="+mj-lt"/>
              </a:rPr>
              <a:t>Pulmonary </a:t>
            </a:r>
          </a:p>
          <a:p>
            <a:pPr algn="ctr"/>
            <a:r>
              <a:rPr lang="en-US" sz="800" b="1" dirty="0">
                <a:solidFill>
                  <a:srgbClr val="000000"/>
                </a:solidFill>
                <a:latin typeface="+mj-lt"/>
              </a:rPr>
              <a:t>Hypertension</a:t>
            </a:r>
          </a:p>
        </p:txBody>
      </p:sp>
      <p:sp>
        <p:nvSpPr>
          <p:cNvPr id="11" name="TextBox 10">
            <a:extLst>
              <a:ext uri="{FF2B5EF4-FFF2-40B4-BE49-F238E27FC236}">
                <a16:creationId xmlns:a16="http://schemas.microsoft.com/office/drawing/2014/main" id="{B964B756-A978-1B85-8909-83677C9C8F32}"/>
              </a:ext>
            </a:extLst>
          </p:cNvPr>
          <p:cNvSpPr txBox="1"/>
          <p:nvPr/>
        </p:nvSpPr>
        <p:spPr>
          <a:xfrm>
            <a:off x="2773130" y="3656840"/>
            <a:ext cx="1422185" cy="369332"/>
          </a:xfrm>
          <a:prstGeom prst="rect">
            <a:avLst/>
          </a:prstGeom>
          <a:noFill/>
        </p:spPr>
        <p:txBody>
          <a:bodyPr wrap="none" rtlCol="0">
            <a:spAutoFit/>
          </a:bodyPr>
          <a:lstStyle/>
          <a:p>
            <a:pPr algn="ctr"/>
            <a:r>
              <a:rPr lang="en-US" sz="900" b="1" dirty="0">
                <a:solidFill>
                  <a:srgbClr val="000000"/>
                </a:solidFill>
                <a:latin typeface="+mj-lt"/>
              </a:rPr>
              <a:t>Lung fibrosis – </a:t>
            </a:r>
          </a:p>
          <a:p>
            <a:pPr algn="ctr"/>
            <a:r>
              <a:rPr lang="en-US" sz="900" b="1" dirty="0">
                <a:solidFill>
                  <a:srgbClr val="000000"/>
                </a:solidFill>
                <a:latin typeface="+mj-lt"/>
              </a:rPr>
              <a:t>Interstitial Lung Disease</a:t>
            </a:r>
          </a:p>
        </p:txBody>
      </p:sp>
    </p:spTree>
    <p:extLst>
      <p:ext uri="{BB962C8B-B14F-4D97-AF65-F5344CB8AC3E}">
        <p14:creationId xmlns:p14="http://schemas.microsoft.com/office/powerpoint/2010/main" val="2495013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27919-A33A-F14A-97C1-012D6AB0C2F1}"/>
              </a:ext>
            </a:extLst>
          </p:cNvPr>
          <p:cNvSpPr>
            <a:spLocks noGrp="1"/>
          </p:cNvSpPr>
          <p:nvPr>
            <p:ph type="title"/>
          </p:nvPr>
        </p:nvSpPr>
        <p:spPr/>
        <p:txBody>
          <a:bodyPr>
            <a:normAutofit fontScale="90000"/>
          </a:bodyPr>
          <a:lstStyle/>
          <a:p>
            <a:r>
              <a:rPr lang="en-US" dirty="0"/>
              <a:t>Group 3 PH: Classifying severity</a:t>
            </a:r>
          </a:p>
        </p:txBody>
      </p:sp>
      <p:pic>
        <p:nvPicPr>
          <p:cNvPr id="4" name="Picture 3">
            <a:extLst>
              <a:ext uri="{FF2B5EF4-FFF2-40B4-BE49-F238E27FC236}">
                <a16:creationId xmlns:a16="http://schemas.microsoft.com/office/drawing/2014/main" id="{F14E4BEE-B235-714B-A6CF-AE70185EF95A}"/>
              </a:ext>
            </a:extLst>
          </p:cNvPr>
          <p:cNvPicPr/>
          <p:nvPr/>
        </p:nvPicPr>
        <p:blipFill rotWithShape="1">
          <a:blip r:embed="rId3"/>
          <a:srcRect t="36781" b="6820"/>
          <a:stretch/>
        </p:blipFill>
        <p:spPr>
          <a:xfrm>
            <a:off x="0" y="1968802"/>
            <a:ext cx="9144000" cy="2900855"/>
          </a:xfrm>
          <a:prstGeom prst="rect">
            <a:avLst/>
          </a:prstGeom>
        </p:spPr>
      </p:pic>
      <p:sp>
        <p:nvSpPr>
          <p:cNvPr id="5" name="TextBox 4">
            <a:extLst>
              <a:ext uri="{FF2B5EF4-FFF2-40B4-BE49-F238E27FC236}">
                <a16:creationId xmlns:a16="http://schemas.microsoft.com/office/drawing/2014/main" id="{128320E3-1F10-8442-B4F2-227684433A3E}"/>
              </a:ext>
            </a:extLst>
          </p:cNvPr>
          <p:cNvSpPr txBox="1"/>
          <p:nvPr/>
        </p:nvSpPr>
        <p:spPr>
          <a:xfrm>
            <a:off x="860340" y="1268017"/>
            <a:ext cx="7655011" cy="646331"/>
          </a:xfrm>
          <a:prstGeom prst="rect">
            <a:avLst/>
          </a:prstGeom>
          <a:noFill/>
        </p:spPr>
        <p:txBody>
          <a:bodyPr wrap="square" rtlCol="0">
            <a:spAutoFit/>
          </a:bodyPr>
          <a:lstStyle/>
          <a:p>
            <a:pPr marL="214313" indent="-214313">
              <a:buFont typeface="Arial" panose="020B0604020202020204" pitchFamily="34" charset="0"/>
              <a:buChar char="•"/>
            </a:pPr>
            <a:r>
              <a:rPr lang="en-US" i="1" dirty="0"/>
              <a:t>PH severity is associated with severity of underlying lung disease</a:t>
            </a:r>
          </a:p>
          <a:p>
            <a:pPr marL="214313" indent="-214313">
              <a:buFont typeface="Arial" panose="020B0604020202020204" pitchFamily="34" charset="0"/>
              <a:buChar char="•"/>
            </a:pPr>
            <a:r>
              <a:rPr lang="en-US" i="1" dirty="0"/>
              <a:t>Presence of PH often leads to more severe dyspnea</a:t>
            </a:r>
          </a:p>
        </p:txBody>
      </p:sp>
      <p:sp>
        <p:nvSpPr>
          <p:cNvPr id="6" name="TextBox 5">
            <a:extLst>
              <a:ext uri="{FF2B5EF4-FFF2-40B4-BE49-F238E27FC236}">
                <a16:creationId xmlns:a16="http://schemas.microsoft.com/office/drawing/2014/main" id="{39215130-7CE8-FE40-B394-A192112AAB7F}"/>
              </a:ext>
            </a:extLst>
          </p:cNvPr>
          <p:cNvSpPr txBox="1"/>
          <p:nvPr/>
        </p:nvSpPr>
        <p:spPr>
          <a:xfrm>
            <a:off x="2920429" y="4947194"/>
            <a:ext cx="6954148" cy="230832"/>
          </a:xfrm>
          <a:prstGeom prst="rect">
            <a:avLst/>
          </a:prstGeom>
          <a:noFill/>
        </p:spPr>
        <p:txBody>
          <a:bodyPr wrap="none" rtlCol="0">
            <a:spAutoFit/>
          </a:bodyPr>
          <a:lstStyle/>
          <a:p>
            <a:r>
              <a:rPr lang="en-US" sz="900" dirty="0">
                <a:solidFill>
                  <a:schemeClr val="accent3"/>
                </a:solidFill>
              </a:rPr>
              <a:t>Nathan SD, Barbera JA, </a:t>
            </a:r>
            <a:r>
              <a:rPr lang="en-US" sz="900" dirty="0" err="1">
                <a:solidFill>
                  <a:schemeClr val="accent3"/>
                </a:solidFill>
              </a:rPr>
              <a:t>Gaine</a:t>
            </a:r>
            <a:r>
              <a:rPr lang="en-US" sz="900" dirty="0">
                <a:solidFill>
                  <a:schemeClr val="accent3"/>
                </a:solidFill>
              </a:rPr>
              <a:t> SP, et al. Pulmonary hypertension in chronic lung disease and hypoxia. Eur Respir J 2019; 53: 1801914 </a:t>
            </a:r>
          </a:p>
        </p:txBody>
      </p:sp>
      <p:cxnSp>
        <p:nvCxnSpPr>
          <p:cNvPr id="7" name="Straight Connector 6">
            <a:extLst>
              <a:ext uri="{FF2B5EF4-FFF2-40B4-BE49-F238E27FC236}">
                <a16:creationId xmlns:a16="http://schemas.microsoft.com/office/drawing/2014/main" id="{3B56A671-77C4-C64F-9312-1788561EAD93}"/>
              </a:ext>
            </a:extLst>
          </p:cNvPr>
          <p:cNvCxnSpPr/>
          <p:nvPr/>
        </p:nvCxnSpPr>
        <p:spPr>
          <a:xfrm>
            <a:off x="393628" y="1037969"/>
            <a:ext cx="8356744" cy="0"/>
          </a:xfrm>
          <a:prstGeom prst="line">
            <a:avLst/>
          </a:prstGeom>
          <a:ln w="57150">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9840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4599E-8EC3-E243-BFB7-9E0E3E80D36E}"/>
              </a:ext>
            </a:extLst>
          </p:cNvPr>
          <p:cNvSpPr>
            <a:spLocks noGrp="1"/>
          </p:cNvSpPr>
          <p:nvPr>
            <p:ph type="title"/>
          </p:nvPr>
        </p:nvSpPr>
        <p:spPr/>
        <p:txBody>
          <a:bodyPr>
            <a:normAutofit fontScale="90000"/>
          </a:bodyPr>
          <a:lstStyle/>
          <a:p>
            <a:r>
              <a:rPr lang="en-US" dirty="0"/>
              <a:t>Diagnosing group 3 PH</a:t>
            </a:r>
          </a:p>
        </p:txBody>
      </p:sp>
      <p:sp>
        <p:nvSpPr>
          <p:cNvPr id="3" name="Content Placeholder 2">
            <a:extLst>
              <a:ext uri="{FF2B5EF4-FFF2-40B4-BE49-F238E27FC236}">
                <a16:creationId xmlns:a16="http://schemas.microsoft.com/office/drawing/2014/main" id="{9311C24A-5C19-5E4E-B5B9-2D9E661BD15C}"/>
              </a:ext>
            </a:extLst>
          </p:cNvPr>
          <p:cNvSpPr>
            <a:spLocks noGrp="1"/>
          </p:cNvSpPr>
          <p:nvPr>
            <p:ph idx="1"/>
          </p:nvPr>
        </p:nvSpPr>
        <p:spPr/>
        <p:txBody>
          <a:bodyPr>
            <a:normAutofit lnSpcReduction="10000"/>
          </a:bodyPr>
          <a:lstStyle/>
          <a:p>
            <a:r>
              <a:rPr lang="en-US" dirty="0"/>
              <a:t>Diagnosis is difficult – signs and symptoms of PH are common in CLD</a:t>
            </a:r>
          </a:p>
          <a:p>
            <a:r>
              <a:rPr lang="en-US" dirty="0"/>
              <a:t>Echocardiogram has limited utility</a:t>
            </a:r>
          </a:p>
          <a:p>
            <a:pPr lvl="1"/>
            <a:r>
              <a:rPr lang="en-US" dirty="0"/>
              <a:t>48% with RVSP &gt; 45mmHg by echo had </a:t>
            </a:r>
            <a:r>
              <a:rPr lang="en-US" b="1" dirty="0"/>
              <a:t>NO PH on RHC</a:t>
            </a:r>
          </a:p>
          <a:p>
            <a:r>
              <a:rPr lang="en-US" dirty="0"/>
              <a:t>Similar to other forms of PH, RHC is necessary to properly diagnose</a:t>
            </a:r>
          </a:p>
        </p:txBody>
      </p:sp>
      <p:pic>
        <p:nvPicPr>
          <p:cNvPr id="4" name="Picture 3">
            <a:extLst>
              <a:ext uri="{FF2B5EF4-FFF2-40B4-BE49-F238E27FC236}">
                <a16:creationId xmlns:a16="http://schemas.microsoft.com/office/drawing/2014/main" id="{D1E852CC-FDEA-AA4E-92C4-4B6DDAA6473C}"/>
              </a:ext>
            </a:extLst>
          </p:cNvPr>
          <p:cNvPicPr>
            <a:picLocks noChangeAspect="1"/>
          </p:cNvPicPr>
          <p:nvPr/>
        </p:nvPicPr>
        <p:blipFill>
          <a:blip r:embed="rId3"/>
          <a:stretch>
            <a:fillRect/>
          </a:stretch>
        </p:blipFill>
        <p:spPr>
          <a:xfrm>
            <a:off x="1507968" y="2907036"/>
            <a:ext cx="2847048" cy="2180839"/>
          </a:xfrm>
          <a:prstGeom prst="rect">
            <a:avLst/>
          </a:prstGeom>
        </p:spPr>
      </p:pic>
      <p:pic>
        <p:nvPicPr>
          <p:cNvPr id="5" name="Picture 4">
            <a:extLst>
              <a:ext uri="{FF2B5EF4-FFF2-40B4-BE49-F238E27FC236}">
                <a16:creationId xmlns:a16="http://schemas.microsoft.com/office/drawing/2014/main" id="{094D22E1-411F-3B41-83EC-84538B429F02}"/>
              </a:ext>
            </a:extLst>
          </p:cNvPr>
          <p:cNvPicPr>
            <a:picLocks noChangeAspect="1"/>
          </p:cNvPicPr>
          <p:nvPr/>
        </p:nvPicPr>
        <p:blipFill>
          <a:blip r:embed="rId4"/>
          <a:stretch>
            <a:fillRect/>
          </a:stretch>
        </p:blipFill>
        <p:spPr>
          <a:xfrm>
            <a:off x="4554012" y="2907036"/>
            <a:ext cx="2501180" cy="2156017"/>
          </a:xfrm>
          <a:prstGeom prst="rect">
            <a:avLst/>
          </a:prstGeom>
        </p:spPr>
      </p:pic>
      <p:sp>
        <p:nvSpPr>
          <p:cNvPr id="6" name="TextBox 5">
            <a:extLst>
              <a:ext uri="{FF2B5EF4-FFF2-40B4-BE49-F238E27FC236}">
                <a16:creationId xmlns:a16="http://schemas.microsoft.com/office/drawing/2014/main" id="{DF20165A-ADFE-8345-873B-255F021D3C47}"/>
              </a:ext>
            </a:extLst>
          </p:cNvPr>
          <p:cNvSpPr txBox="1"/>
          <p:nvPr/>
        </p:nvSpPr>
        <p:spPr>
          <a:xfrm>
            <a:off x="5888421" y="4983999"/>
            <a:ext cx="3339522" cy="369332"/>
          </a:xfrm>
          <a:prstGeom prst="rect">
            <a:avLst/>
          </a:prstGeom>
          <a:noFill/>
        </p:spPr>
        <p:txBody>
          <a:bodyPr wrap="square" rtlCol="0">
            <a:spAutoFit/>
          </a:bodyPr>
          <a:lstStyle/>
          <a:p>
            <a:r>
              <a:rPr lang="en-US" sz="900" dirty="0" err="1">
                <a:solidFill>
                  <a:schemeClr val="bg2">
                    <a:lumMod val="75000"/>
                  </a:schemeClr>
                </a:solidFill>
              </a:rPr>
              <a:t>Arcasoy</a:t>
            </a:r>
            <a:r>
              <a:rPr lang="en-US" sz="900" dirty="0">
                <a:solidFill>
                  <a:schemeClr val="bg2">
                    <a:lumMod val="75000"/>
                  </a:schemeClr>
                </a:solidFill>
              </a:rPr>
              <a:t> AM, et al. J Respir Crit Care Med. 2003 Mar 1;167(5):735-40.</a:t>
            </a:r>
          </a:p>
        </p:txBody>
      </p:sp>
      <p:cxnSp>
        <p:nvCxnSpPr>
          <p:cNvPr id="7" name="Straight Connector 6">
            <a:extLst>
              <a:ext uri="{FF2B5EF4-FFF2-40B4-BE49-F238E27FC236}">
                <a16:creationId xmlns:a16="http://schemas.microsoft.com/office/drawing/2014/main" id="{5E4683A3-01C1-1042-BF30-03380DE66A32}"/>
              </a:ext>
            </a:extLst>
          </p:cNvPr>
          <p:cNvCxnSpPr/>
          <p:nvPr/>
        </p:nvCxnSpPr>
        <p:spPr>
          <a:xfrm>
            <a:off x="393628" y="963827"/>
            <a:ext cx="8356744" cy="0"/>
          </a:xfrm>
          <a:prstGeom prst="line">
            <a:avLst/>
          </a:prstGeom>
          <a:ln w="57150">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6790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27919-A33A-F14A-97C1-012D6AB0C2F1}"/>
              </a:ext>
            </a:extLst>
          </p:cNvPr>
          <p:cNvSpPr>
            <a:spLocks noGrp="1"/>
          </p:cNvSpPr>
          <p:nvPr>
            <p:ph type="title"/>
          </p:nvPr>
        </p:nvSpPr>
        <p:spPr/>
        <p:txBody>
          <a:bodyPr>
            <a:normAutofit fontScale="90000"/>
          </a:bodyPr>
          <a:lstStyle/>
          <a:p>
            <a:r>
              <a:rPr lang="en-US" dirty="0"/>
              <a:t>RV dysfunction impacts outcomes in CLD</a:t>
            </a:r>
          </a:p>
        </p:txBody>
      </p:sp>
      <p:sp>
        <p:nvSpPr>
          <p:cNvPr id="5" name="TextBox 4">
            <a:extLst>
              <a:ext uri="{FF2B5EF4-FFF2-40B4-BE49-F238E27FC236}">
                <a16:creationId xmlns:a16="http://schemas.microsoft.com/office/drawing/2014/main" id="{128320E3-1F10-8442-B4F2-227684433A3E}"/>
              </a:ext>
            </a:extLst>
          </p:cNvPr>
          <p:cNvSpPr txBox="1"/>
          <p:nvPr/>
        </p:nvSpPr>
        <p:spPr>
          <a:xfrm>
            <a:off x="860340" y="1268016"/>
            <a:ext cx="7655011" cy="369332"/>
          </a:xfrm>
          <a:prstGeom prst="rect">
            <a:avLst/>
          </a:prstGeom>
          <a:noFill/>
        </p:spPr>
        <p:txBody>
          <a:bodyPr wrap="square" rtlCol="0">
            <a:spAutoFit/>
          </a:bodyPr>
          <a:lstStyle/>
          <a:p>
            <a:pPr marL="214313" indent="-214313">
              <a:buFont typeface="Arial" panose="020B0604020202020204" pitchFamily="34" charset="0"/>
              <a:buChar char="•"/>
            </a:pPr>
            <a:r>
              <a:rPr lang="en-US" i="1" dirty="0"/>
              <a:t>In patients with IPF, RV dysfunction predicts poor prognosis</a:t>
            </a:r>
          </a:p>
        </p:txBody>
      </p:sp>
      <p:sp>
        <p:nvSpPr>
          <p:cNvPr id="6" name="TextBox 5">
            <a:extLst>
              <a:ext uri="{FF2B5EF4-FFF2-40B4-BE49-F238E27FC236}">
                <a16:creationId xmlns:a16="http://schemas.microsoft.com/office/drawing/2014/main" id="{39215130-7CE8-FE40-B394-A192112AAB7F}"/>
              </a:ext>
            </a:extLst>
          </p:cNvPr>
          <p:cNvSpPr txBox="1"/>
          <p:nvPr/>
        </p:nvSpPr>
        <p:spPr>
          <a:xfrm>
            <a:off x="6746286" y="4928231"/>
            <a:ext cx="2694969" cy="230832"/>
          </a:xfrm>
          <a:prstGeom prst="rect">
            <a:avLst/>
          </a:prstGeom>
          <a:noFill/>
        </p:spPr>
        <p:txBody>
          <a:bodyPr wrap="none" rtlCol="0">
            <a:spAutoFit/>
          </a:bodyPr>
          <a:lstStyle/>
          <a:p>
            <a:r>
              <a:rPr lang="en-US" sz="900" dirty="0">
                <a:solidFill>
                  <a:schemeClr val="accent3"/>
                </a:solidFill>
              </a:rPr>
              <a:t>Rivera-Lebron BN, et al. Chest. 2013;144:564-570</a:t>
            </a:r>
          </a:p>
        </p:txBody>
      </p:sp>
      <p:pic>
        <p:nvPicPr>
          <p:cNvPr id="7" name="Picture 6">
            <a:extLst>
              <a:ext uri="{FF2B5EF4-FFF2-40B4-BE49-F238E27FC236}">
                <a16:creationId xmlns:a16="http://schemas.microsoft.com/office/drawing/2014/main" id="{A50B7FEA-112D-0149-88A2-2D6C7AAD0DA9}"/>
              </a:ext>
            </a:extLst>
          </p:cNvPr>
          <p:cNvPicPr/>
          <p:nvPr/>
        </p:nvPicPr>
        <p:blipFill rotWithShape="1">
          <a:blip r:embed="rId2"/>
          <a:srcRect t="33109" b="3816"/>
          <a:stretch/>
        </p:blipFill>
        <p:spPr>
          <a:xfrm>
            <a:off x="0" y="1658602"/>
            <a:ext cx="9144000" cy="3244253"/>
          </a:xfrm>
          <a:prstGeom prst="rect">
            <a:avLst/>
          </a:prstGeom>
        </p:spPr>
      </p:pic>
      <p:cxnSp>
        <p:nvCxnSpPr>
          <p:cNvPr id="8" name="Straight Connector 7">
            <a:extLst>
              <a:ext uri="{FF2B5EF4-FFF2-40B4-BE49-F238E27FC236}">
                <a16:creationId xmlns:a16="http://schemas.microsoft.com/office/drawing/2014/main" id="{EDD1F8C5-A676-7B48-9E4E-1199483F753D}"/>
              </a:ext>
            </a:extLst>
          </p:cNvPr>
          <p:cNvCxnSpPr/>
          <p:nvPr/>
        </p:nvCxnSpPr>
        <p:spPr>
          <a:xfrm>
            <a:off x="393628" y="963827"/>
            <a:ext cx="8356744" cy="0"/>
          </a:xfrm>
          <a:prstGeom prst="line">
            <a:avLst/>
          </a:prstGeom>
          <a:ln w="57150">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551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E3D8-8DCD-D443-9DFB-7CB20CAA801F}"/>
              </a:ext>
            </a:extLst>
          </p:cNvPr>
          <p:cNvSpPr>
            <a:spLocks noGrp="1"/>
          </p:cNvSpPr>
          <p:nvPr>
            <p:ph type="title"/>
          </p:nvPr>
        </p:nvSpPr>
        <p:spPr/>
        <p:txBody>
          <a:bodyPr>
            <a:normAutofit fontScale="90000"/>
          </a:bodyPr>
          <a:lstStyle/>
          <a:p>
            <a:r>
              <a:rPr lang="en-US" dirty="0"/>
              <a:t>ILD-PH RCTs</a:t>
            </a:r>
          </a:p>
        </p:txBody>
      </p:sp>
      <p:pic>
        <p:nvPicPr>
          <p:cNvPr id="4" name="Picture 3">
            <a:extLst>
              <a:ext uri="{FF2B5EF4-FFF2-40B4-BE49-F238E27FC236}">
                <a16:creationId xmlns:a16="http://schemas.microsoft.com/office/drawing/2014/main" id="{4FFEB5E6-3656-404E-9BC6-B30A714FFB77}"/>
              </a:ext>
            </a:extLst>
          </p:cNvPr>
          <p:cNvPicPr/>
          <p:nvPr/>
        </p:nvPicPr>
        <p:blipFill rotWithShape="1">
          <a:blip r:embed="rId3"/>
          <a:srcRect t="19775" b="8314"/>
          <a:stretch/>
        </p:blipFill>
        <p:spPr>
          <a:xfrm>
            <a:off x="0" y="1268016"/>
            <a:ext cx="9144000" cy="3698697"/>
          </a:xfrm>
          <a:prstGeom prst="rect">
            <a:avLst/>
          </a:prstGeom>
        </p:spPr>
      </p:pic>
      <p:cxnSp>
        <p:nvCxnSpPr>
          <p:cNvPr id="5" name="Straight Connector 4">
            <a:extLst>
              <a:ext uri="{FF2B5EF4-FFF2-40B4-BE49-F238E27FC236}">
                <a16:creationId xmlns:a16="http://schemas.microsoft.com/office/drawing/2014/main" id="{77F85FCD-DCB1-AE4F-82C1-06270CCDE750}"/>
              </a:ext>
            </a:extLst>
          </p:cNvPr>
          <p:cNvCxnSpPr/>
          <p:nvPr/>
        </p:nvCxnSpPr>
        <p:spPr>
          <a:xfrm>
            <a:off x="393628" y="963827"/>
            <a:ext cx="8356744" cy="0"/>
          </a:xfrm>
          <a:prstGeom prst="line">
            <a:avLst/>
          </a:prstGeom>
          <a:ln w="57150">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01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15D9E-B582-B24A-93F6-16CACE2B62E9}"/>
              </a:ext>
            </a:extLst>
          </p:cNvPr>
          <p:cNvSpPr>
            <a:spLocks noGrp="1"/>
          </p:cNvSpPr>
          <p:nvPr>
            <p:ph type="title"/>
          </p:nvPr>
        </p:nvSpPr>
        <p:spPr/>
        <p:txBody>
          <a:bodyPr>
            <a:normAutofit fontScale="90000"/>
          </a:bodyPr>
          <a:lstStyle/>
          <a:p>
            <a:r>
              <a:rPr lang="en-US" dirty="0"/>
              <a:t>Systemic vs. inhaled pulmonary vasodilators</a:t>
            </a:r>
          </a:p>
        </p:txBody>
      </p:sp>
      <p:pic>
        <p:nvPicPr>
          <p:cNvPr id="1026" name="Picture 2" descr="Figure thumbnail gr1">
            <a:extLst>
              <a:ext uri="{FF2B5EF4-FFF2-40B4-BE49-F238E27FC236}">
                <a16:creationId xmlns:a16="http://schemas.microsoft.com/office/drawing/2014/main" id="{A17C0896-0E82-364B-9E4C-9DED41F90B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66" r="32575"/>
          <a:stretch/>
        </p:blipFill>
        <p:spPr bwMode="auto">
          <a:xfrm>
            <a:off x="1041057" y="1640171"/>
            <a:ext cx="3530944" cy="32294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gure thumbnail gr1">
            <a:extLst>
              <a:ext uri="{FF2B5EF4-FFF2-40B4-BE49-F238E27FC236}">
                <a16:creationId xmlns:a16="http://schemas.microsoft.com/office/drawing/2014/main" id="{5A732533-A2FF-B149-B0DC-A79BC98170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717"/>
          <a:stretch/>
        </p:blipFill>
        <p:spPr bwMode="auto">
          <a:xfrm>
            <a:off x="4800602" y="1640171"/>
            <a:ext cx="3242104" cy="32294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98171D5B-0F69-BB4C-8438-95D4BEFA296A}"/>
              </a:ext>
            </a:extLst>
          </p:cNvPr>
          <p:cNvCxnSpPr/>
          <p:nvPr/>
        </p:nvCxnSpPr>
        <p:spPr>
          <a:xfrm>
            <a:off x="393628" y="963827"/>
            <a:ext cx="8356744" cy="0"/>
          </a:xfrm>
          <a:prstGeom prst="line">
            <a:avLst/>
          </a:prstGeom>
          <a:ln w="57150">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273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29167-234E-3C4E-8053-6F2DC9354302}"/>
              </a:ext>
            </a:extLst>
          </p:cNvPr>
          <p:cNvSpPr>
            <a:spLocks noGrp="1"/>
          </p:cNvSpPr>
          <p:nvPr>
            <p:ph type="title"/>
          </p:nvPr>
        </p:nvSpPr>
        <p:spPr/>
        <p:txBody>
          <a:bodyPr>
            <a:normAutofit fontScale="90000"/>
          </a:bodyPr>
          <a:lstStyle/>
          <a:p>
            <a:r>
              <a:rPr lang="en-US" dirty="0"/>
              <a:t>INCREASE Trial…</a:t>
            </a:r>
          </a:p>
        </p:txBody>
      </p:sp>
      <p:pic>
        <p:nvPicPr>
          <p:cNvPr id="5" name="Content Placeholder 4">
            <a:extLst>
              <a:ext uri="{FF2B5EF4-FFF2-40B4-BE49-F238E27FC236}">
                <a16:creationId xmlns:a16="http://schemas.microsoft.com/office/drawing/2014/main" id="{6B8B6C35-2BA9-DE4F-AE75-6E14D8FAF6A9}"/>
              </a:ext>
            </a:extLst>
          </p:cNvPr>
          <p:cNvPicPr>
            <a:picLocks noGrp="1" noChangeAspect="1"/>
          </p:cNvPicPr>
          <p:nvPr>
            <p:ph idx="1"/>
          </p:nvPr>
        </p:nvPicPr>
        <p:blipFill>
          <a:blip r:embed="rId2">
            <a:alphaModFix/>
          </a:blip>
          <a:stretch>
            <a:fillRect/>
          </a:stretch>
        </p:blipFill>
        <p:spPr>
          <a:xfrm>
            <a:off x="2034055" y="1606153"/>
            <a:ext cx="5075891" cy="3263504"/>
          </a:xfrm>
        </p:spPr>
      </p:pic>
      <p:sp>
        <p:nvSpPr>
          <p:cNvPr id="6" name="TextBox 5">
            <a:extLst>
              <a:ext uri="{FF2B5EF4-FFF2-40B4-BE49-F238E27FC236}">
                <a16:creationId xmlns:a16="http://schemas.microsoft.com/office/drawing/2014/main" id="{F43CCCBF-A6E1-9245-8D5C-61EF1908D0BD}"/>
              </a:ext>
            </a:extLst>
          </p:cNvPr>
          <p:cNvSpPr txBox="1"/>
          <p:nvPr/>
        </p:nvSpPr>
        <p:spPr>
          <a:xfrm>
            <a:off x="628650" y="1071081"/>
            <a:ext cx="4481740" cy="507831"/>
          </a:xfrm>
          <a:prstGeom prst="rect">
            <a:avLst/>
          </a:prstGeom>
          <a:noFill/>
        </p:spPr>
        <p:txBody>
          <a:bodyPr wrap="none" rtlCol="0">
            <a:spAutoFit/>
          </a:bodyPr>
          <a:lstStyle/>
          <a:p>
            <a:r>
              <a:rPr lang="en-US" sz="1350" dirty="0"/>
              <a:t>Inhaled Treprostinil vs. Placebo for patients with ILD-PH</a:t>
            </a:r>
          </a:p>
          <a:p>
            <a:endParaRPr lang="en-US" sz="1350" dirty="0"/>
          </a:p>
        </p:txBody>
      </p:sp>
      <p:sp>
        <p:nvSpPr>
          <p:cNvPr id="7" name="Rounded Rectangle 6">
            <a:extLst>
              <a:ext uri="{FF2B5EF4-FFF2-40B4-BE49-F238E27FC236}">
                <a16:creationId xmlns:a16="http://schemas.microsoft.com/office/drawing/2014/main" id="{F7A10EA2-4F22-ED45-9A8C-410189354165}"/>
              </a:ext>
            </a:extLst>
          </p:cNvPr>
          <p:cNvSpPr/>
          <p:nvPr/>
        </p:nvSpPr>
        <p:spPr>
          <a:xfrm>
            <a:off x="1531267" y="1674428"/>
            <a:ext cx="6264668" cy="239799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b="1" i="1" u="sng" dirty="0">
                <a:solidFill>
                  <a:schemeClr val="tx1"/>
                </a:solidFill>
              </a:rPr>
              <a:t>Strengths </a:t>
            </a:r>
          </a:p>
          <a:p>
            <a:pPr lvl="1"/>
            <a:r>
              <a:rPr lang="en-US" sz="1350" dirty="0">
                <a:solidFill>
                  <a:schemeClr val="tx1"/>
                </a:solidFill>
              </a:rPr>
              <a:t>326 subjects</a:t>
            </a:r>
          </a:p>
          <a:p>
            <a:pPr lvl="1"/>
            <a:r>
              <a:rPr lang="en-US" sz="1350" dirty="0">
                <a:solidFill>
                  <a:schemeClr val="tx1"/>
                </a:solidFill>
              </a:rPr>
              <a:t>RHC-proven disease</a:t>
            </a:r>
          </a:p>
          <a:p>
            <a:pPr lvl="1"/>
            <a:r>
              <a:rPr lang="en-US" sz="1350" dirty="0">
                <a:solidFill>
                  <a:schemeClr val="tx1"/>
                </a:solidFill>
              </a:rPr>
              <a:t>Similar discontinuation between </a:t>
            </a:r>
            <a:r>
              <a:rPr lang="en-US" sz="1350" dirty="0" err="1">
                <a:solidFill>
                  <a:schemeClr val="tx1"/>
                </a:solidFill>
              </a:rPr>
              <a:t>tre</a:t>
            </a:r>
            <a:r>
              <a:rPr lang="en-US" sz="1350" dirty="0">
                <a:solidFill>
                  <a:schemeClr val="tx1"/>
                </a:solidFill>
              </a:rPr>
              <a:t> and placebo</a:t>
            </a:r>
          </a:p>
          <a:p>
            <a:pPr lvl="1"/>
            <a:r>
              <a:rPr lang="en-US" sz="1350" dirty="0">
                <a:solidFill>
                  <a:schemeClr val="tx1"/>
                </a:solidFill>
              </a:rPr>
              <a:t>Significant improvements in plasma NT-</a:t>
            </a:r>
            <a:r>
              <a:rPr lang="en-US" sz="1350" dirty="0" err="1">
                <a:solidFill>
                  <a:schemeClr val="tx1"/>
                </a:solidFill>
              </a:rPr>
              <a:t>proBNP</a:t>
            </a:r>
            <a:r>
              <a:rPr lang="en-US" sz="1350" dirty="0">
                <a:solidFill>
                  <a:schemeClr val="tx1"/>
                </a:solidFill>
              </a:rPr>
              <a:t> with </a:t>
            </a:r>
            <a:r>
              <a:rPr lang="en-US" sz="1350" dirty="0" err="1">
                <a:solidFill>
                  <a:schemeClr val="tx1"/>
                </a:solidFill>
              </a:rPr>
              <a:t>tre</a:t>
            </a:r>
            <a:endParaRPr lang="en-US" sz="1350" dirty="0">
              <a:solidFill>
                <a:schemeClr val="tx1"/>
              </a:solidFill>
            </a:endParaRPr>
          </a:p>
          <a:p>
            <a:pPr lvl="1"/>
            <a:r>
              <a:rPr lang="en-US" sz="1350" dirty="0">
                <a:solidFill>
                  <a:schemeClr val="tx1"/>
                </a:solidFill>
              </a:rPr>
              <a:t>Less clinical worsening with </a:t>
            </a:r>
            <a:r>
              <a:rPr lang="en-US" sz="1350" dirty="0" err="1">
                <a:solidFill>
                  <a:schemeClr val="tx1"/>
                </a:solidFill>
              </a:rPr>
              <a:t>tre</a:t>
            </a:r>
            <a:r>
              <a:rPr lang="en-US" sz="1350" dirty="0">
                <a:solidFill>
                  <a:schemeClr val="tx1"/>
                </a:solidFill>
              </a:rPr>
              <a:t> (driven by hospitalization or drop in 6MWD</a:t>
            </a:r>
          </a:p>
          <a:p>
            <a:endParaRPr lang="en-US" sz="1350" dirty="0">
              <a:solidFill>
                <a:schemeClr val="tx1"/>
              </a:solidFill>
            </a:endParaRPr>
          </a:p>
          <a:p>
            <a:r>
              <a:rPr lang="en-US" sz="1350" b="1" i="1" u="sng" dirty="0">
                <a:solidFill>
                  <a:schemeClr val="tx1"/>
                </a:solidFill>
              </a:rPr>
              <a:t>Weaknesses:</a:t>
            </a:r>
          </a:p>
          <a:p>
            <a:pPr lvl="1"/>
            <a:r>
              <a:rPr lang="en-US" sz="1350" dirty="0">
                <a:solidFill>
                  <a:schemeClr val="tx1"/>
                </a:solidFill>
              </a:rPr>
              <a:t>16-week trial</a:t>
            </a:r>
          </a:p>
          <a:p>
            <a:pPr lvl="1"/>
            <a:r>
              <a:rPr lang="en-US" sz="1350" dirty="0">
                <a:solidFill>
                  <a:schemeClr val="tx1"/>
                </a:solidFill>
              </a:rPr>
              <a:t>No change in QOL</a:t>
            </a:r>
          </a:p>
        </p:txBody>
      </p:sp>
      <p:cxnSp>
        <p:nvCxnSpPr>
          <p:cNvPr id="8" name="Straight Connector 7">
            <a:extLst>
              <a:ext uri="{FF2B5EF4-FFF2-40B4-BE49-F238E27FC236}">
                <a16:creationId xmlns:a16="http://schemas.microsoft.com/office/drawing/2014/main" id="{2D8D4B23-4132-E147-8429-69E9D1C04EC4}"/>
              </a:ext>
            </a:extLst>
          </p:cNvPr>
          <p:cNvCxnSpPr/>
          <p:nvPr/>
        </p:nvCxnSpPr>
        <p:spPr>
          <a:xfrm>
            <a:off x="393628" y="963827"/>
            <a:ext cx="8356744" cy="0"/>
          </a:xfrm>
          <a:prstGeom prst="line">
            <a:avLst/>
          </a:prstGeom>
          <a:ln w="57150">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68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A751C-24B1-6543-86BE-B43E27FD27FC}"/>
              </a:ext>
            </a:extLst>
          </p:cNvPr>
          <p:cNvSpPr>
            <a:spLocks noGrp="1"/>
          </p:cNvSpPr>
          <p:nvPr>
            <p:ph type="title"/>
          </p:nvPr>
        </p:nvSpPr>
        <p:spPr/>
        <p:txBody>
          <a:bodyPr>
            <a:normAutofit fontScale="90000"/>
          </a:bodyPr>
          <a:lstStyle/>
          <a:p>
            <a:r>
              <a:rPr lang="en-US" dirty="0"/>
              <a:t>My approach for Group 3 PH</a:t>
            </a:r>
          </a:p>
        </p:txBody>
      </p:sp>
      <p:sp>
        <p:nvSpPr>
          <p:cNvPr id="3" name="Content Placeholder 2">
            <a:extLst>
              <a:ext uri="{FF2B5EF4-FFF2-40B4-BE49-F238E27FC236}">
                <a16:creationId xmlns:a16="http://schemas.microsoft.com/office/drawing/2014/main" id="{15F1EC58-C846-5E47-8833-412D31FB98E0}"/>
              </a:ext>
            </a:extLst>
          </p:cNvPr>
          <p:cNvSpPr>
            <a:spLocks noGrp="1"/>
          </p:cNvSpPr>
          <p:nvPr>
            <p:ph idx="1"/>
          </p:nvPr>
        </p:nvSpPr>
        <p:spPr/>
        <p:txBody>
          <a:bodyPr>
            <a:normAutofit fontScale="85000" lnSpcReduction="20000"/>
          </a:bodyPr>
          <a:lstStyle/>
          <a:p>
            <a:r>
              <a:rPr lang="en-US" dirty="0"/>
              <a:t>Mild PH is common in CLD, first treat underlying disease</a:t>
            </a:r>
          </a:p>
          <a:p>
            <a:pPr lvl="1"/>
            <a:r>
              <a:rPr lang="en-US" dirty="0"/>
              <a:t>Ensure hypoxemia and/or sleep disordered breathing is treated </a:t>
            </a:r>
          </a:p>
          <a:p>
            <a:pPr lvl="1"/>
            <a:r>
              <a:rPr lang="en-US" dirty="0"/>
              <a:t>Follow up echocardiogram at 6 </a:t>
            </a:r>
            <a:r>
              <a:rPr lang="en-US" dirty="0" err="1"/>
              <a:t>mo</a:t>
            </a:r>
            <a:r>
              <a:rPr lang="en-US" dirty="0"/>
              <a:t> – 1 year</a:t>
            </a:r>
          </a:p>
          <a:p>
            <a:r>
              <a:rPr lang="en-US" dirty="0"/>
              <a:t>For those with RV dysfunction or persistent RVSP &gt; 40 mmHg despite management of CLD, refer to PH clinic and move to RHC</a:t>
            </a:r>
          </a:p>
          <a:p>
            <a:r>
              <a:rPr lang="en-US" dirty="0"/>
              <a:t>If ILD, consider inhaled Treprostinil</a:t>
            </a:r>
          </a:p>
          <a:p>
            <a:r>
              <a:rPr lang="en-US" dirty="0"/>
              <a:t>Enrollment in clinical trials</a:t>
            </a:r>
          </a:p>
        </p:txBody>
      </p:sp>
      <p:cxnSp>
        <p:nvCxnSpPr>
          <p:cNvPr id="4" name="Straight Connector 3">
            <a:extLst>
              <a:ext uri="{FF2B5EF4-FFF2-40B4-BE49-F238E27FC236}">
                <a16:creationId xmlns:a16="http://schemas.microsoft.com/office/drawing/2014/main" id="{2AA938B3-0340-1F42-95C9-55F08258DDF7}"/>
              </a:ext>
            </a:extLst>
          </p:cNvPr>
          <p:cNvCxnSpPr/>
          <p:nvPr/>
        </p:nvCxnSpPr>
        <p:spPr>
          <a:xfrm>
            <a:off x="393628" y="963827"/>
            <a:ext cx="8356744" cy="0"/>
          </a:xfrm>
          <a:prstGeom prst="line">
            <a:avLst/>
          </a:prstGeom>
          <a:ln w="57150">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896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FD9226-E5C2-C844-9813-6582F801173B}"/>
              </a:ext>
            </a:extLst>
          </p:cNvPr>
          <p:cNvGrpSpPr/>
          <p:nvPr/>
        </p:nvGrpSpPr>
        <p:grpSpPr>
          <a:xfrm>
            <a:off x="4120182" y="2384012"/>
            <a:ext cx="1539955" cy="994172"/>
            <a:chOff x="1483049" y="1916429"/>
            <a:chExt cx="2053273" cy="1325563"/>
          </a:xfrm>
        </p:grpSpPr>
        <p:sp>
          <p:nvSpPr>
            <p:cNvPr id="4" name="Oval 3">
              <a:extLst>
                <a:ext uri="{FF2B5EF4-FFF2-40B4-BE49-F238E27FC236}">
                  <a16:creationId xmlns:a16="http://schemas.microsoft.com/office/drawing/2014/main" id="{5BA111F7-F71C-E748-8111-C7559D102DC4}"/>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5" name="TextBox 4">
              <a:extLst>
                <a:ext uri="{FF2B5EF4-FFF2-40B4-BE49-F238E27FC236}">
                  <a16:creationId xmlns:a16="http://schemas.microsoft.com/office/drawing/2014/main" id="{F43E6479-FAAD-1C4F-8548-4484648E2E28}"/>
                </a:ext>
              </a:extLst>
            </p:cNvPr>
            <p:cNvSpPr txBox="1"/>
            <p:nvPr/>
          </p:nvSpPr>
          <p:spPr>
            <a:xfrm>
              <a:off x="1645036" y="2112380"/>
              <a:ext cx="1891286" cy="1046440"/>
            </a:xfrm>
            <a:prstGeom prst="rect">
              <a:avLst/>
            </a:prstGeom>
            <a:noFill/>
          </p:spPr>
          <p:txBody>
            <a:bodyPr wrap="square" rtlCol="0">
              <a:spAutoFit/>
            </a:bodyPr>
            <a:lstStyle/>
            <a:p>
              <a:pPr defTabSz="685800">
                <a:defRPr/>
              </a:pPr>
              <a:r>
                <a:rPr lang="en-US" sz="4500" dirty="0">
                  <a:solidFill>
                    <a:srgbClr val="000000"/>
                  </a:solidFill>
                </a:rPr>
                <a:t>PH</a:t>
              </a:r>
            </a:p>
          </p:txBody>
        </p:sp>
      </p:grpSp>
      <p:cxnSp>
        <p:nvCxnSpPr>
          <p:cNvPr id="11" name="Straight Arrow Connector 10">
            <a:extLst>
              <a:ext uri="{FF2B5EF4-FFF2-40B4-BE49-F238E27FC236}">
                <a16:creationId xmlns:a16="http://schemas.microsoft.com/office/drawing/2014/main" id="{EDCCE516-8A19-1C41-81E9-15BBC51A883E}"/>
              </a:ext>
            </a:extLst>
          </p:cNvPr>
          <p:cNvCxnSpPr>
            <a:cxnSpLocks/>
          </p:cNvCxnSpPr>
          <p:nvPr/>
        </p:nvCxnSpPr>
        <p:spPr>
          <a:xfrm flipV="1">
            <a:off x="5130997" y="2076334"/>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9E92E11-2923-9B4C-8589-357C8231D95D}"/>
              </a:ext>
            </a:extLst>
          </p:cNvPr>
          <p:cNvCxnSpPr>
            <a:cxnSpLocks/>
          </p:cNvCxnSpPr>
          <p:nvPr/>
        </p:nvCxnSpPr>
        <p:spPr>
          <a:xfrm>
            <a:off x="5130997"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8DF566-7625-864D-AB80-05770380A731}"/>
              </a:ext>
            </a:extLst>
          </p:cNvPr>
          <p:cNvCxnSpPr>
            <a:cxnSpLocks/>
          </p:cNvCxnSpPr>
          <p:nvPr/>
        </p:nvCxnSpPr>
        <p:spPr>
          <a:xfrm flipH="1">
            <a:off x="3441491"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90270C9-A4E0-8A40-B4DC-BD8EC994372D}"/>
              </a:ext>
            </a:extLst>
          </p:cNvPr>
          <p:cNvSpPr txBox="1"/>
          <p:nvPr/>
        </p:nvSpPr>
        <p:spPr>
          <a:xfrm>
            <a:off x="3221870" y="3657384"/>
            <a:ext cx="362600" cy="323165"/>
          </a:xfrm>
          <a:prstGeom prst="rect">
            <a:avLst/>
          </a:prstGeom>
          <a:noFill/>
        </p:spPr>
        <p:txBody>
          <a:bodyPr wrap="none" rtlCol="0">
            <a:spAutoFit/>
          </a:bodyPr>
          <a:lstStyle/>
          <a:p>
            <a:r>
              <a:rPr lang="en-US" sz="1500" dirty="0"/>
              <a:t>IV</a:t>
            </a:r>
          </a:p>
        </p:txBody>
      </p:sp>
      <p:sp>
        <p:nvSpPr>
          <p:cNvPr id="20" name="TextBox 19">
            <a:extLst>
              <a:ext uri="{FF2B5EF4-FFF2-40B4-BE49-F238E27FC236}">
                <a16:creationId xmlns:a16="http://schemas.microsoft.com/office/drawing/2014/main" id="{B2D7E3A5-02A5-974C-ABD7-C283E47101B5}"/>
              </a:ext>
            </a:extLst>
          </p:cNvPr>
          <p:cNvSpPr txBox="1"/>
          <p:nvPr/>
        </p:nvSpPr>
        <p:spPr>
          <a:xfrm>
            <a:off x="3320455" y="1863360"/>
            <a:ext cx="247184" cy="323165"/>
          </a:xfrm>
          <a:prstGeom prst="rect">
            <a:avLst/>
          </a:prstGeom>
          <a:noFill/>
        </p:spPr>
        <p:txBody>
          <a:bodyPr wrap="none" rtlCol="0">
            <a:spAutoFit/>
          </a:bodyPr>
          <a:lstStyle/>
          <a:p>
            <a:r>
              <a:rPr lang="en-US" sz="1500" dirty="0"/>
              <a:t>I</a:t>
            </a:r>
          </a:p>
        </p:txBody>
      </p:sp>
      <p:sp>
        <p:nvSpPr>
          <p:cNvPr id="21" name="TextBox 20">
            <a:extLst>
              <a:ext uri="{FF2B5EF4-FFF2-40B4-BE49-F238E27FC236}">
                <a16:creationId xmlns:a16="http://schemas.microsoft.com/office/drawing/2014/main" id="{535C6710-F253-C346-9ECF-3E241B5356D2}"/>
              </a:ext>
            </a:extLst>
          </p:cNvPr>
          <p:cNvSpPr txBox="1"/>
          <p:nvPr/>
        </p:nvSpPr>
        <p:spPr>
          <a:xfrm>
            <a:off x="5720544" y="1863360"/>
            <a:ext cx="309700" cy="323165"/>
          </a:xfrm>
          <a:prstGeom prst="rect">
            <a:avLst/>
          </a:prstGeom>
          <a:noFill/>
        </p:spPr>
        <p:txBody>
          <a:bodyPr wrap="none" rtlCol="0">
            <a:spAutoFit/>
          </a:bodyPr>
          <a:lstStyle/>
          <a:p>
            <a:r>
              <a:rPr lang="en-US" sz="1500" dirty="0"/>
              <a:t>II</a:t>
            </a:r>
          </a:p>
        </p:txBody>
      </p:sp>
      <p:sp>
        <p:nvSpPr>
          <p:cNvPr id="22" name="TextBox 21">
            <a:extLst>
              <a:ext uri="{FF2B5EF4-FFF2-40B4-BE49-F238E27FC236}">
                <a16:creationId xmlns:a16="http://schemas.microsoft.com/office/drawing/2014/main" id="{EF2CD6CD-9FBA-2C4C-ABCE-8230A520D49D}"/>
              </a:ext>
            </a:extLst>
          </p:cNvPr>
          <p:cNvSpPr txBox="1"/>
          <p:nvPr/>
        </p:nvSpPr>
        <p:spPr>
          <a:xfrm>
            <a:off x="5720545" y="3668831"/>
            <a:ext cx="589547" cy="323165"/>
          </a:xfrm>
          <a:prstGeom prst="rect">
            <a:avLst/>
          </a:prstGeom>
          <a:noFill/>
        </p:spPr>
        <p:txBody>
          <a:bodyPr wrap="square" rtlCol="0">
            <a:spAutoFit/>
          </a:bodyPr>
          <a:lstStyle/>
          <a:p>
            <a:r>
              <a:rPr lang="en-US" sz="1500" dirty="0"/>
              <a:t>III</a:t>
            </a:r>
          </a:p>
        </p:txBody>
      </p:sp>
      <p:cxnSp>
        <p:nvCxnSpPr>
          <p:cNvPr id="23" name="Straight Arrow Connector 22">
            <a:extLst>
              <a:ext uri="{FF2B5EF4-FFF2-40B4-BE49-F238E27FC236}">
                <a16:creationId xmlns:a16="http://schemas.microsoft.com/office/drawing/2014/main" id="{D4B50AB7-5BFF-E04A-92E8-EAE57025A6A4}"/>
              </a:ext>
            </a:extLst>
          </p:cNvPr>
          <p:cNvCxnSpPr>
            <a:cxnSpLocks/>
          </p:cNvCxnSpPr>
          <p:nvPr/>
        </p:nvCxnSpPr>
        <p:spPr>
          <a:xfrm>
            <a:off x="3502236" y="2062583"/>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C12A1D4-B278-DF45-ACF6-2504EB85B5DE}"/>
              </a:ext>
            </a:extLst>
          </p:cNvPr>
          <p:cNvGrpSpPr/>
          <p:nvPr/>
        </p:nvGrpSpPr>
        <p:grpSpPr>
          <a:xfrm>
            <a:off x="1198019" y="315280"/>
            <a:ext cx="2710725" cy="1931069"/>
            <a:chOff x="1211282" y="1916429"/>
            <a:chExt cx="1891287" cy="1325563"/>
          </a:xfrm>
        </p:grpSpPr>
        <p:sp>
          <p:nvSpPr>
            <p:cNvPr id="25" name="Oval 24">
              <a:extLst>
                <a:ext uri="{FF2B5EF4-FFF2-40B4-BE49-F238E27FC236}">
                  <a16:creationId xmlns:a16="http://schemas.microsoft.com/office/drawing/2014/main" id="{D1C97CA6-00AF-FF4C-A442-770448496328}"/>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26" name="TextBox 25">
              <a:extLst>
                <a:ext uri="{FF2B5EF4-FFF2-40B4-BE49-F238E27FC236}">
                  <a16:creationId xmlns:a16="http://schemas.microsoft.com/office/drawing/2014/main" id="{9CA4BC2A-6E01-EE48-AF15-7D184BAB2671}"/>
                </a:ext>
              </a:extLst>
            </p:cNvPr>
            <p:cNvSpPr txBox="1"/>
            <p:nvPr/>
          </p:nvSpPr>
          <p:spPr>
            <a:xfrm>
              <a:off x="1211282" y="1967607"/>
              <a:ext cx="1891287" cy="1204240"/>
            </a:xfrm>
            <a:prstGeom prst="rect">
              <a:avLst/>
            </a:prstGeom>
            <a:noFill/>
          </p:spPr>
          <p:txBody>
            <a:bodyPr wrap="square" rtlCol="0">
              <a:spAutoFit/>
            </a:bodyPr>
            <a:lstStyle/>
            <a:p>
              <a:pPr algn="ctr" defTabSz="685800">
                <a:defRPr/>
              </a:pPr>
              <a:r>
                <a:rPr lang="en-US" b="1" dirty="0">
                  <a:solidFill>
                    <a:srgbClr val="000000"/>
                  </a:solidFill>
                </a:rPr>
                <a:t>PAH</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MCTD</a:t>
              </a:r>
            </a:p>
            <a:p>
              <a:pPr algn="ctr" defTabSz="685800">
                <a:defRPr/>
              </a:pPr>
              <a:r>
                <a:rPr lang="en-US" dirty="0">
                  <a:solidFill>
                    <a:schemeClr val="bg1"/>
                  </a:solidFill>
                </a:rPr>
                <a:t>SS</a:t>
              </a:r>
            </a:p>
            <a:p>
              <a:pPr algn="ctr" defTabSz="685800">
                <a:defRPr/>
              </a:pPr>
              <a:r>
                <a:rPr lang="en-US" dirty="0">
                  <a:solidFill>
                    <a:schemeClr val="bg1"/>
                  </a:solidFill>
                </a:rPr>
                <a:t>PM/DM</a:t>
              </a:r>
            </a:p>
          </p:txBody>
        </p:sp>
      </p:grpSp>
      <p:grpSp>
        <p:nvGrpSpPr>
          <p:cNvPr id="27" name="Group 26">
            <a:extLst>
              <a:ext uri="{FF2B5EF4-FFF2-40B4-BE49-F238E27FC236}">
                <a16:creationId xmlns:a16="http://schemas.microsoft.com/office/drawing/2014/main" id="{2DABB5D0-6C08-DB45-A795-432B237C4FFD}"/>
              </a:ext>
            </a:extLst>
          </p:cNvPr>
          <p:cNvGrpSpPr/>
          <p:nvPr/>
        </p:nvGrpSpPr>
        <p:grpSpPr>
          <a:xfrm>
            <a:off x="5355572" y="327034"/>
            <a:ext cx="2710725" cy="1931069"/>
            <a:chOff x="1211282" y="1916429"/>
            <a:chExt cx="1891287" cy="1325563"/>
          </a:xfrm>
        </p:grpSpPr>
        <p:sp>
          <p:nvSpPr>
            <p:cNvPr id="28" name="Oval 27">
              <a:extLst>
                <a:ext uri="{FF2B5EF4-FFF2-40B4-BE49-F238E27FC236}">
                  <a16:creationId xmlns:a16="http://schemas.microsoft.com/office/drawing/2014/main" id="{96B9D92B-7B34-764D-B3BE-2387D057C1F9}"/>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29" name="TextBox 28">
              <a:extLst>
                <a:ext uri="{FF2B5EF4-FFF2-40B4-BE49-F238E27FC236}">
                  <a16:creationId xmlns:a16="http://schemas.microsoft.com/office/drawing/2014/main" id="{360662C1-7F5D-FF4F-8FD0-DBD88B0037E4}"/>
                </a:ext>
              </a:extLst>
            </p:cNvPr>
            <p:cNvSpPr txBox="1"/>
            <p:nvPr/>
          </p:nvSpPr>
          <p:spPr>
            <a:xfrm>
              <a:off x="1211282" y="2154606"/>
              <a:ext cx="1891287" cy="823954"/>
            </a:xfrm>
            <a:prstGeom prst="rect">
              <a:avLst/>
            </a:prstGeom>
            <a:noFill/>
          </p:spPr>
          <p:txBody>
            <a:bodyPr wrap="square" rtlCol="0">
              <a:spAutoFit/>
            </a:bodyPr>
            <a:lstStyle/>
            <a:p>
              <a:pPr algn="ctr" defTabSz="685800">
                <a:defRPr/>
              </a:pPr>
              <a:r>
                <a:rPr lang="en-US" b="1" dirty="0">
                  <a:solidFill>
                    <a:srgbClr val="000000"/>
                  </a:solidFill>
                </a:rPr>
                <a:t>LV Disease</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RA</a:t>
              </a:r>
            </a:p>
          </p:txBody>
        </p:sp>
      </p:grpSp>
      <p:grpSp>
        <p:nvGrpSpPr>
          <p:cNvPr id="30" name="Group 29">
            <a:extLst>
              <a:ext uri="{FF2B5EF4-FFF2-40B4-BE49-F238E27FC236}">
                <a16:creationId xmlns:a16="http://schemas.microsoft.com/office/drawing/2014/main" id="{F51E8D53-6592-624E-8C48-BCD96AAD22C0}"/>
              </a:ext>
            </a:extLst>
          </p:cNvPr>
          <p:cNvGrpSpPr/>
          <p:nvPr/>
        </p:nvGrpSpPr>
        <p:grpSpPr>
          <a:xfrm>
            <a:off x="5568692" y="3024693"/>
            <a:ext cx="2710725" cy="1931069"/>
            <a:chOff x="1211282" y="1916429"/>
            <a:chExt cx="1891287" cy="1325563"/>
          </a:xfrm>
        </p:grpSpPr>
        <p:sp>
          <p:nvSpPr>
            <p:cNvPr id="31" name="Oval 30">
              <a:extLst>
                <a:ext uri="{FF2B5EF4-FFF2-40B4-BE49-F238E27FC236}">
                  <a16:creationId xmlns:a16="http://schemas.microsoft.com/office/drawing/2014/main" id="{24052C7F-9E9F-9043-BB8D-2DFC59306D05}"/>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32" name="TextBox 31">
              <a:extLst>
                <a:ext uri="{FF2B5EF4-FFF2-40B4-BE49-F238E27FC236}">
                  <a16:creationId xmlns:a16="http://schemas.microsoft.com/office/drawing/2014/main" id="{F360620C-08C0-C640-AA3D-A28ED8277D37}"/>
                </a:ext>
              </a:extLst>
            </p:cNvPr>
            <p:cNvSpPr txBox="1"/>
            <p:nvPr/>
          </p:nvSpPr>
          <p:spPr>
            <a:xfrm>
              <a:off x="1211282" y="2037068"/>
              <a:ext cx="1891287" cy="1204240"/>
            </a:xfrm>
            <a:prstGeom prst="rect">
              <a:avLst/>
            </a:prstGeom>
            <a:noFill/>
          </p:spPr>
          <p:txBody>
            <a:bodyPr wrap="square" rtlCol="0">
              <a:spAutoFit/>
            </a:bodyPr>
            <a:lstStyle/>
            <a:p>
              <a:pPr algn="ctr" defTabSz="685800">
                <a:defRPr/>
              </a:pPr>
              <a:r>
                <a:rPr lang="en-US" b="1" dirty="0">
                  <a:solidFill>
                    <a:srgbClr val="000000"/>
                  </a:solidFill>
                </a:rPr>
                <a:t>Lung Disease</a:t>
              </a:r>
            </a:p>
            <a:p>
              <a:pPr algn="ctr" defTabSz="685800">
                <a:defRPr/>
              </a:pPr>
              <a:r>
                <a:rPr lang="en-US" dirty="0" err="1">
                  <a:solidFill>
                    <a:schemeClr val="bg1"/>
                  </a:solidFill>
                </a:rPr>
                <a:t>SSc</a:t>
              </a:r>
              <a:endParaRPr lang="en-US" dirty="0">
                <a:solidFill>
                  <a:schemeClr val="bg1"/>
                </a:solidFill>
              </a:endParaRPr>
            </a:p>
            <a:p>
              <a:pPr algn="ctr" defTabSz="685800">
                <a:defRPr/>
              </a:pPr>
              <a:r>
                <a:rPr lang="en-US" dirty="0">
                  <a:solidFill>
                    <a:schemeClr val="bg1"/>
                  </a:solidFill>
                </a:rPr>
                <a:t>SLE</a:t>
              </a:r>
            </a:p>
            <a:p>
              <a:pPr algn="ctr" defTabSz="685800">
                <a:defRPr/>
              </a:pPr>
              <a:r>
                <a:rPr lang="en-US" dirty="0">
                  <a:solidFill>
                    <a:schemeClr val="bg1"/>
                  </a:solidFill>
                </a:rPr>
                <a:t>RA</a:t>
              </a:r>
              <a:br>
                <a:rPr lang="en-US" dirty="0">
                  <a:solidFill>
                    <a:schemeClr val="bg1"/>
                  </a:solidFill>
                </a:rPr>
              </a:br>
              <a:r>
                <a:rPr lang="en-US" dirty="0">
                  <a:solidFill>
                    <a:schemeClr val="bg1"/>
                  </a:solidFill>
                </a:rPr>
                <a:t>SS</a:t>
              </a:r>
            </a:p>
            <a:p>
              <a:pPr algn="ctr" defTabSz="685800">
                <a:defRPr/>
              </a:pPr>
              <a:r>
                <a:rPr lang="en-US" dirty="0">
                  <a:solidFill>
                    <a:schemeClr val="bg1"/>
                  </a:solidFill>
                </a:rPr>
                <a:t>PM/DM</a:t>
              </a:r>
            </a:p>
          </p:txBody>
        </p:sp>
      </p:grpSp>
      <p:grpSp>
        <p:nvGrpSpPr>
          <p:cNvPr id="33" name="Group 32">
            <a:extLst>
              <a:ext uri="{FF2B5EF4-FFF2-40B4-BE49-F238E27FC236}">
                <a16:creationId xmlns:a16="http://schemas.microsoft.com/office/drawing/2014/main" id="{EC499076-A121-704D-A68F-B2A51BE1D41B}"/>
              </a:ext>
            </a:extLst>
          </p:cNvPr>
          <p:cNvGrpSpPr/>
          <p:nvPr/>
        </p:nvGrpSpPr>
        <p:grpSpPr>
          <a:xfrm>
            <a:off x="946078" y="3026769"/>
            <a:ext cx="2710725" cy="1931069"/>
            <a:chOff x="1211282" y="1916429"/>
            <a:chExt cx="1891287" cy="1325563"/>
          </a:xfrm>
        </p:grpSpPr>
        <p:sp>
          <p:nvSpPr>
            <p:cNvPr id="34" name="Oval 33">
              <a:extLst>
                <a:ext uri="{FF2B5EF4-FFF2-40B4-BE49-F238E27FC236}">
                  <a16:creationId xmlns:a16="http://schemas.microsoft.com/office/drawing/2014/main" id="{40040914-7CB0-B248-88F0-27E560418AB0}"/>
                </a:ext>
              </a:extLst>
            </p:cNvPr>
            <p:cNvSpPr/>
            <p:nvPr/>
          </p:nvSpPr>
          <p:spPr bwMode="auto">
            <a:xfrm>
              <a:off x="1483049" y="1916429"/>
              <a:ext cx="1347753" cy="1325563"/>
            </a:xfrm>
            <a:prstGeom prst="ellipse">
              <a:avLst/>
            </a:prstGeom>
            <a:solidFill>
              <a:srgbClr val="00B8FF"/>
            </a:solidFill>
            <a:ln w="762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endParaRPr>
            </a:p>
          </p:txBody>
        </p:sp>
        <p:sp>
          <p:nvSpPr>
            <p:cNvPr id="35" name="TextBox 34">
              <a:extLst>
                <a:ext uri="{FF2B5EF4-FFF2-40B4-BE49-F238E27FC236}">
                  <a16:creationId xmlns:a16="http://schemas.microsoft.com/office/drawing/2014/main" id="{10BC75F8-E09D-074B-B7C0-3E176B3F525C}"/>
                </a:ext>
              </a:extLst>
            </p:cNvPr>
            <p:cNvSpPr txBox="1"/>
            <p:nvPr/>
          </p:nvSpPr>
          <p:spPr>
            <a:xfrm>
              <a:off x="1211282" y="2274912"/>
              <a:ext cx="1891287" cy="633811"/>
            </a:xfrm>
            <a:prstGeom prst="rect">
              <a:avLst/>
            </a:prstGeom>
            <a:noFill/>
          </p:spPr>
          <p:txBody>
            <a:bodyPr wrap="square" rtlCol="0">
              <a:spAutoFit/>
            </a:bodyPr>
            <a:lstStyle/>
            <a:p>
              <a:pPr algn="ctr" defTabSz="685800">
                <a:defRPr/>
              </a:pPr>
              <a:r>
                <a:rPr lang="en-US" b="1" dirty="0">
                  <a:solidFill>
                    <a:srgbClr val="000000"/>
                  </a:solidFill>
                </a:rPr>
                <a:t>Thrombotic</a:t>
              </a:r>
            </a:p>
            <a:p>
              <a:pPr algn="ctr" defTabSz="685800">
                <a:defRPr/>
              </a:pPr>
              <a:r>
                <a:rPr lang="en-US" dirty="0">
                  <a:solidFill>
                    <a:schemeClr val="bg1"/>
                  </a:solidFill>
                </a:rPr>
                <a:t>SLE</a:t>
              </a:r>
            </a:p>
            <a:p>
              <a:pPr algn="ctr" defTabSz="685800">
                <a:defRPr/>
              </a:pPr>
              <a:r>
                <a:rPr lang="en-US" dirty="0" err="1">
                  <a:solidFill>
                    <a:schemeClr val="bg1"/>
                  </a:solidFill>
                </a:rPr>
                <a:t>SSc</a:t>
              </a:r>
              <a:endParaRPr lang="en-US" dirty="0">
                <a:solidFill>
                  <a:schemeClr val="bg1"/>
                </a:solidFill>
              </a:endParaRPr>
            </a:p>
          </p:txBody>
        </p:sp>
      </p:grpSp>
      <p:sp>
        <p:nvSpPr>
          <p:cNvPr id="36" name="TextBox 35">
            <a:extLst>
              <a:ext uri="{FF2B5EF4-FFF2-40B4-BE49-F238E27FC236}">
                <a16:creationId xmlns:a16="http://schemas.microsoft.com/office/drawing/2014/main" id="{44365EC9-AFE6-BC48-A01F-34C5EA8323D9}"/>
              </a:ext>
            </a:extLst>
          </p:cNvPr>
          <p:cNvSpPr txBox="1"/>
          <p:nvPr/>
        </p:nvSpPr>
        <p:spPr>
          <a:xfrm>
            <a:off x="6650777" y="4957838"/>
            <a:ext cx="2791149" cy="346249"/>
          </a:xfrm>
          <a:prstGeom prst="rect">
            <a:avLst/>
          </a:prstGeom>
          <a:noFill/>
        </p:spPr>
        <p:txBody>
          <a:bodyPr wrap="none" rtlCol="0">
            <a:spAutoFit/>
          </a:bodyPr>
          <a:lstStyle/>
          <a:p>
            <a:r>
              <a:rPr lang="en-US" sz="825" dirty="0"/>
              <a:t>Adapted from: Mathai SC. </a:t>
            </a:r>
            <a:r>
              <a:rPr lang="en-US" sz="825" dirty="0" err="1"/>
              <a:t>Cardiol</a:t>
            </a:r>
            <a:r>
              <a:rPr lang="en-US" sz="825" dirty="0"/>
              <a:t> Clin 40 (2022) 29–43 </a:t>
            </a:r>
          </a:p>
          <a:p>
            <a:endParaRPr lang="en-US" sz="825" dirty="0"/>
          </a:p>
        </p:txBody>
      </p:sp>
    </p:spTree>
    <p:extLst>
      <p:ext uri="{BB962C8B-B14F-4D97-AF65-F5344CB8AC3E}">
        <p14:creationId xmlns:p14="http://schemas.microsoft.com/office/powerpoint/2010/main" val="38924129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FA4F-D1E9-6B40-86E6-D9D5165AA7A8}"/>
              </a:ext>
            </a:extLst>
          </p:cNvPr>
          <p:cNvSpPr>
            <a:spLocks noGrp="1"/>
          </p:cNvSpPr>
          <p:nvPr>
            <p:ph type="title"/>
          </p:nvPr>
        </p:nvSpPr>
        <p:spPr/>
        <p:txBody>
          <a:bodyPr>
            <a:normAutofit fontScale="90000"/>
          </a:bodyPr>
          <a:lstStyle/>
          <a:p>
            <a:r>
              <a:rPr lang="en-US" dirty="0"/>
              <a:t>Diagnosis</a:t>
            </a:r>
          </a:p>
        </p:txBody>
      </p:sp>
      <p:pic>
        <p:nvPicPr>
          <p:cNvPr id="3" name="Picture 2">
            <a:extLst>
              <a:ext uri="{FF2B5EF4-FFF2-40B4-BE49-F238E27FC236}">
                <a16:creationId xmlns:a16="http://schemas.microsoft.com/office/drawing/2014/main" id="{52F6BDAD-D8D8-D445-9126-0227CFDD7A3F}"/>
              </a:ext>
            </a:extLst>
          </p:cNvPr>
          <p:cNvPicPr>
            <a:picLocks noChangeAspect="1"/>
          </p:cNvPicPr>
          <p:nvPr/>
        </p:nvPicPr>
        <p:blipFill rotWithShape="1">
          <a:blip r:embed="rId3"/>
          <a:srcRect r="50000"/>
          <a:stretch/>
        </p:blipFill>
        <p:spPr>
          <a:xfrm>
            <a:off x="1940502" y="1062850"/>
            <a:ext cx="5551480" cy="3285050"/>
          </a:xfrm>
          <a:prstGeom prst="rect">
            <a:avLst/>
          </a:prstGeom>
        </p:spPr>
      </p:pic>
      <p:cxnSp>
        <p:nvCxnSpPr>
          <p:cNvPr id="7" name="Straight Connector 6">
            <a:extLst>
              <a:ext uri="{FF2B5EF4-FFF2-40B4-BE49-F238E27FC236}">
                <a16:creationId xmlns:a16="http://schemas.microsoft.com/office/drawing/2014/main" id="{D350CFDD-C909-EE4C-959E-CE63F92CECAF}"/>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1678C84-5F9F-A843-85D2-7A9CE30E8367}"/>
              </a:ext>
            </a:extLst>
          </p:cNvPr>
          <p:cNvSpPr txBox="1"/>
          <p:nvPr/>
        </p:nvSpPr>
        <p:spPr>
          <a:xfrm>
            <a:off x="1030726" y="3348246"/>
            <a:ext cx="1200150" cy="300082"/>
          </a:xfrm>
          <a:prstGeom prst="rect">
            <a:avLst/>
          </a:prstGeom>
          <a:noFill/>
        </p:spPr>
        <p:txBody>
          <a:bodyPr wrap="square" rtlCol="0">
            <a:spAutoFit/>
          </a:bodyPr>
          <a:lstStyle/>
          <a:p>
            <a:r>
              <a:rPr lang="en-US" sz="1350" dirty="0"/>
              <a:t>Ventilation:</a:t>
            </a:r>
          </a:p>
        </p:txBody>
      </p:sp>
      <p:sp>
        <p:nvSpPr>
          <p:cNvPr id="9" name="TextBox 8">
            <a:extLst>
              <a:ext uri="{FF2B5EF4-FFF2-40B4-BE49-F238E27FC236}">
                <a16:creationId xmlns:a16="http://schemas.microsoft.com/office/drawing/2014/main" id="{57219EB7-75FF-5346-BDFF-4046A3FC6888}"/>
              </a:ext>
            </a:extLst>
          </p:cNvPr>
          <p:cNvSpPr txBox="1"/>
          <p:nvPr/>
        </p:nvSpPr>
        <p:spPr>
          <a:xfrm>
            <a:off x="1109231" y="2112040"/>
            <a:ext cx="1200150" cy="300082"/>
          </a:xfrm>
          <a:prstGeom prst="rect">
            <a:avLst/>
          </a:prstGeom>
          <a:noFill/>
        </p:spPr>
        <p:txBody>
          <a:bodyPr wrap="square" rtlCol="0">
            <a:spAutoFit/>
          </a:bodyPr>
          <a:lstStyle/>
          <a:p>
            <a:r>
              <a:rPr lang="en-US" sz="1350" dirty="0"/>
              <a:t>Perfusion:</a:t>
            </a:r>
          </a:p>
        </p:txBody>
      </p:sp>
    </p:spTree>
    <p:extLst>
      <p:ext uri="{BB962C8B-B14F-4D97-AF65-F5344CB8AC3E}">
        <p14:creationId xmlns:p14="http://schemas.microsoft.com/office/powerpoint/2010/main" val="4131591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2FA4F-D1E9-6B40-86E6-D9D5165AA7A8}"/>
              </a:ext>
            </a:extLst>
          </p:cNvPr>
          <p:cNvSpPr>
            <a:spLocks noGrp="1"/>
          </p:cNvSpPr>
          <p:nvPr>
            <p:ph type="title"/>
          </p:nvPr>
        </p:nvSpPr>
        <p:spPr/>
        <p:txBody>
          <a:bodyPr>
            <a:normAutofit fontScale="90000"/>
          </a:bodyPr>
          <a:lstStyle/>
          <a:p>
            <a:r>
              <a:rPr lang="en-US" dirty="0"/>
              <a:t>Diagnosis</a:t>
            </a:r>
          </a:p>
        </p:txBody>
      </p:sp>
      <p:sp>
        <p:nvSpPr>
          <p:cNvPr id="5" name="TextBox 4">
            <a:extLst>
              <a:ext uri="{FF2B5EF4-FFF2-40B4-BE49-F238E27FC236}">
                <a16:creationId xmlns:a16="http://schemas.microsoft.com/office/drawing/2014/main" id="{9FA11B72-2DF9-3141-94D1-9259F1209C87}"/>
              </a:ext>
            </a:extLst>
          </p:cNvPr>
          <p:cNvSpPr txBox="1"/>
          <p:nvPr/>
        </p:nvSpPr>
        <p:spPr>
          <a:xfrm>
            <a:off x="1030726" y="3348246"/>
            <a:ext cx="1200150" cy="300082"/>
          </a:xfrm>
          <a:prstGeom prst="rect">
            <a:avLst/>
          </a:prstGeom>
          <a:noFill/>
        </p:spPr>
        <p:txBody>
          <a:bodyPr wrap="square" rtlCol="0">
            <a:spAutoFit/>
          </a:bodyPr>
          <a:lstStyle/>
          <a:p>
            <a:r>
              <a:rPr lang="en-US" sz="1350" dirty="0"/>
              <a:t>Ventilation:</a:t>
            </a:r>
          </a:p>
        </p:txBody>
      </p:sp>
      <p:sp>
        <p:nvSpPr>
          <p:cNvPr id="6" name="TextBox 5">
            <a:extLst>
              <a:ext uri="{FF2B5EF4-FFF2-40B4-BE49-F238E27FC236}">
                <a16:creationId xmlns:a16="http://schemas.microsoft.com/office/drawing/2014/main" id="{102F693A-1DB4-AD44-A0CA-D11EC83ED274}"/>
              </a:ext>
            </a:extLst>
          </p:cNvPr>
          <p:cNvSpPr txBox="1"/>
          <p:nvPr/>
        </p:nvSpPr>
        <p:spPr>
          <a:xfrm>
            <a:off x="1109231" y="2112040"/>
            <a:ext cx="1200150" cy="300082"/>
          </a:xfrm>
          <a:prstGeom prst="rect">
            <a:avLst/>
          </a:prstGeom>
          <a:noFill/>
        </p:spPr>
        <p:txBody>
          <a:bodyPr wrap="square" rtlCol="0">
            <a:spAutoFit/>
          </a:bodyPr>
          <a:lstStyle/>
          <a:p>
            <a:r>
              <a:rPr lang="en-US" sz="1350" dirty="0"/>
              <a:t>Perfusion:</a:t>
            </a:r>
          </a:p>
        </p:txBody>
      </p:sp>
      <p:pic>
        <p:nvPicPr>
          <p:cNvPr id="7" name="Picture 6">
            <a:extLst>
              <a:ext uri="{FF2B5EF4-FFF2-40B4-BE49-F238E27FC236}">
                <a16:creationId xmlns:a16="http://schemas.microsoft.com/office/drawing/2014/main" id="{07C5B00E-EAF6-BF4F-BCFA-6CB137A6BFF3}"/>
              </a:ext>
            </a:extLst>
          </p:cNvPr>
          <p:cNvPicPr>
            <a:picLocks noChangeAspect="1"/>
          </p:cNvPicPr>
          <p:nvPr/>
        </p:nvPicPr>
        <p:blipFill rotWithShape="1">
          <a:blip r:embed="rId3"/>
          <a:srcRect l="50000"/>
          <a:stretch/>
        </p:blipFill>
        <p:spPr>
          <a:xfrm>
            <a:off x="1932981" y="1076720"/>
            <a:ext cx="5501713" cy="3255601"/>
          </a:xfrm>
          <a:prstGeom prst="rect">
            <a:avLst/>
          </a:prstGeom>
        </p:spPr>
      </p:pic>
      <p:cxnSp>
        <p:nvCxnSpPr>
          <p:cNvPr id="8" name="Straight Connector 7">
            <a:extLst>
              <a:ext uri="{FF2B5EF4-FFF2-40B4-BE49-F238E27FC236}">
                <a16:creationId xmlns:a16="http://schemas.microsoft.com/office/drawing/2014/main" id="{A75F7BD3-0B2D-264F-81CA-C94403D62FAE}"/>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62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772BA-9A77-69A4-DA0D-F9D39EBCFF5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A1F35445-55D2-FD92-6D6F-6B1A4A6A5337}"/>
              </a:ext>
            </a:extLst>
          </p:cNvPr>
          <p:cNvGrpSpPr/>
          <p:nvPr/>
        </p:nvGrpSpPr>
        <p:grpSpPr>
          <a:xfrm>
            <a:off x="4120182" y="2384012"/>
            <a:ext cx="1467435" cy="994172"/>
            <a:chOff x="1483049" y="1916429"/>
            <a:chExt cx="1956581" cy="1325563"/>
          </a:xfrm>
        </p:grpSpPr>
        <p:sp>
          <p:nvSpPr>
            <p:cNvPr id="4" name="Oval 3">
              <a:extLst>
                <a:ext uri="{FF2B5EF4-FFF2-40B4-BE49-F238E27FC236}">
                  <a16:creationId xmlns:a16="http://schemas.microsoft.com/office/drawing/2014/main" id="{00F8AB8D-99B9-0DAA-8215-8DDE0754B8EB}"/>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5" name="TextBox 4">
              <a:extLst>
                <a:ext uri="{FF2B5EF4-FFF2-40B4-BE49-F238E27FC236}">
                  <a16:creationId xmlns:a16="http://schemas.microsoft.com/office/drawing/2014/main" id="{F144DA1F-67B5-74C8-118B-3FB017A773B3}"/>
                </a:ext>
              </a:extLst>
            </p:cNvPr>
            <p:cNvSpPr txBox="1"/>
            <p:nvPr/>
          </p:nvSpPr>
          <p:spPr>
            <a:xfrm>
              <a:off x="1548344" y="2044637"/>
              <a:ext cx="1891286" cy="1046440"/>
            </a:xfrm>
            <a:prstGeom prst="rect">
              <a:avLst/>
            </a:prstGeom>
            <a:noFill/>
          </p:spPr>
          <p:txBody>
            <a:bodyPr wrap="square" rtlCol="0">
              <a:spAutoFit/>
            </a:bodyPr>
            <a:lstStyle/>
            <a:p>
              <a:pPr defTabSz="685800">
                <a:defRPr/>
              </a:pPr>
              <a:r>
                <a:rPr lang="en-US" sz="4500" dirty="0">
                  <a:solidFill>
                    <a:srgbClr val="000000"/>
                  </a:solidFill>
                  <a:latin typeface="+mj-lt"/>
                </a:rPr>
                <a:t>PH</a:t>
              </a:r>
            </a:p>
          </p:txBody>
        </p:sp>
      </p:grpSp>
      <p:cxnSp>
        <p:nvCxnSpPr>
          <p:cNvPr id="11" name="Straight Arrow Connector 10">
            <a:extLst>
              <a:ext uri="{FF2B5EF4-FFF2-40B4-BE49-F238E27FC236}">
                <a16:creationId xmlns:a16="http://schemas.microsoft.com/office/drawing/2014/main" id="{35505C20-D7B0-8F89-9A54-C22270C04433}"/>
              </a:ext>
            </a:extLst>
          </p:cNvPr>
          <p:cNvCxnSpPr>
            <a:cxnSpLocks/>
          </p:cNvCxnSpPr>
          <p:nvPr/>
        </p:nvCxnSpPr>
        <p:spPr>
          <a:xfrm flipV="1">
            <a:off x="5130997" y="2076334"/>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DCD8E1C-F9BF-44D7-371A-1906B327A051}"/>
              </a:ext>
            </a:extLst>
          </p:cNvPr>
          <p:cNvCxnSpPr>
            <a:cxnSpLocks/>
          </p:cNvCxnSpPr>
          <p:nvPr/>
        </p:nvCxnSpPr>
        <p:spPr>
          <a:xfrm>
            <a:off x="5130997"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A6A28C5-539E-9123-14A3-0F595F505736}"/>
              </a:ext>
            </a:extLst>
          </p:cNvPr>
          <p:cNvCxnSpPr>
            <a:cxnSpLocks/>
          </p:cNvCxnSpPr>
          <p:nvPr/>
        </p:nvCxnSpPr>
        <p:spPr>
          <a:xfrm flipH="1">
            <a:off x="3441491" y="3200439"/>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E2EA4CF-316B-F8F1-4D50-E2836E80E286}"/>
              </a:ext>
            </a:extLst>
          </p:cNvPr>
          <p:cNvSpPr txBox="1"/>
          <p:nvPr/>
        </p:nvSpPr>
        <p:spPr>
          <a:xfrm>
            <a:off x="3221870" y="3657384"/>
            <a:ext cx="369012" cy="323165"/>
          </a:xfrm>
          <a:prstGeom prst="rect">
            <a:avLst/>
          </a:prstGeom>
          <a:noFill/>
        </p:spPr>
        <p:txBody>
          <a:bodyPr wrap="none" rtlCol="0">
            <a:spAutoFit/>
          </a:bodyPr>
          <a:lstStyle/>
          <a:p>
            <a:r>
              <a:rPr lang="en-US" sz="1500" dirty="0">
                <a:latin typeface="+mj-lt"/>
              </a:rPr>
              <a:t>IV</a:t>
            </a:r>
          </a:p>
        </p:txBody>
      </p:sp>
      <p:sp>
        <p:nvSpPr>
          <p:cNvPr id="20" name="TextBox 19">
            <a:extLst>
              <a:ext uri="{FF2B5EF4-FFF2-40B4-BE49-F238E27FC236}">
                <a16:creationId xmlns:a16="http://schemas.microsoft.com/office/drawing/2014/main" id="{5BEB9973-9865-732F-7840-7922397FDF33}"/>
              </a:ext>
            </a:extLst>
          </p:cNvPr>
          <p:cNvSpPr txBox="1"/>
          <p:nvPr/>
        </p:nvSpPr>
        <p:spPr>
          <a:xfrm>
            <a:off x="3320455" y="1863360"/>
            <a:ext cx="247184" cy="323165"/>
          </a:xfrm>
          <a:prstGeom prst="rect">
            <a:avLst/>
          </a:prstGeom>
          <a:noFill/>
        </p:spPr>
        <p:txBody>
          <a:bodyPr wrap="none" rtlCol="0">
            <a:spAutoFit/>
          </a:bodyPr>
          <a:lstStyle/>
          <a:p>
            <a:r>
              <a:rPr lang="en-US" sz="1500" dirty="0">
                <a:latin typeface="+mj-lt"/>
              </a:rPr>
              <a:t>I</a:t>
            </a:r>
          </a:p>
        </p:txBody>
      </p:sp>
      <p:sp>
        <p:nvSpPr>
          <p:cNvPr id="21" name="TextBox 20">
            <a:extLst>
              <a:ext uri="{FF2B5EF4-FFF2-40B4-BE49-F238E27FC236}">
                <a16:creationId xmlns:a16="http://schemas.microsoft.com/office/drawing/2014/main" id="{99D412E5-DB82-4398-5045-8DB8ACAC2C61}"/>
              </a:ext>
            </a:extLst>
          </p:cNvPr>
          <p:cNvSpPr txBox="1"/>
          <p:nvPr/>
        </p:nvSpPr>
        <p:spPr>
          <a:xfrm>
            <a:off x="5720544" y="1863360"/>
            <a:ext cx="293670" cy="323165"/>
          </a:xfrm>
          <a:prstGeom prst="rect">
            <a:avLst/>
          </a:prstGeom>
          <a:noFill/>
        </p:spPr>
        <p:txBody>
          <a:bodyPr wrap="none" rtlCol="0">
            <a:spAutoFit/>
          </a:bodyPr>
          <a:lstStyle/>
          <a:p>
            <a:r>
              <a:rPr lang="en-US" sz="1500" dirty="0">
                <a:latin typeface="+mj-lt"/>
              </a:rPr>
              <a:t>II</a:t>
            </a:r>
          </a:p>
        </p:txBody>
      </p:sp>
      <p:sp>
        <p:nvSpPr>
          <p:cNvPr id="22" name="TextBox 21">
            <a:extLst>
              <a:ext uri="{FF2B5EF4-FFF2-40B4-BE49-F238E27FC236}">
                <a16:creationId xmlns:a16="http://schemas.microsoft.com/office/drawing/2014/main" id="{8194F2DC-EE04-D52B-2D46-6E6BA35E30CB}"/>
              </a:ext>
            </a:extLst>
          </p:cNvPr>
          <p:cNvSpPr txBox="1"/>
          <p:nvPr/>
        </p:nvSpPr>
        <p:spPr>
          <a:xfrm>
            <a:off x="5648153" y="3648353"/>
            <a:ext cx="589547" cy="323165"/>
          </a:xfrm>
          <a:prstGeom prst="rect">
            <a:avLst/>
          </a:prstGeom>
          <a:noFill/>
        </p:spPr>
        <p:txBody>
          <a:bodyPr wrap="square" rtlCol="0">
            <a:spAutoFit/>
          </a:bodyPr>
          <a:lstStyle/>
          <a:p>
            <a:r>
              <a:rPr lang="en-US" sz="1500" dirty="0">
                <a:latin typeface="+mj-lt"/>
              </a:rPr>
              <a:t>III</a:t>
            </a:r>
          </a:p>
        </p:txBody>
      </p:sp>
      <p:cxnSp>
        <p:nvCxnSpPr>
          <p:cNvPr id="23" name="Straight Arrow Connector 22">
            <a:extLst>
              <a:ext uri="{FF2B5EF4-FFF2-40B4-BE49-F238E27FC236}">
                <a16:creationId xmlns:a16="http://schemas.microsoft.com/office/drawing/2014/main" id="{C3A20CAE-C474-E47A-5D90-86306BE669E9}"/>
              </a:ext>
            </a:extLst>
          </p:cNvPr>
          <p:cNvCxnSpPr>
            <a:cxnSpLocks/>
          </p:cNvCxnSpPr>
          <p:nvPr/>
        </p:nvCxnSpPr>
        <p:spPr>
          <a:xfrm>
            <a:off x="3502236" y="2062583"/>
            <a:ext cx="589547" cy="46839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46EFD2E-9966-8CE7-99DB-4DED9AEB61D7}"/>
              </a:ext>
            </a:extLst>
          </p:cNvPr>
          <p:cNvGrpSpPr/>
          <p:nvPr/>
        </p:nvGrpSpPr>
        <p:grpSpPr>
          <a:xfrm>
            <a:off x="1198019" y="315280"/>
            <a:ext cx="2710725" cy="1931069"/>
            <a:chOff x="1211282" y="1916429"/>
            <a:chExt cx="1891287" cy="1325563"/>
          </a:xfrm>
        </p:grpSpPr>
        <p:sp>
          <p:nvSpPr>
            <p:cNvPr id="25" name="Oval 24">
              <a:extLst>
                <a:ext uri="{FF2B5EF4-FFF2-40B4-BE49-F238E27FC236}">
                  <a16:creationId xmlns:a16="http://schemas.microsoft.com/office/drawing/2014/main" id="{9C8370F2-1D8D-9489-CECD-F58D86D895B3}"/>
                </a:ext>
              </a:extLst>
            </p:cNvPr>
            <p:cNvSpPr/>
            <p:nvPr/>
          </p:nvSpPr>
          <p:spPr bwMode="auto">
            <a:xfrm>
              <a:off x="1483049" y="1916429"/>
              <a:ext cx="1347753" cy="1325563"/>
            </a:xfrm>
            <a:prstGeom prst="ellipse">
              <a:avLst/>
            </a:prstGeom>
            <a:solidFill>
              <a:srgbClr val="00B8FF"/>
            </a:solidFill>
            <a:ln w="7620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26" name="TextBox 25">
              <a:extLst>
                <a:ext uri="{FF2B5EF4-FFF2-40B4-BE49-F238E27FC236}">
                  <a16:creationId xmlns:a16="http://schemas.microsoft.com/office/drawing/2014/main" id="{007AA797-FEE8-87D5-705A-A50091FF8EC6}"/>
                </a:ext>
              </a:extLst>
            </p:cNvPr>
            <p:cNvSpPr txBox="1"/>
            <p:nvPr/>
          </p:nvSpPr>
          <p:spPr>
            <a:xfrm>
              <a:off x="1211282" y="1967607"/>
              <a:ext cx="1891287" cy="1204240"/>
            </a:xfrm>
            <a:prstGeom prst="rect">
              <a:avLst/>
            </a:prstGeom>
            <a:noFill/>
          </p:spPr>
          <p:txBody>
            <a:bodyPr wrap="square" rtlCol="0">
              <a:spAutoFit/>
            </a:bodyPr>
            <a:lstStyle/>
            <a:p>
              <a:pPr algn="ctr" defTabSz="685800">
                <a:defRPr/>
              </a:pPr>
              <a:r>
                <a:rPr lang="en-US" b="1" dirty="0">
                  <a:solidFill>
                    <a:srgbClr val="000000"/>
                  </a:solidFill>
                  <a:latin typeface="+mj-lt"/>
                </a:rPr>
                <a:t>PAH</a:t>
              </a:r>
            </a:p>
            <a:p>
              <a:pPr algn="ctr" defTabSz="685800">
                <a:defRPr/>
              </a:pPr>
              <a:r>
                <a:rPr lang="en-US" dirty="0" err="1">
                  <a:solidFill>
                    <a:schemeClr val="bg1"/>
                  </a:solidFill>
                  <a:latin typeface="+mj-lt"/>
                </a:rPr>
                <a:t>SSc</a:t>
              </a:r>
              <a:endParaRPr lang="en-US" dirty="0">
                <a:solidFill>
                  <a:schemeClr val="bg1"/>
                </a:solidFill>
                <a:latin typeface="+mj-lt"/>
              </a:endParaRPr>
            </a:p>
            <a:p>
              <a:pPr algn="ctr" defTabSz="685800">
                <a:defRPr/>
              </a:pPr>
              <a:r>
                <a:rPr lang="en-US" dirty="0">
                  <a:solidFill>
                    <a:schemeClr val="bg1"/>
                  </a:solidFill>
                  <a:latin typeface="+mj-lt"/>
                </a:rPr>
                <a:t>SLE</a:t>
              </a:r>
            </a:p>
            <a:p>
              <a:pPr algn="ctr" defTabSz="685800">
                <a:defRPr/>
              </a:pPr>
              <a:r>
                <a:rPr lang="en-US" dirty="0">
                  <a:solidFill>
                    <a:schemeClr val="bg1"/>
                  </a:solidFill>
                  <a:latin typeface="+mj-lt"/>
                </a:rPr>
                <a:t>MCTD</a:t>
              </a:r>
            </a:p>
            <a:p>
              <a:pPr algn="ctr" defTabSz="685800">
                <a:defRPr/>
              </a:pPr>
              <a:r>
                <a:rPr lang="en-US" dirty="0">
                  <a:solidFill>
                    <a:schemeClr val="bg1"/>
                  </a:solidFill>
                  <a:latin typeface="+mj-lt"/>
                </a:rPr>
                <a:t>SS</a:t>
              </a:r>
            </a:p>
            <a:p>
              <a:pPr algn="ctr" defTabSz="685800">
                <a:defRPr/>
              </a:pPr>
              <a:r>
                <a:rPr lang="en-US" dirty="0">
                  <a:solidFill>
                    <a:schemeClr val="bg1"/>
                  </a:solidFill>
                  <a:latin typeface="+mj-lt"/>
                </a:rPr>
                <a:t>PM/DM</a:t>
              </a:r>
            </a:p>
          </p:txBody>
        </p:sp>
      </p:grpSp>
      <p:grpSp>
        <p:nvGrpSpPr>
          <p:cNvPr id="27" name="Group 26">
            <a:extLst>
              <a:ext uri="{FF2B5EF4-FFF2-40B4-BE49-F238E27FC236}">
                <a16:creationId xmlns:a16="http://schemas.microsoft.com/office/drawing/2014/main" id="{578D6BE9-ED55-BB37-A807-4C1687BAC8F0}"/>
              </a:ext>
            </a:extLst>
          </p:cNvPr>
          <p:cNvGrpSpPr/>
          <p:nvPr/>
        </p:nvGrpSpPr>
        <p:grpSpPr>
          <a:xfrm>
            <a:off x="5355572" y="327034"/>
            <a:ext cx="2710725" cy="1931069"/>
            <a:chOff x="1211282" y="1916429"/>
            <a:chExt cx="1891287" cy="1325563"/>
          </a:xfrm>
        </p:grpSpPr>
        <p:sp>
          <p:nvSpPr>
            <p:cNvPr id="28" name="Oval 27">
              <a:extLst>
                <a:ext uri="{FF2B5EF4-FFF2-40B4-BE49-F238E27FC236}">
                  <a16:creationId xmlns:a16="http://schemas.microsoft.com/office/drawing/2014/main" id="{86879E38-6379-5D0F-B1F2-60B02A0F871F}"/>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29" name="TextBox 28">
              <a:extLst>
                <a:ext uri="{FF2B5EF4-FFF2-40B4-BE49-F238E27FC236}">
                  <a16:creationId xmlns:a16="http://schemas.microsoft.com/office/drawing/2014/main" id="{70B5013F-9082-1F8E-721F-2A340963F6FC}"/>
                </a:ext>
              </a:extLst>
            </p:cNvPr>
            <p:cNvSpPr txBox="1"/>
            <p:nvPr/>
          </p:nvSpPr>
          <p:spPr>
            <a:xfrm>
              <a:off x="1211282" y="2154606"/>
              <a:ext cx="1891287" cy="823954"/>
            </a:xfrm>
            <a:prstGeom prst="rect">
              <a:avLst/>
            </a:prstGeom>
            <a:noFill/>
          </p:spPr>
          <p:txBody>
            <a:bodyPr wrap="square" rtlCol="0">
              <a:spAutoFit/>
            </a:bodyPr>
            <a:lstStyle/>
            <a:p>
              <a:pPr algn="ctr" defTabSz="685800">
                <a:defRPr/>
              </a:pPr>
              <a:r>
                <a:rPr lang="en-US" b="1" dirty="0">
                  <a:solidFill>
                    <a:srgbClr val="000000"/>
                  </a:solidFill>
                  <a:latin typeface="+mj-lt"/>
                </a:rPr>
                <a:t>LV Disease</a:t>
              </a:r>
            </a:p>
            <a:p>
              <a:pPr algn="ctr" defTabSz="685800">
                <a:defRPr/>
              </a:pPr>
              <a:r>
                <a:rPr lang="en-US" dirty="0" err="1">
                  <a:solidFill>
                    <a:schemeClr val="bg1"/>
                  </a:solidFill>
                  <a:latin typeface="+mj-lt"/>
                </a:rPr>
                <a:t>SSc</a:t>
              </a:r>
              <a:endParaRPr lang="en-US" dirty="0">
                <a:solidFill>
                  <a:schemeClr val="bg1"/>
                </a:solidFill>
                <a:latin typeface="+mj-lt"/>
              </a:endParaRPr>
            </a:p>
            <a:p>
              <a:pPr algn="ctr" defTabSz="685800">
                <a:defRPr/>
              </a:pPr>
              <a:r>
                <a:rPr lang="en-US" dirty="0">
                  <a:solidFill>
                    <a:schemeClr val="bg1"/>
                  </a:solidFill>
                  <a:latin typeface="+mj-lt"/>
                </a:rPr>
                <a:t>SLE</a:t>
              </a:r>
            </a:p>
            <a:p>
              <a:pPr algn="ctr" defTabSz="685800">
                <a:defRPr/>
              </a:pPr>
              <a:r>
                <a:rPr lang="en-US" dirty="0">
                  <a:solidFill>
                    <a:schemeClr val="bg1"/>
                  </a:solidFill>
                  <a:latin typeface="+mj-lt"/>
                </a:rPr>
                <a:t>RA</a:t>
              </a:r>
            </a:p>
          </p:txBody>
        </p:sp>
      </p:grpSp>
      <p:grpSp>
        <p:nvGrpSpPr>
          <p:cNvPr id="30" name="Group 29">
            <a:extLst>
              <a:ext uri="{FF2B5EF4-FFF2-40B4-BE49-F238E27FC236}">
                <a16:creationId xmlns:a16="http://schemas.microsoft.com/office/drawing/2014/main" id="{C4AF74AE-6147-BD41-666F-D5BECEE1491D}"/>
              </a:ext>
            </a:extLst>
          </p:cNvPr>
          <p:cNvGrpSpPr/>
          <p:nvPr/>
        </p:nvGrpSpPr>
        <p:grpSpPr>
          <a:xfrm>
            <a:off x="5568692" y="3024693"/>
            <a:ext cx="2710725" cy="1931069"/>
            <a:chOff x="1211282" y="1916429"/>
            <a:chExt cx="1891287" cy="1325563"/>
          </a:xfrm>
        </p:grpSpPr>
        <p:sp>
          <p:nvSpPr>
            <p:cNvPr id="31" name="Oval 30">
              <a:extLst>
                <a:ext uri="{FF2B5EF4-FFF2-40B4-BE49-F238E27FC236}">
                  <a16:creationId xmlns:a16="http://schemas.microsoft.com/office/drawing/2014/main" id="{6990629B-8771-201E-A4FC-7043F3A60AB0}"/>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32" name="TextBox 31">
              <a:extLst>
                <a:ext uri="{FF2B5EF4-FFF2-40B4-BE49-F238E27FC236}">
                  <a16:creationId xmlns:a16="http://schemas.microsoft.com/office/drawing/2014/main" id="{D8BFDE84-27E2-AF0F-7092-221C88FDDC4E}"/>
                </a:ext>
              </a:extLst>
            </p:cNvPr>
            <p:cNvSpPr txBox="1"/>
            <p:nvPr/>
          </p:nvSpPr>
          <p:spPr>
            <a:xfrm>
              <a:off x="1211282" y="2037068"/>
              <a:ext cx="1891287" cy="1204240"/>
            </a:xfrm>
            <a:prstGeom prst="rect">
              <a:avLst/>
            </a:prstGeom>
            <a:noFill/>
          </p:spPr>
          <p:txBody>
            <a:bodyPr wrap="square" rtlCol="0">
              <a:spAutoFit/>
            </a:bodyPr>
            <a:lstStyle/>
            <a:p>
              <a:pPr algn="ctr" defTabSz="685800">
                <a:defRPr/>
              </a:pPr>
              <a:r>
                <a:rPr lang="en-US" b="1" dirty="0">
                  <a:solidFill>
                    <a:srgbClr val="000000"/>
                  </a:solidFill>
                  <a:latin typeface="+mj-lt"/>
                </a:rPr>
                <a:t>Lung Disease</a:t>
              </a:r>
            </a:p>
            <a:p>
              <a:pPr algn="ctr" defTabSz="685800">
                <a:defRPr/>
              </a:pPr>
              <a:r>
                <a:rPr lang="en-US" dirty="0" err="1">
                  <a:solidFill>
                    <a:schemeClr val="bg1"/>
                  </a:solidFill>
                  <a:latin typeface="+mj-lt"/>
                </a:rPr>
                <a:t>SSc</a:t>
              </a:r>
              <a:endParaRPr lang="en-US" dirty="0">
                <a:solidFill>
                  <a:schemeClr val="bg1"/>
                </a:solidFill>
                <a:latin typeface="+mj-lt"/>
              </a:endParaRPr>
            </a:p>
            <a:p>
              <a:pPr algn="ctr" defTabSz="685800">
                <a:defRPr/>
              </a:pPr>
              <a:r>
                <a:rPr lang="en-US" dirty="0">
                  <a:solidFill>
                    <a:schemeClr val="bg1"/>
                  </a:solidFill>
                  <a:latin typeface="+mj-lt"/>
                </a:rPr>
                <a:t>SLE</a:t>
              </a:r>
            </a:p>
            <a:p>
              <a:pPr algn="ctr" defTabSz="685800">
                <a:defRPr/>
              </a:pPr>
              <a:r>
                <a:rPr lang="en-US" dirty="0">
                  <a:solidFill>
                    <a:schemeClr val="bg1"/>
                  </a:solidFill>
                  <a:latin typeface="+mj-lt"/>
                </a:rPr>
                <a:t>RA</a:t>
              </a:r>
              <a:br>
                <a:rPr lang="en-US" dirty="0">
                  <a:solidFill>
                    <a:schemeClr val="bg1"/>
                  </a:solidFill>
                  <a:latin typeface="+mj-lt"/>
                </a:rPr>
              </a:br>
              <a:r>
                <a:rPr lang="en-US" dirty="0">
                  <a:solidFill>
                    <a:schemeClr val="bg1"/>
                  </a:solidFill>
                  <a:latin typeface="+mj-lt"/>
                </a:rPr>
                <a:t>SS</a:t>
              </a:r>
            </a:p>
            <a:p>
              <a:pPr algn="ctr" defTabSz="685800">
                <a:defRPr/>
              </a:pPr>
              <a:r>
                <a:rPr lang="en-US" dirty="0">
                  <a:solidFill>
                    <a:schemeClr val="bg1"/>
                  </a:solidFill>
                  <a:latin typeface="+mj-lt"/>
                </a:rPr>
                <a:t>PM/DM</a:t>
              </a:r>
            </a:p>
          </p:txBody>
        </p:sp>
      </p:grpSp>
      <p:grpSp>
        <p:nvGrpSpPr>
          <p:cNvPr id="33" name="Group 32">
            <a:extLst>
              <a:ext uri="{FF2B5EF4-FFF2-40B4-BE49-F238E27FC236}">
                <a16:creationId xmlns:a16="http://schemas.microsoft.com/office/drawing/2014/main" id="{9E394DFC-BE7A-6206-245D-95A8BCE4A273}"/>
              </a:ext>
            </a:extLst>
          </p:cNvPr>
          <p:cNvGrpSpPr/>
          <p:nvPr/>
        </p:nvGrpSpPr>
        <p:grpSpPr>
          <a:xfrm>
            <a:off x="946078" y="3026769"/>
            <a:ext cx="2710725" cy="1931069"/>
            <a:chOff x="1211282" y="1916429"/>
            <a:chExt cx="1891287" cy="1325563"/>
          </a:xfrm>
        </p:grpSpPr>
        <p:sp>
          <p:nvSpPr>
            <p:cNvPr id="34" name="Oval 33">
              <a:extLst>
                <a:ext uri="{FF2B5EF4-FFF2-40B4-BE49-F238E27FC236}">
                  <a16:creationId xmlns:a16="http://schemas.microsoft.com/office/drawing/2014/main" id="{BC5D44FE-EF30-6687-D084-4ECFE7BC7555}"/>
                </a:ext>
              </a:extLst>
            </p:cNvPr>
            <p:cNvSpPr/>
            <p:nvPr/>
          </p:nvSpPr>
          <p:spPr bwMode="auto">
            <a:xfrm>
              <a:off x="1483049" y="1916429"/>
              <a:ext cx="1347753" cy="1325563"/>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336947" fontAlgn="base">
                <a:spcBef>
                  <a:spcPct val="0"/>
                </a:spcBef>
                <a:spcAft>
                  <a:spcPct val="0"/>
                </a:spcAft>
                <a:buClr>
                  <a:srgbClr val="000000"/>
                </a:buClr>
                <a:buSzPct val="100000"/>
                <a:defRPr/>
              </a:pPr>
              <a:endParaRPr lang="en-US" sz="1350">
                <a:solidFill>
                  <a:srgbClr val="FFFFFF"/>
                </a:solidFill>
                <a:latin typeface="+mj-lt"/>
              </a:endParaRPr>
            </a:p>
          </p:txBody>
        </p:sp>
        <p:sp>
          <p:nvSpPr>
            <p:cNvPr id="35" name="TextBox 34">
              <a:extLst>
                <a:ext uri="{FF2B5EF4-FFF2-40B4-BE49-F238E27FC236}">
                  <a16:creationId xmlns:a16="http://schemas.microsoft.com/office/drawing/2014/main" id="{3BC35710-BFE1-4497-41D3-0546EF16B70D}"/>
                </a:ext>
              </a:extLst>
            </p:cNvPr>
            <p:cNvSpPr txBox="1"/>
            <p:nvPr/>
          </p:nvSpPr>
          <p:spPr>
            <a:xfrm>
              <a:off x="1211282" y="2274912"/>
              <a:ext cx="1891287" cy="633811"/>
            </a:xfrm>
            <a:prstGeom prst="rect">
              <a:avLst/>
            </a:prstGeom>
            <a:noFill/>
          </p:spPr>
          <p:txBody>
            <a:bodyPr wrap="square" rtlCol="0">
              <a:spAutoFit/>
            </a:bodyPr>
            <a:lstStyle/>
            <a:p>
              <a:pPr algn="ctr" defTabSz="685800">
                <a:defRPr/>
              </a:pPr>
              <a:r>
                <a:rPr lang="en-US" b="1" dirty="0">
                  <a:solidFill>
                    <a:srgbClr val="000000"/>
                  </a:solidFill>
                  <a:latin typeface="+mj-lt"/>
                </a:rPr>
                <a:t>Thrombotic</a:t>
              </a:r>
            </a:p>
            <a:p>
              <a:pPr algn="ctr" defTabSz="685800">
                <a:defRPr/>
              </a:pPr>
              <a:r>
                <a:rPr lang="en-US" dirty="0">
                  <a:solidFill>
                    <a:schemeClr val="bg1"/>
                  </a:solidFill>
                  <a:latin typeface="+mj-lt"/>
                </a:rPr>
                <a:t>SLE</a:t>
              </a:r>
            </a:p>
            <a:p>
              <a:pPr algn="ctr" defTabSz="685800">
                <a:defRPr/>
              </a:pPr>
              <a:r>
                <a:rPr lang="en-US" dirty="0" err="1">
                  <a:solidFill>
                    <a:schemeClr val="bg1"/>
                  </a:solidFill>
                  <a:latin typeface="+mj-lt"/>
                </a:rPr>
                <a:t>SSc</a:t>
              </a:r>
              <a:endParaRPr lang="en-US" dirty="0">
                <a:solidFill>
                  <a:schemeClr val="bg1"/>
                </a:solidFill>
                <a:latin typeface="+mj-lt"/>
              </a:endParaRPr>
            </a:p>
          </p:txBody>
        </p:sp>
      </p:grpSp>
      <p:sp>
        <p:nvSpPr>
          <p:cNvPr id="36" name="TextBox 35">
            <a:extLst>
              <a:ext uri="{FF2B5EF4-FFF2-40B4-BE49-F238E27FC236}">
                <a16:creationId xmlns:a16="http://schemas.microsoft.com/office/drawing/2014/main" id="{E98F48F6-22A6-5EC4-844E-B898CE0E84C0}"/>
              </a:ext>
            </a:extLst>
          </p:cNvPr>
          <p:cNvSpPr txBox="1"/>
          <p:nvPr/>
        </p:nvSpPr>
        <p:spPr>
          <a:xfrm>
            <a:off x="6494326" y="4957387"/>
            <a:ext cx="2791149" cy="346249"/>
          </a:xfrm>
          <a:prstGeom prst="rect">
            <a:avLst/>
          </a:prstGeom>
          <a:noFill/>
        </p:spPr>
        <p:txBody>
          <a:bodyPr wrap="none" rtlCol="0">
            <a:spAutoFit/>
          </a:bodyPr>
          <a:lstStyle/>
          <a:p>
            <a:r>
              <a:rPr lang="en-US" sz="825" dirty="0">
                <a:latin typeface="+mj-lt"/>
              </a:rPr>
              <a:t>Adapted from: Mathai SC. </a:t>
            </a:r>
            <a:r>
              <a:rPr lang="en-US" sz="825" dirty="0" err="1">
                <a:latin typeface="+mj-lt"/>
              </a:rPr>
              <a:t>Cardiol</a:t>
            </a:r>
            <a:r>
              <a:rPr lang="en-US" sz="825" dirty="0">
                <a:latin typeface="+mj-lt"/>
              </a:rPr>
              <a:t> Clin 40 (2022) 29–43 </a:t>
            </a:r>
          </a:p>
          <a:p>
            <a:endParaRPr lang="en-US" sz="825" dirty="0">
              <a:latin typeface="+mj-lt"/>
            </a:endParaRPr>
          </a:p>
        </p:txBody>
      </p:sp>
    </p:spTree>
    <p:extLst>
      <p:ext uri="{BB962C8B-B14F-4D97-AF65-F5344CB8AC3E}">
        <p14:creationId xmlns:p14="http://schemas.microsoft.com/office/powerpoint/2010/main" val="25005504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E3209-834C-3741-B030-AECD4F106BDF}"/>
              </a:ext>
            </a:extLst>
          </p:cNvPr>
          <p:cNvSpPr>
            <a:spLocks noGrp="1"/>
          </p:cNvSpPr>
          <p:nvPr>
            <p:ph type="title"/>
          </p:nvPr>
        </p:nvSpPr>
        <p:spPr/>
        <p:txBody>
          <a:bodyPr>
            <a:normAutofit fontScale="90000"/>
          </a:bodyPr>
          <a:lstStyle/>
          <a:p>
            <a:r>
              <a:rPr lang="en-US" dirty="0"/>
              <a:t>Treatment</a:t>
            </a:r>
          </a:p>
        </p:txBody>
      </p:sp>
      <p:pic>
        <p:nvPicPr>
          <p:cNvPr id="3" name="Picture 6" descr="http://www.phaonlineuniv.org/files/import/images/fig-3.jpg">
            <a:extLst>
              <a:ext uri="{FF2B5EF4-FFF2-40B4-BE49-F238E27FC236}">
                <a16:creationId xmlns:a16="http://schemas.microsoft.com/office/drawing/2014/main" id="{7785BB0C-C252-BD47-B019-4192D44FD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61" y="1268016"/>
            <a:ext cx="4244140" cy="3458974"/>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0500EA-1FD3-6C4D-AEAB-A76410B990FF}"/>
              </a:ext>
            </a:extLst>
          </p:cNvPr>
          <p:cNvPicPr>
            <a:picLocks noChangeAspect="1"/>
          </p:cNvPicPr>
          <p:nvPr/>
        </p:nvPicPr>
        <p:blipFill>
          <a:blip r:embed="rId4"/>
          <a:stretch>
            <a:fillRect/>
          </a:stretch>
        </p:blipFill>
        <p:spPr>
          <a:xfrm>
            <a:off x="4779272" y="1202040"/>
            <a:ext cx="4191000" cy="3590925"/>
          </a:xfrm>
          <a:prstGeom prst="rect">
            <a:avLst/>
          </a:prstGeom>
        </p:spPr>
      </p:pic>
      <p:cxnSp>
        <p:nvCxnSpPr>
          <p:cNvPr id="5" name="Straight Connector 4">
            <a:extLst>
              <a:ext uri="{FF2B5EF4-FFF2-40B4-BE49-F238E27FC236}">
                <a16:creationId xmlns:a16="http://schemas.microsoft.com/office/drawing/2014/main" id="{A1F04690-4091-3A43-82B5-2012EA88DF73}"/>
              </a:ext>
            </a:extLst>
          </p:cNvPr>
          <p:cNvCxnSpPr/>
          <p:nvPr/>
        </p:nvCxnSpPr>
        <p:spPr>
          <a:xfrm>
            <a:off x="628650" y="1040258"/>
            <a:ext cx="7993937"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527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EEC79-1584-D55E-5B02-0EE0DACF58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7FAAB0-F6A9-CDDF-3F05-7E6BB4D46185}"/>
              </a:ext>
            </a:extLst>
          </p:cNvPr>
          <p:cNvSpPr>
            <a:spLocks noGrp="1"/>
          </p:cNvSpPr>
          <p:nvPr>
            <p:ph type="title"/>
          </p:nvPr>
        </p:nvSpPr>
        <p:spPr/>
        <p:txBody>
          <a:bodyPr/>
          <a:lstStyle/>
          <a:p>
            <a:r>
              <a:rPr lang="en-US"/>
              <a:t>WSPH Classification</a:t>
            </a:r>
          </a:p>
        </p:txBody>
      </p:sp>
      <p:pic>
        <p:nvPicPr>
          <p:cNvPr id="4" name="Picture 3">
            <a:extLst>
              <a:ext uri="{FF2B5EF4-FFF2-40B4-BE49-F238E27FC236}">
                <a16:creationId xmlns:a16="http://schemas.microsoft.com/office/drawing/2014/main" id="{712431B5-CAAA-C9C4-09D5-E27AE32DAD03}"/>
              </a:ext>
            </a:extLst>
          </p:cNvPr>
          <p:cNvPicPr>
            <a:picLocks noChangeAspect="1"/>
          </p:cNvPicPr>
          <p:nvPr/>
        </p:nvPicPr>
        <p:blipFill rotWithShape="1">
          <a:blip r:embed="rId3"/>
          <a:srcRect r="81100"/>
          <a:stretch/>
        </p:blipFill>
        <p:spPr>
          <a:xfrm>
            <a:off x="685800" y="2006150"/>
            <a:ext cx="1469003" cy="1753772"/>
          </a:xfrm>
          <a:prstGeom prst="rect">
            <a:avLst/>
          </a:prstGeom>
        </p:spPr>
      </p:pic>
      <p:sp>
        <p:nvSpPr>
          <p:cNvPr id="5" name="TextBox 4">
            <a:extLst>
              <a:ext uri="{FF2B5EF4-FFF2-40B4-BE49-F238E27FC236}">
                <a16:creationId xmlns:a16="http://schemas.microsoft.com/office/drawing/2014/main" id="{377FCC85-569E-09E4-5860-0BF01713CBD7}"/>
              </a:ext>
            </a:extLst>
          </p:cNvPr>
          <p:cNvSpPr txBox="1"/>
          <p:nvPr/>
        </p:nvSpPr>
        <p:spPr>
          <a:xfrm>
            <a:off x="1284051" y="1721796"/>
            <a:ext cx="320922" cy="369332"/>
          </a:xfrm>
          <a:prstGeom prst="rect">
            <a:avLst/>
          </a:prstGeom>
          <a:noFill/>
        </p:spPr>
        <p:txBody>
          <a:bodyPr wrap="none" rtlCol="0">
            <a:spAutoFit/>
          </a:bodyPr>
          <a:lstStyle/>
          <a:p>
            <a:r>
              <a:rPr lang="en-US" b="1">
                <a:latin typeface="+mj-lt"/>
              </a:rPr>
              <a:t>1</a:t>
            </a:r>
          </a:p>
        </p:txBody>
      </p:sp>
      <p:sp>
        <p:nvSpPr>
          <p:cNvPr id="12" name="TextBox 11">
            <a:extLst>
              <a:ext uri="{FF2B5EF4-FFF2-40B4-BE49-F238E27FC236}">
                <a16:creationId xmlns:a16="http://schemas.microsoft.com/office/drawing/2014/main" id="{574B8622-6E7F-0B14-8693-C370512FFF2E}"/>
              </a:ext>
            </a:extLst>
          </p:cNvPr>
          <p:cNvSpPr txBox="1"/>
          <p:nvPr/>
        </p:nvSpPr>
        <p:spPr>
          <a:xfrm>
            <a:off x="0" y="4928056"/>
            <a:ext cx="4572000" cy="215444"/>
          </a:xfrm>
          <a:prstGeom prst="rect">
            <a:avLst/>
          </a:prstGeom>
          <a:noFill/>
        </p:spPr>
        <p:txBody>
          <a:bodyPr wrap="square">
            <a:spAutoFit/>
          </a:bodyPr>
          <a:lstStyle/>
          <a:p>
            <a:r>
              <a:rPr lang="en-US" sz="800"/>
              <a:t>Adapted from: Humbert M, et al. </a:t>
            </a:r>
            <a:r>
              <a:rPr lang="en-US" sz="800" i="1" err="1"/>
              <a:t>Eur</a:t>
            </a:r>
            <a:r>
              <a:rPr lang="en-US" sz="800" i="1"/>
              <a:t> Respir J</a:t>
            </a:r>
            <a:r>
              <a:rPr lang="en-US" sz="800"/>
              <a:t>. 2023:61:2200879</a:t>
            </a:r>
            <a:endParaRPr lang="en-US"/>
          </a:p>
        </p:txBody>
      </p:sp>
      <p:grpSp>
        <p:nvGrpSpPr>
          <p:cNvPr id="13" name="Group 12">
            <a:extLst>
              <a:ext uri="{FF2B5EF4-FFF2-40B4-BE49-F238E27FC236}">
                <a16:creationId xmlns:a16="http://schemas.microsoft.com/office/drawing/2014/main" id="{A9B32AA9-E15D-EEF4-386E-A9C23AA7EDAC}"/>
              </a:ext>
            </a:extLst>
          </p:cNvPr>
          <p:cNvGrpSpPr/>
          <p:nvPr/>
        </p:nvGrpSpPr>
        <p:grpSpPr>
          <a:xfrm>
            <a:off x="2608028" y="1588769"/>
            <a:ext cx="5152445" cy="3108544"/>
            <a:chOff x="2608028" y="1588769"/>
            <a:chExt cx="5152445" cy="3108544"/>
          </a:xfrm>
        </p:grpSpPr>
        <p:sp>
          <p:nvSpPr>
            <p:cNvPr id="11" name="Rounded Rectangle 10">
              <a:extLst>
                <a:ext uri="{FF2B5EF4-FFF2-40B4-BE49-F238E27FC236}">
                  <a16:creationId xmlns:a16="http://schemas.microsoft.com/office/drawing/2014/main" id="{027AD030-36A3-5D06-29FA-E2DF369E9E6B}"/>
                </a:ext>
              </a:extLst>
            </p:cNvPr>
            <p:cNvSpPr/>
            <p:nvPr/>
          </p:nvSpPr>
          <p:spPr>
            <a:xfrm>
              <a:off x="2608028" y="1588769"/>
              <a:ext cx="5152445" cy="3108543"/>
            </a:xfrm>
            <a:prstGeom prst="round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B4956C-AB6B-0847-F3EE-382DE4380B85}"/>
                </a:ext>
              </a:extLst>
            </p:cNvPr>
            <p:cNvSpPr txBox="1"/>
            <p:nvPr/>
          </p:nvSpPr>
          <p:spPr>
            <a:xfrm>
              <a:off x="2753054" y="1588770"/>
              <a:ext cx="5007419" cy="3108543"/>
            </a:xfrm>
            <a:prstGeom prst="rect">
              <a:avLst/>
            </a:prstGeom>
            <a:noFill/>
          </p:spPr>
          <p:txBody>
            <a:bodyPr wrap="square">
              <a:spAutoFit/>
            </a:bodyPr>
            <a:lstStyle/>
            <a:p>
              <a:r>
                <a:rPr lang="en-US" sz="1400" dirty="0">
                  <a:solidFill>
                    <a:schemeClr val="tx1">
                      <a:lumMod val="50000"/>
                    </a:schemeClr>
                  </a:solidFill>
                  <a:latin typeface="+mj-lt"/>
                </a:rPr>
                <a:t>1.1 Idiopathic </a:t>
              </a:r>
            </a:p>
            <a:p>
              <a:r>
                <a:rPr lang="en-US" sz="1400" dirty="0">
                  <a:solidFill>
                    <a:schemeClr val="tx1">
                      <a:lumMod val="50000"/>
                    </a:schemeClr>
                  </a:solidFill>
                  <a:latin typeface="+mj-lt"/>
                </a:rPr>
                <a:t>	1.1.1 Non-responders at vasoreactivity testing </a:t>
              </a:r>
            </a:p>
            <a:p>
              <a:r>
                <a:rPr lang="en-US" sz="1400" dirty="0">
                  <a:solidFill>
                    <a:schemeClr val="tx1">
                      <a:lumMod val="50000"/>
                    </a:schemeClr>
                  </a:solidFill>
                  <a:latin typeface="+mj-lt"/>
                </a:rPr>
                <a:t>	1.1.2 Acute responders at vasoreactivity testing </a:t>
              </a:r>
            </a:p>
            <a:p>
              <a:r>
                <a:rPr lang="en-US" sz="1400" dirty="0">
                  <a:solidFill>
                    <a:schemeClr val="tx1">
                      <a:lumMod val="50000"/>
                    </a:schemeClr>
                  </a:solidFill>
                  <a:latin typeface="+mj-lt"/>
                </a:rPr>
                <a:t>1.2 Heritable</a:t>
              </a:r>
            </a:p>
            <a:p>
              <a:r>
                <a:rPr lang="en-US" sz="1400" dirty="0">
                  <a:solidFill>
                    <a:schemeClr val="tx1">
                      <a:lumMod val="50000"/>
                    </a:schemeClr>
                  </a:solidFill>
                  <a:latin typeface="+mj-lt"/>
                </a:rPr>
                <a:t>1.3 Associated with drugs and toxins </a:t>
              </a:r>
            </a:p>
            <a:p>
              <a:r>
                <a:rPr lang="en-US" sz="1400" dirty="0">
                  <a:solidFill>
                    <a:schemeClr val="tx1">
                      <a:lumMod val="50000"/>
                    </a:schemeClr>
                  </a:solidFill>
                  <a:latin typeface="+mj-lt"/>
                </a:rPr>
                <a:t>1.4 Associated with:</a:t>
              </a:r>
            </a:p>
            <a:p>
              <a:r>
                <a:rPr lang="en-US" sz="1400" dirty="0">
                  <a:solidFill>
                    <a:schemeClr val="tx1">
                      <a:lumMod val="50000"/>
                    </a:schemeClr>
                  </a:solidFill>
                  <a:latin typeface="+mj-lt"/>
                </a:rPr>
                <a:t>	1.4.1 Connective tissue disease </a:t>
              </a:r>
            </a:p>
            <a:p>
              <a:r>
                <a:rPr lang="en-US" sz="1400" dirty="0">
                  <a:solidFill>
                    <a:schemeClr val="tx1">
                      <a:lumMod val="50000"/>
                    </a:schemeClr>
                  </a:solidFill>
                  <a:latin typeface="+mj-lt"/>
                </a:rPr>
                <a:t>	1.4.2 HIV infection </a:t>
              </a:r>
            </a:p>
            <a:p>
              <a:r>
                <a:rPr lang="en-US" sz="1400" dirty="0">
                  <a:solidFill>
                    <a:schemeClr val="tx1">
                      <a:lumMod val="50000"/>
                    </a:schemeClr>
                  </a:solidFill>
                  <a:latin typeface="+mj-lt"/>
                </a:rPr>
                <a:t>	1.4.3 Portal hypertension </a:t>
              </a:r>
            </a:p>
            <a:p>
              <a:r>
                <a:rPr lang="en-US" sz="1400" dirty="0">
                  <a:solidFill>
                    <a:schemeClr val="tx1">
                      <a:lumMod val="50000"/>
                    </a:schemeClr>
                  </a:solidFill>
                  <a:latin typeface="+mj-lt"/>
                </a:rPr>
                <a:t>	1.4.4 Congenital heart disease </a:t>
              </a:r>
            </a:p>
            <a:p>
              <a:r>
                <a:rPr lang="en-US" sz="1400" dirty="0">
                  <a:solidFill>
                    <a:schemeClr val="tx1">
                      <a:lumMod val="50000"/>
                    </a:schemeClr>
                  </a:solidFill>
                  <a:latin typeface="+mj-lt"/>
                </a:rPr>
                <a:t>	1.4.5 Schistosomiasis </a:t>
              </a:r>
            </a:p>
            <a:p>
              <a:r>
                <a:rPr lang="en-US" sz="1400" dirty="0">
                  <a:solidFill>
                    <a:schemeClr val="tx1">
                      <a:lumMod val="50000"/>
                    </a:schemeClr>
                  </a:solidFill>
                  <a:latin typeface="+mj-lt"/>
                </a:rPr>
                <a:t>	1.5 PAH with features of venous/capillary (PVOD/PCH) 	involvement </a:t>
              </a:r>
            </a:p>
            <a:p>
              <a:r>
                <a:rPr lang="en-US" sz="1400" dirty="0">
                  <a:solidFill>
                    <a:schemeClr val="tx1">
                      <a:lumMod val="50000"/>
                    </a:schemeClr>
                  </a:solidFill>
                  <a:latin typeface="+mj-lt"/>
                </a:rPr>
                <a:t>1.6 Persistent PH of the newborn</a:t>
              </a:r>
            </a:p>
          </p:txBody>
        </p:sp>
      </p:grpSp>
      <p:sp>
        <p:nvSpPr>
          <p:cNvPr id="3" name="Rectangle 2">
            <a:extLst>
              <a:ext uri="{FF2B5EF4-FFF2-40B4-BE49-F238E27FC236}">
                <a16:creationId xmlns:a16="http://schemas.microsoft.com/office/drawing/2014/main" id="{A39E99F8-20C7-D11A-3DCA-A0FBEA9B06AA}"/>
              </a:ext>
            </a:extLst>
          </p:cNvPr>
          <p:cNvSpPr/>
          <p:nvPr/>
        </p:nvSpPr>
        <p:spPr>
          <a:xfrm>
            <a:off x="3258102" y="2883036"/>
            <a:ext cx="2569942" cy="2872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ounded Rectangle 5">
            <a:extLst>
              <a:ext uri="{FF2B5EF4-FFF2-40B4-BE49-F238E27FC236}">
                <a16:creationId xmlns:a16="http://schemas.microsoft.com/office/drawing/2014/main" id="{C8E2C755-9C02-CF65-FF89-8BFAEFFACC3B}"/>
              </a:ext>
            </a:extLst>
          </p:cNvPr>
          <p:cNvSpPr/>
          <p:nvPr/>
        </p:nvSpPr>
        <p:spPr>
          <a:xfrm>
            <a:off x="5889699" y="2287743"/>
            <a:ext cx="3342809" cy="1388567"/>
          </a:xfrm>
          <a:prstGeom prst="roundRect">
            <a:avLst/>
          </a:prstGeom>
          <a:solidFill>
            <a:srgbClr val="2B9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lumMod val="50000"/>
                </a:schemeClr>
              </a:solidFill>
              <a:latin typeface="+mj-lt"/>
            </a:endParaRPr>
          </a:p>
        </p:txBody>
      </p:sp>
      <p:sp>
        <p:nvSpPr>
          <p:cNvPr id="8" name="TextBox 7">
            <a:extLst>
              <a:ext uri="{FF2B5EF4-FFF2-40B4-BE49-F238E27FC236}">
                <a16:creationId xmlns:a16="http://schemas.microsoft.com/office/drawing/2014/main" id="{4A6BA7C6-3402-5406-70EC-271763C09EAC}"/>
              </a:ext>
            </a:extLst>
          </p:cNvPr>
          <p:cNvSpPr txBox="1"/>
          <p:nvPr/>
        </p:nvSpPr>
        <p:spPr>
          <a:xfrm>
            <a:off x="5994425" y="2358779"/>
            <a:ext cx="3342810" cy="1246495"/>
          </a:xfrm>
          <a:prstGeom prst="rect">
            <a:avLst/>
          </a:prstGeom>
          <a:noFill/>
        </p:spPr>
        <p:txBody>
          <a:bodyPr wrap="square" rtlCol="0">
            <a:spAutoFit/>
          </a:bodyPr>
          <a:lstStyle/>
          <a:p>
            <a:pPr marL="257175" indent="-257175">
              <a:buAutoNum type="arabicPeriod"/>
            </a:pPr>
            <a:r>
              <a:rPr lang="en-US" sz="1500" b="1" dirty="0">
                <a:solidFill>
                  <a:schemeClr val="tx1">
                    <a:lumMod val="50000"/>
                  </a:schemeClr>
                </a:solidFill>
                <a:latin typeface="+mj-lt"/>
              </a:rPr>
              <a:t>Systemic sclerosis </a:t>
            </a:r>
          </a:p>
          <a:p>
            <a:pPr marL="257175" indent="-257175">
              <a:buAutoNum type="arabicPeriod"/>
            </a:pPr>
            <a:r>
              <a:rPr lang="en-US" sz="1500" b="1" dirty="0">
                <a:solidFill>
                  <a:schemeClr val="tx1">
                    <a:lumMod val="50000"/>
                  </a:schemeClr>
                </a:solidFill>
                <a:latin typeface="+mj-lt"/>
              </a:rPr>
              <a:t>Sjogren’s</a:t>
            </a:r>
          </a:p>
          <a:p>
            <a:pPr marL="257175" indent="-257175">
              <a:buAutoNum type="arabicPeriod"/>
            </a:pPr>
            <a:r>
              <a:rPr lang="en-US" sz="1500" b="1" dirty="0">
                <a:solidFill>
                  <a:schemeClr val="tx1">
                    <a:lumMod val="50000"/>
                  </a:schemeClr>
                </a:solidFill>
                <a:latin typeface="+mj-lt"/>
              </a:rPr>
              <a:t>Systemic lupus erythematosus</a:t>
            </a:r>
          </a:p>
          <a:p>
            <a:pPr marL="257175" indent="-257175">
              <a:buAutoNum type="arabicPeriod"/>
            </a:pPr>
            <a:r>
              <a:rPr lang="en-US" sz="1500" b="1" dirty="0">
                <a:solidFill>
                  <a:schemeClr val="tx1">
                    <a:lumMod val="50000"/>
                  </a:schemeClr>
                </a:solidFill>
                <a:latin typeface="+mj-lt"/>
              </a:rPr>
              <a:t>Mixed connective tissue disease</a:t>
            </a:r>
          </a:p>
          <a:p>
            <a:pPr marL="257175" indent="-257175">
              <a:buAutoNum type="arabicPeriod"/>
            </a:pPr>
            <a:r>
              <a:rPr lang="en-US" sz="1500" b="1" dirty="0">
                <a:solidFill>
                  <a:schemeClr val="tx1">
                    <a:lumMod val="50000"/>
                  </a:schemeClr>
                </a:solidFill>
                <a:latin typeface="+mj-lt"/>
              </a:rPr>
              <a:t>Polymyositis/Dermatomyositis</a:t>
            </a:r>
          </a:p>
        </p:txBody>
      </p:sp>
    </p:spTree>
    <p:extLst>
      <p:ext uri="{BB962C8B-B14F-4D97-AF65-F5344CB8AC3E}">
        <p14:creationId xmlns:p14="http://schemas.microsoft.com/office/powerpoint/2010/main" val="26560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9EA5-60B0-E62A-7338-CE093BAB9C9E}"/>
              </a:ext>
            </a:extLst>
          </p:cNvPr>
          <p:cNvSpPr>
            <a:spLocks noGrp="1"/>
          </p:cNvSpPr>
          <p:nvPr>
            <p:ph type="title"/>
          </p:nvPr>
        </p:nvSpPr>
        <p:spPr/>
        <p:txBody>
          <a:bodyPr/>
          <a:lstStyle/>
          <a:p>
            <a:r>
              <a:rPr lang="en-US" dirty="0"/>
              <a:t>OHSU PAH Population</a:t>
            </a:r>
          </a:p>
        </p:txBody>
      </p:sp>
      <p:graphicFrame>
        <p:nvGraphicFramePr>
          <p:cNvPr id="5" name="Chart 4">
            <a:extLst>
              <a:ext uri="{FF2B5EF4-FFF2-40B4-BE49-F238E27FC236}">
                <a16:creationId xmlns:a16="http://schemas.microsoft.com/office/drawing/2014/main" id="{3C16914A-6617-90FF-87FE-3892128E34AD}"/>
              </a:ext>
            </a:extLst>
          </p:cNvPr>
          <p:cNvGraphicFramePr>
            <a:graphicFrameLocks/>
          </p:cNvGraphicFramePr>
          <p:nvPr>
            <p:extLst>
              <p:ext uri="{D42A27DB-BD31-4B8C-83A1-F6EECF244321}">
                <p14:modId xmlns:p14="http://schemas.microsoft.com/office/powerpoint/2010/main" val="19663280"/>
              </p:ext>
            </p:extLst>
          </p:nvPr>
        </p:nvGraphicFramePr>
        <p:xfrm>
          <a:off x="1034337" y="954594"/>
          <a:ext cx="7075325" cy="37544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9598212"/>
      </p:ext>
    </p:extLst>
  </p:cSld>
  <p:clrMapOvr>
    <a:masterClrMapping/>
  </p:clrMapOvr>
</p:sld>
</file>

<file path=ppt/theme/theme1.xml><?xml version="1.0" encoding="utf-8"?>
<a:theme xmlns:a="http://schemas.openxmlformats.org/drawingml/2006/main" name="OHSU Cool Blues Theme">
  <a:themeElements>
    <a:clrScheme name="Custom 11">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Slide, No Logo">
  <a:themeElements>
    <a:clrScheme name="Custom 11">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ray Slide with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ray Slide No Logo">
  <a:themeElements>
    <a:clrScheme name="OHSU Cool Blues Powerpoint ">
      <a:dk1>
        <a:srgbClr val="354952"/>
      </a:dk1>
      <a:lt1>
        <a:sysClr val="window" lastClr="FFFFFF"/>
      </a:lt1>
      <a:dk2>
        <a:srgbClr val="354952"/>
      </a:dk2>
      <a:lt2>
        <a:srgbClr val="FFFFFF"/>
      </a:lt2>
      <a:accent1>
        <a:srgbClr val="2E93D5"/>
      </a:accent1>
      <a:accent2>
        <a:srgbClr val="0E61B0"/>
      </a:accent2>
      <a:accent3>
        <a:srgbClr val="2E93D5"/>
      </a:accent3>
      <a:accent4>
        <a:srgbClr val="0E61B0"/>
      </a:accent4>
      <a:accent5>
        <a:srgbClr val="2E93D5"/>
      </a:accent5>
      <a:accent6>
        <a:srgbClr val="0E61B0"/>
      </a:accent6>
      <a:hlink>
        <a:srgbClr val="2E93D5"/>
      </a:hlink>
      <a:folHlink>
        <a:srgbClr val="0E61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602C391E36C24DAE2A39D54A587C23" ma:contentTypeVersion="21" ma:contentTypeDescription="Create a new document." ma:contentTypeScope="" ma:versionID="7e8620e17feed4ef5507d07ec8b805cd">
  <xsd:schema xmlns:xsd="http://www.w3.org/2001/XMLSchema" xmlns:xs="http://www.w3.org/2001/XMLSchema" xmlns:p="http://schemas.microsoft.com/office/2006/metadata/properties" xmlns:ns1="http://schemas.microsoft.com/sharepoint/v3" xmlns:ns2="0c5b29f2-1e3e-42f4-94d3-2e2613db106a" xmlns:ns3="b7d311f6-afb5-42a5-a235-fe29e1b09f19" targetNamespace="http://schemas.microsoft.com/office/2006/metadata/properties" ma:root="true" ma:fieldsID="56ddcc0ce97e738dcbb95a5e310d84ee" ns1:_="" ns2:_="" ns3:_="">
    <xsd:import namespace="http://schemas.microsoft.com/sharepoint/v3"/>
    <xsd:import namespace="0c5b29f2-1e3e-42f4-94d3-2e2613db106a"/>
    <xsd:import namespace="b7d311f6-afb5-42a5-a235-fe29e1b09f1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5b29f2-1e3e-42f4-94d3-2e2613db1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e1d162cf-4e98-4cac-9fee-6eefa432c3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d311f6-afb5-42a5-a235-fe29e1b09f1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914da77c-d23b-4d56-bdd5-474029ef0aed}" ma:internalName="TaxCatchAll" ma:showField="CatchAllData" ma:web="b7d311f6-afb5-42a5-a235-fe29e1b09f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b7d311f6-afb5-42a5-a235-fe29e1b09f19" xsi:nil="true"/>
    <_ip_UnifiedCompliancePolicyProperties xmlns="http://schemas.microsoft.com/sharepoint/v3" xsi:nil="true"/>
    <lcf76f155ced4ddcb4097134ff3c332f xmlns="0c5b29f2-1e3e-42f4-94d3-2e2613db10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A29D6E-5149-423D-A4F8-0D92DE729427}"/>
</file>

<file path=customXml/itemProps2.xml><?xml version="1.0" encoding="utf-8"?>
<ds:datastoreItem xmlns:ds="http://schemas.openxmlformats.org/officeDocument/2006/customXml" ds:itemID="{DED1AF47-6455-4617-9523-29992730C47B}"/>
</file>

<file path=customXml/itemProps3.xml><?xml version="1.0" encoding="utf-8"?>
<ds:datastoreItem xmlns:ds="http://schemas.openxmlformats.org/officeDocument/2006/customXml" ds:itemID="{562B8C82-0908-4B0C-A222-9065DEEBB39E}"/>
</file>

<file path=docProps/app.xml><?xml version="1.0" encoding="utf-8"?>
<Properties xmlns="http://schemas.openxmlformats.org/officeDocument/2006/extended-properties" xmlns:vt="http://schemas.openxmlformats.org/officeDocument/2006/docPropsVTypes">
  <TotalTime>29933</TotalTime>
  <Words>4292</Words>
  <Application>Microsoft Macintosh PowerPoint</Application>
  <PresentationFormat>On-screen Show (16:9)</PresentationFormat>
  <Paragraphs>731</Paragraphs>
  <Slides>70</Slides>
  <Notes>46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70</vt:i4>
      </vt:variant>
    </vt:vector>
  </HeadingPairs>
  <TitlesOfParts>
    <vt:vector size="85" baseType="lpstr">
      <vt:lpstr>Arial</vt:lpstr>
      <vt:lpstr>Calibri</vt:lpstr>
      <vt:lpstr>Calibri Light</vt:lpstr>
      <vt:lpstr>Helvetica</vt:lpstr>
      <vt:lpstr>Lato</vt:lpstr>
      <vt:lpstr>Lato Light</vt:lpstr>
      <vt:lpstr>Lato Regular</vt:lpstr>
      <vt:lpstr>Noto Serif</vt:lpstr>
      <vt:lpstr>Tahoma</vt:lpstr>
      <vt:lpstr>Wingdings</vt:lpstr>
      <vt:lpstr>OHSU Cool Blues Theme</vt:lpstr>
      <vt:lpstr>Custom Design</vt:lpstr>
      <vt:lpstr>White Slide, No Logo</vt:lpstr>
      <vt:lpstr>Gray Slide with Logo</vt:lpstr>
      <vt:lpstr>Gray Slide No Logo</vt:lpstr>
      <vt:lpstr>PowerPoint Presentation</vt:lpstr>
      <vt:lpstr>Disclosures</vt:lpstr>
      <vt:lpstr>Outline</vt:lpstr>
      <vt:lpstr>WSPH Classification</vt:lpstr>
      <vt:lpstr>PowerPoint Presentation</vt:lpstr>
      <vt:lpstr>Cardiopulmonary disease in CTD</vt:lpstr>
      <vt:lpstr>PowerPoint Presentation</vt:lpstr>
      <vt:lpstr>WSPH Classification</vt:lpstr>
      <vt:lpstr>OHSU PAH Population</vt:lpstr>
      <vt:lpstr>Rates of PAH in CTD…</vt:lpstr>
      <vt:lpstr>Morbidity in SSc-PAH and ILD</vt:lpstr>
      <vt:lpstr>PHAROS Study: Mortality in SSc-PAH</vt:lpstr>
      <vt:lpstr>PAH Pathobiology</vt:lpstr>
      <vt:lpstr>PAH Natural History</vt:lpstr>
      <vt:lpstr>PAH: Symptoms</vt:lpstr>
      <vt:lpstr>Diagnosis occurs late in disease course</vt:lpstr>
      <vt:lpstr>PHAROS Study</vt:lpstr>
      <vt:lpstr>Screening for SSc-PAH</vt:lpstr>
      <vt:lpstr>DETECT: Screening for PAH </vt:lpstr>
      <vt:lpstr>Echocardiographic Screening</vt:lpstr>
      <vt:lpstr>Right heart catheterization</vt:lpstr>
      <vt:lpstr>PAH Definitions</vt:lpstr>
      <vt:lpstr>Assessing Risk</vt:lpstr>
      <vt:lpstr>Risk Stratification</vt:lpstr>
      <vt:lpstr>COMPERA 2.0: 4 Strata Risk Assessment</vt:lpstr>
      <vt:lpstr>COMPERA 2.0 Risk Assessment</vt:lpstr>
      <vt:lpstr>Goals of PAH Therapy</vt:lpstr>
      <vt:lpstr>Evolution of PAH therapies</vt:lpstr>
      <vt:lpstr>Current PAH Therapies</vt:lpstr>
      <vt:lpstr>Initial diagnosis treatment strategies</vt:lpstr>
      <vt:lpstr>Initial diagnosis treatment strategies</vt:lpstr>
      <vt:lpstr>Longitudinal treatment strategies</vt:lpstr>
      <vt:lpstr>SSc-PAH outcomes are improving…</vt:lpstr>
      <vt:lpstr>Outcomes</vt:lpstr>
      <vt:lpstr>Emerging ‘4th pathways’</vt:lpstr>
      <vt:lpstr>Immunosuppressive therapies?</vt:lpstr>
      <vt:lpstr>Antiproliferative: Sotatercept</vt:lpstr>
      <vt:lpstr>Sotatercept: Preclinical data</vt:lpstr>
      <vt:lpstr>STELLAR: Baseline characteristics</vt:lpstr>
      <vt:lpstr>STELLAR: Baseline characteristics</vt:lpstr>
      <vt:lpstr>STELLAR: Change in 6MWD though week 24</vt:lpstr>
      <vt:lpstr>Time to death or clinical worsening</vt:lpstr>
      <vt:lpstr>STELLAR: Secondary outcomes</vt:lpstr>
      <vt:lpstr>STELLAR: Adverse Events</vt:lpstr>
      <vt:lpstr>Where to go from here…</vt:lpstr>
      <vt:lpstr>Takeaways:</vt:lpstr>
      <vt:lpstr>PowerPoint Presentation</vt:lpstr>
      <vt:lpstr>DETECT Study: Predicting PAH in SSc</vt:lpstr>
      <vt:lpstr>Sotatercept: Time to death or worsening</vt:lpstr>
      <vt:lpstr>French Study:  Yearly Echocardiogram</vt:lpstr>
      <vt:lpstr>PowerPoint Presentation</vt:lpstr>
      <vt:lpstr>CTD and Left Heart Disease (Group II)</vt:lpstr>
      <vt:lpstr>SSc and left heart disease</vt:lpstr>
      <vt:lpstr>Rates of Group 2 PH in SSc?</vt:lpstr>
      <vt:lpstr>SSc-HFpEF Mortality</vt:lpstr>
      <vt:lpstr>Trials of pulmonary vasodilators in group 2 PH</vt:lpstr>
      <vt:lpstr>PowerPoint Presentation</vt:lpstr>
      <vt:lpstr>CTD and Group III Disease</vt:lpstr>
      <vt:lpstr>Outcomes in PH-IIP vs. IPAH</vt:lpstr>
      <vt:lpstr>Group 3 PH: Classifying severity</vt:lpstr>
      <vt:lpstr>Diagnosing group 3 PH</vt:lpstr>
      <vt:lpstr>RV dysfunction impacts outcomes in CLD</vt:lpstr>
      <vt:lpstr>ILD-PH RCTs</vt:lpstr>
      <vt:lpstr>Systemic vs. inhaled pulmonary vasodilators</vt:lpstr>
      <vt:lpstr>INCREASE Trial…</vt:lpstr>
      <vt:lpstr>My approach for Group 3 PH</vt:lpstr>
      <vt:lpstr>PowerPoint Presentation</vt:lpstr>
      <vt:lpstr>Diagnosis</vt:lpstr>
      <vt:lpstr>Diagnosis</vt:lpstr>
      <vt:lpstr>Treatment</vt:lpstr>
    </vt:vector>
  </TitlesOfParts>
  <Company>Sockeye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OHSU</dc:creator>
  <cp:lastModifiedBy>Jeffrey Robinson</cp:lastModifiedBy>
  <cp:revision>406</cp:revision>
  <dcterms:created xsi:type="dcterms:W3CDTF">2015-05-18T16:26:35Z</dcterms:created>
  <dcterms:modified xsi:type="dcterms:W3CDTF">2025-04-22T22:48:30Z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0x01010076602C391E36C24DAE2A39D54A587C23</vt:lpwstr>
  </property>
</Properties>
</file>