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entation.xml" ContentType="application/vnd.openxmlformats-officedocument.presentationml.presentation.main+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5.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4"/>
  </p:notesMasterIdLst>
  <p:sldIdLst>
    <p:sldId id="260" r:id="rId2"/>
    <p:sldId id="7814" r:id="rId3"/>
    <p:sldId id="7791" r:id="rId4"/>
    <p:sldId id="257" r:id="rId5"/>
    <p:sldId id="7748" r:id="rId6"/>
    <p:sldId id="7772" r:id="rId7"/>
    <p:sldId id="7780" r:id="rId8"/>
    <p:sldId id="7825" r:id="rId9"/>
    <p:sldId id="7827" r:id="rId10"/>
    <p:sldId id="7828" r:id="rId11"/>
    <p:sldId id="7829" r:id="rId12"/>
    <p:sldId id="7830" r:id="rId13"/>
    <p:sldId id="7768" r:id="rId14"/>
    <p:sldId id="7813" r:id="rId15"/>
    <p:sldId id="7799" r:id="rId16"/>
    <p:sldId id="7817" r:id="rId17"/>
    <p:sldId id="7823" r:id="rId18"/>
    <p:sldId id="7805" r:id="rId19"/>
    <p:sldId id="7806" r:id="rId20"/>
    <p:sldId id="7803" r:id="rId21"/>
    <p:sldId id="7807" r:id="rId22"/>
    <p:sldId id="7796" r:id="rId23"/>
    <p:sldId id="2858" r:id="rId24"/>
    <p:sldId id="7821" r:id="rId25"/>
    <p:sldId id="7795" r:id="rId26"/>
    <p:sldId id="7778" r:id="rId27"/>
    <p:sldId id="2872" r:id="rId28"/>
    <p:sldId id="7812" r:id="rId29"/>
    <p:sldId id="1268" r:id="rId30"/>
    <p:sldId id="7824" r:id="rId31"/>
    <p:sldId id="325" r:id="rId32"/>
    <p:sldId id="25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6"/>
    <p:restoredTop sz="94030"/>
  </p:normalViewPr>
  <p:slideViewPr>
    <p:cSldViewPr snapToGrid="0">
      <p:cViewPr varScale="1">
        <p:scale>
          <a:sx n="118" d="100"/>
          <a:sy n="118" d="100"/>
        </p:scale>
        <p:origin x="1200" y="50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Astronomy</c:v>
                </c:pt>
              </c:strCache>
            </c:strRef>
          </c:tx>
          <c:spPr>
            <a:solidFill>
              <a:schemeClr val="accent1"/>
            </a:solidFill>
            <a:ln>
              <a:noFill/>
            </a:ln>
            <a:effectLst/>
            <a:sp3d/>
          </c:spPr>
          <c:invertIfNegative val="0"/>
          <c:dLbls>
            <c:dLbl>
              <c:idx val="0"/>
              <c:layout>
                <c:manualLayout>
                  <c:x val="0.36842542357262881"/>
                  <c:y val="-5.0960515431506065E-2"/>
                </c:manualLayout>
              </c:layout>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48C-45E2-BF31-DEFF06BBA617}"/>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Annual Storage</c:v>
                </c:pt>
              </c:strCache>
            </c:strRef>
          </c:cat>
          <c:val>
            <c:numRef>
              <c:f>Sheet1!$B$2</c:f>
              <c:numCache>
                <c:formatCode>General</c:formatCode>
                <c:ptCount val="1"/>
                <c:pt idx="0">
                  <c:v>1</c:v>
                </c:pt>
              </c:numCache>
            </c:numRef>
          </c:val>
          <c:extLst>
            <c:ext xmlns:c16="http://schemas.microsoft.com/office/drawing/2014/chart" uri="{C3380CC4-5D6E-409C-BE32-E72D297353CC}">
              <c16:uniqueId val="{00000000-048C-45E2-BF31-DEFF06BBA617}"/>
            </c:ext>
          </c:extLst>
        </c:ser>
        <c:ser>
          <c:idx val="1"/>
          <c:order val="1"/>
          <c:tx>
            <c:strRef>
              <c:f>Sheet1!$C$1</c:f>
              <c:strCache>
                <c:ptCount val="1"/>
                <c:pt idx="0">
                  <c:v>Twitter</c:v>
                </c:pt>
              </c:strCache>
            </c:strRef>
          </c:tx>
          <c:spPr>
            <a:solidFill>
              <a:srgbClr val="FF0000"/>
            </a:solidFill>
            <a:ln>
              <a:noFill/>
            </a:ln>
            <a:effectLst/>
            <a:sp3d/>
          </c:spPr>
          <c:invertIfNegative val="0"/>
          <c:dLbls>
            <c:dLbl>
              <c:idx val="0"/>
              <c:layout>
                <c:manualLayout>
                  <c:x val="0.40454556313857276"/>
                  <c:y val="-7.6440773147259333E-2"/>
                </c:manualLayout>
              </c:layout>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48C-45E2-BF31-DEFF06BBA617}"/>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Annual Storage</c:v>
                </c:pt>
              </c:strCache>
            </c:strRef>
          </c:cat>
          <c:val>
            <c:numRef>
              <c:f>Sheet1!$C$2</c:f>
              <c:numCache>
                <c:formatCode>General</c:formatCode>
                <c:ptCount val="1"/>
                <c:pt idx="0">
                  <c:v>0.17</c:v>
                </c:pt>
              </c:numCache>
            </c:numRef>
          </c:val>
          <c:extLst>
            <c:ext xmlns:c16="http://schemas.microsoft.com/office/drawing/2014/chart" uri="{C3380CC4-5D6E-409C-BE32-E72D297353CC}">
              <c16:uniqueId val="{00000001-048C-45E2-BF31-DEFF06BBA617}"/>
            </c:ext>
          </c:extLst>
        </c:ser>
        <c:ser>
          <c:idx val="2"/>
          <c:order val="2"/>
          <c:tx>
            <c:strRef>
              <c:f>Sheet1!$D$1</c:f>
              <c:strCache>
                <c:ptCount val="1"/>
                <c:pt idx="0">
                  <c:v>YouTube</c:v>
                </c:pt>
              </c:strCache>
            </c:strRef>
          </c:tx>
          <c:spPr>
            <a:solidFill>
              <a:schemeClr val="accent4"/>
            </a:solidFill>
            <a:ln>
              <a:noFill/>
            </a:ln>
            <a:effectLst/>
            <a:sp3d/>
          </c:spPr>
          <c:invertIfNegative val="0"/>
          <c:dLbls>
            <c:dLbl>
              <c:idx val="0"/>
              <c:layout>
                <c:manualLayout>
                  <c:x val="0.36842542357262881"/>
                  <c:y val="-0.10446905663458772"/>
                </c:manualLayout>
              </c:layout>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48C-45E2-BF31-DEFF06BBA617}"/>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Annual Storage</c:v>
                </c:pt>
              </c:strCache>
            </c:strRef>
          </c:cat>
          <c:val>
            <c:numRef>
              <c:f>Sheet1!$D$2</c:f>
              <c:numCache>
                <c:formatCode>General</c:formatCode>
                <c:ptCount val="1"/>
                <c:pt idx="0">
                  <c:v>2</c:v>
                </c:pt>
              </c:numCache>
            </c:numRef>
          </c:val>
          <c:extLst>
            <c:ext xmlns:c16="http://schemas.microsoft.com/office/drawing/2014/chart" uri="{C3380CC4-5D6E-409C-BE32-E72D297353CC}">
              <c16:uniqueId val="{00000002-048C-45E2-BF31-DEFF06BBA617}"/>
            </c:ext>
          </c:extLst>
        </c:ser>
        <c:ser>
          <c:idx val="3"/>
          <c:order val="3"/>
          <c:tx>
            <c:strRef>
              <c:f>Sheet1!$E$1</c:f>
              <c:strCache>
                <c:ptCount val="1"/>
                <c:pt idx="0">
                  <c:v>Genomics</c:v>
                </c:pt>
              </c:strCache>
            </c:strRef>
          </c:tx>
          <c:spPr>
            <a:solidFill>
              <a:srgbClr val="2C8568"/>
            </a:solidFill>
            <a:ln>
              <a:noFill/>
            </a:ln>
            <a:effectLst/>
            <a:sp3d/>
          </c:spPr>
          <c:invertIfNegative val="0"/>
          <c:dLbls>
            <c:dLbl>
              <c:idx val="0"/>
              <c:layout>
                <c:manualLayout>
                  <c:x val="0.31785722818030721"/>
                  <c:y val="-2.8028283487328481E-2"/>
                </c:manualLayout>
              </c:layout>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48C-45E2-BF31-DEFF06BBA617}"/>
                </c:ext>
              </c:extLst>
            </c:dLbl>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c:f>
              <c:strCache>
                <c:ptCount val="1"/>
                <c:pt idx="0">
                  <c:v>Annual Storage</c:v>
                </c:pt>
              </c:strCache>
            </c:strRef>
          </c:cat>
          <c:val>
            <c:numRef>
              <c:f>Sheet1!$E$2</c:f>
              <c:numCache>
                <c:formatCode>General</c:formatCode>
                <c:ptCount val="1"/>
                <c:pt idx="0">
                  <c:v>40</c:v>
                </c:pt>
              </c:numCache>
            </c:numRef>
          </c:val>
          <c:extLst>
            <c:ext xmlns:c16="http://schemas.microsoft.com/office/drawing/2014/chart" uri="{C3380CC4-5D6E-409C-BE32-E72D297353CC}">
              <c16:uniqueId val="{00000003-048C-45E2-BF31-DEFF06BBA617}"/>
            </c:ext>
          </c:extLst>
        </c:ser>
        <c:dLbls>
          <c:showLegendKey val="0"/>
          <c:showVal val="1"/>
          <c:showCatName val="0"/>
          <c:showSerName val="0"/>
          <c:showPercent val="0"/>
          <c:showBubbleSize val="0"/>
        </c:dLbls>
        <c:gapWidth val="79"/>
        <c:shape val="box"/>
        <c:axId val="970767368"/>
        <c:axId val="970768008"/>
        <c:axId val="0"/>
      </c:bar3DChart>
      <c:catAx>
        <c:axId val="970767368"/>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70768008"/>
        <c:crosses val="autoZero"/>
        <c:auto val="1"/>
        <c:lblAlgn val="ctr"/>
        <c:lblOffset val="100"/>
        <c:noMultiLvlLbl val="0"/>
      </c:catAx>
      <c:valAx>
        <c:axId val="970768008"/>
        <c:scaling>
          <c:orientation val="minMax"/>
        </c:scaling>
        <c:delete val="1"/>
        <c:axPos val="l"/>
        <c:numFmt formatCode="General" sourceLinked="1"/>
        <c:majorTickMark val="none"/>
        <c:minorTickMark val="none"/>
        <c:tickLblPos val="nextTo"/>
        <c:crossAx val="970767368"/>
        <c:crosses val="autoZero"/>
        <c:crossBetween val="between"/>
      </c:valAx>
      <c:spPr>
        <a:noFill/>
        <a:ln>
          <a:noFill/>
        </a:ln>
        <a:effectLst/>
      </c:spPr>
    </c:plotArea>
    <c:legend>
      <c:legendPos val="t"/>
      <c:layout>
        <c:manualLayout>
          <c:xMode val="edge"/>
          <c:yMode val="edge"/>
          <c:x val="9.4872662699661089E-2"/>
          <c:y val="2.9580228056777111E-2"/>
          <c:w val="0.8436273201540484"/>
          <c:h val="0.2045334843178047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E7BA5-2E8F-0B42-8F1E-CE19BED1AE05}" type="datetimeFigureOut">
              <a:rPr lang="en-US" smtClean="0"/>
              <a:t>4/23/25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B418F0-C774-7248-B494-AECB8CBF9915}" type="slidenum">
              <a:rPr lang="en-US" smtClean="0"/>
              <a:t>‹#›</a:t>
            </a:fld>
            <a:endParaRPr lang="en-US"/>
          </a:p>
        </p:txBody>
      </p:sp>
    </p:spTree>
    <p:extLst>
      <p:ext uri="{BB962C8B-B14F-4D97-AF65-F5344CB8AC3E}">
        <p14:creationId xmlns:p14="http://schemas.microsoft.com/office/powerpoint/2010/main" val="2628581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418F0-C774-7248-B494-AECB8CBF9915}" type="slidenum">
              <a:rPr lang="en-US" smtClean="0"/>
              <a:t>1</a:t>
            </a:fld>
            <a:endParaRPr lang="en-US"/>
          </a:p>
        </p:txBody>
      </p:sp>
    </p:spTree>
    <p:extLst>
      <p:ext uri="{BB962C8B-B14F-4D97-AF65-F5344CB8AC3E}">
        <p14:creationId xmlns:p14="http://schemas.microsoft.com/office/powerpoint/2010/main" val="3992329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20436-FCAA-F388-98ED-FB074A01B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FDADE-6DF2-380A-5C69-5FBB2AB37D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1ADCB0-139F-B32D-E515-DE8A734554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F849B7-5396-EE9A-7783-F15F8F44D1DF}"/>
              </a:ext>
            </a:extLst>
          </p:cNvPr>
          <p:cNvSpPr>
            <a:spLocks noGrp="1"/>
          </p:cNvSpPr>
          <p:nvPr>
            <p:ph type="sldNum" sz="quarter" idx="5"/>
          </p:nvPr>
        </p:nvSpPr>
        <p:spPr/>
        <p:txBody>
          <a:bodyPr/>
          <a:lstStyle/>
          <a:p>
            <a:fld id="{171EAF57-AFEB-7549-9921-A4876F655D21}" type="slidenum">
              <a:rPr lang="en-US" smtClean="0"/>
              <a:t>14</a:t>
            </a:fld>
            <a:endParaRPr lang="en-US"/>
          </a:p>
        </p:txBody>
      </p:sp>
    </p:spTree>
    <p:extLst>
      <p:ext uri="{BB962C8B-B14F-4D97-AF65-F5344CB8AC3E}">
        <p14:creationId xmlns:p14="http://schemas.microsoft.com/office/powerpoint/2010/main" val="259218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48723-D59D-1107-64B1-E3FDF1F9B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DFA08-AC9B-A618-3062-D038C90E9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2DABAA-B395-207D-BC36-41B5F9F5A2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0AFF78-14BA-516F-56F3-02BEFFD6CBD8}"/>
              </a:ext>
            </a:extLst>
          </p:cNvPr>
          <p:cNvSpPr>
            <a:spLocks noGrp="1"/>
          </p:cNvSpPr>
          <p:nvPr>
            <p:ph type="sldNum" sz="quarter" idx="5"/>
          </p:nvPr>
        </p:nvSpPr>
        <p:spPr/>
        <p:txBody>
          <a:bodyPr/>
          <a:lstStyle/>
          <a:p>
            <a:fld id="{E8B418F0-C774-7248-B494-AECB8CBF9915}" type="slidenum">
              <a:rPr lang="en-US" smtClean="0"/>
              <a:t>15</a:t>
            </a:fld>
            <a:endParaRPr lang="en-US"/>
          </a:p>
        </p:txBody>
      </p:sp>
    </p:spTree>
    <p:extLst>
      <p:ext uri="{BB962C8B-B14F-4D97-AF65-F5344CB8AC3E}">
        <p14:creationId xmlns:p14="http://schemas.microsoft.com/office/powerpoint/2010/main" val="2995476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a:extLst>
            <a:ext uri="{FF2B5EF4-FFF2-40B4-BE49-F238E27FC236}">
              <a16:creationId xmlns:a16="http://schemas.microsoft.com/office/drawing/2014/main" id="{1053BCD4-2FF0-8C74-B2C9-9F169BEF6C43}"/>
            </a:ext>
          </a:extLst>
        </p:cNvPr>
        <p:cNvGrpSpPr/>
        <p:nvPr/>
      </p:nvGrpSpPr>
      <p:grpSpPr>
        <a:xfrm>
          <a:off x="0" y="0"/>
          <a:ext cx="0" cy="0"/>
          <a:chOff x="0" y="0"/>
          <a:chExt cx="0" cy="0"/>
        </a:xfrm>
      </p:grpSpPr>
      <p:sp>
        <p:nvSpPr>
          <p:cNvPr id="559" name="Google Shape;559;p6:notes">
            <a:extLst>
              <a:ext uri="{FF2B5EF4-FFF2-40B4-BE49-F238E27FC236}">
                <a16:creationId xmlns:a16="http://schemas.microsoft.com/office/drawing/2014/main" id="{ABD4740D-3F33-CD05-74C6-4B232709FEE7}"/>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0" name="Google Shape;560;p6:notes">
            <a:extLst>
              <a:ext uri="{FF2B5EF4-FFF2-40B4-BE49-F238E27FC236}">
                <a16:creationId xmlns:a16="http://schemas.microsoft.com/office/drawing/2014/main" id="{1B4D6529-BA39-1909-EAC3-478182BD6183}"/>
              </a:ext>
            </a:extLst>
          </p:cNvPr>
          <p:cNvSpPr txBox="1">
            <a:spLocks noGrp="1"/>
          </p:cNvSpPr>
          <p:nvPr>
            <p:ph type="body" idx="1"/>
          </p:nvPr>
        </p:nvSpPr>
        <p:spPr>
          <a:xfrm>
            <a:off x="934720" y="4415790"/>
            <a:ext cx="514096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Helvetica Neue"/>
              <a:buNone/>
            </a:pPr>
            <a:r>
              <a:rPr lang="en-US" sz="1200" dirty="0">
                <a:solidFill>
                  <a:schemeClr val="dk1"/>
                </a:solidFill>
                <a:latin typeface="Helvetica Neue"/>
                <a:ea typeface="Helvetica Neue"/>
                <a:cs typeface="Helvetica Neue"/>
                <a:sym typeface="Helvetica Neue"/>
              </a:rPr>
              <a:t>The issue is that medical data is # BIG # Disparate # Siloed # and growing #</a:t>
            </a:r>
            <a:endParaRPr dirty="0"/>
          </a:p>
          <a:p>
            <a:pPr marL="0" marR="0" lvl="0" indent="0" algn="l" rtl="0">
              <a:lnSpc>
                <a:spcPct val="100000"/>
              </a:lnSpc>
              <a:spcBef>
                <a:spcPts val="0"/>
              </a:spcBef>
              <a:spcAft>
                <a:spcPts val="0"/>
              </a:spcAft>
              <a:buClr>
                <a:schemeClr val="dk1"/>
              </a:buClr>
              <a:buSzPts val="1200"/>
              <a:buFont typeface="Helvetica Neue"/>
              <a:buNone/>
            </a:pPr>
            <a:r>
              <a:rPr lang="en-US" sz="1200" dirty="0">
                <a:solidFill>
                  <a:schemeClr val="dk1"/>
                </a:solidFill>
                <a:latin typeface="Helvetica Neue"/>
                <a:ea typeface="Helvetica Neue"/>
                <a:cs typeface="Helvetica Neue"/>
                <a:sym typeface="Helvetica Neue"/>
              </a:rPr>
              <a:t>The medical data industry needed innovation to be able to #</a:t>
            </a:r>
            <a:endParaRPr dirty="0"/>
          </a:p>
          <a:p>
            <a:pPr marL="0" marR="0" lvl="0" indent="0" algn="l" rtl="0">
              <a:lnSpc>
                <a:spcPct val="100000"/>
              </a:lnSpc>
              <a:spcBef>
                <a:spcPts val="0"/>
              </a:spcBef>
              <a:spcAft>
                <a:spcPts val="0"/>
              </a:spcAft>
              <a:buClr>
                <a:schemeClr val="dk1"/>
              </a:buClr>
              <a:buSzPts val="1200"/>
              <a:buFont typeface="Helvetica Neue"/>
              <a:buNone/>
            </a:pPr>
            <a:r>
              <a:rPr lang="en-US" sz="1200" dirty="0">
                <a:solidFill>
                  <a:schemeClr val="dk1"/>
                </a:solidFill>
                <a:latin typeface="Helvetica Neue"/>
                <a:ea typeface="Helvetica Neue"/>
                <a:cs typeface="Helvetica Neue"/>
                <a:sym typeface="Helvetica Neue"/>
              </a:rPr>
              <a:t>Efficiently store,# Quickly query# and analyze very large amounts of disparate data. #</a:t>
            </a:r>
            <a:endParaRPr sz="1200" dirty="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SzPts val="1200"/>
              <a:buFont typeface="Calibri"/>
              <a:buNone/>
            </a:pPr>
            <a:endParaRPr sz="1200" dirty="0">
              <a:solidFill>
                <a:schemeClr val="dk1"/>
              </a:solidFill>
              <a:latin typeface="Helvetica Neue"/>
              <a:ea typeface="Helvetica Neue"/>
              <a:cs typeface="Helvetica Neue"/>
              <a:sym typeface="Helvetica Neue"/>
            </a:endParaRPr>
          </a:p>
        </p:txBody>
      </p:sp>
      <p:sp>
        <p:nvSpPr>
          <p:cNvPr id="561" name="Google Shape;561;p6:notes">
            <a:extLst>
              <a:ext uri="{FF2B5EF4-FFF2-40B4-BE49-F238E27FC236}">
                <a16:creationId xmlns:a16="http://schemas.microsoft.com/office/drawing/2014/main" id="{C3C342C7-5193-99E9-681B-73F9A5C551C5}"/>
              </a:ext>
            </a:extLst>
          </p:cNvPr>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16</a:t>
            </a:fld>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14065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9" name="Google Shape;639;p8:notes"/>
          <p:cNvSpPr txBox="1">
            <a:spLocks noGrp="1"/>
          </p:cNvSpPr>
          <p:nvPr>
            <p:ph type="body" idx="1"/>
          </p:nvPr>
        </p:nvSpPr>
        <p:spPr>
          <a:xfrm>
            <a:off x="934720" y="4415790"/>
            <a:ext cx="514096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TCO- Total Cost of Operation</a:t>
            </a:r>
            <a:endParaRPr dirty="0"/>
          </a:p>
          <a:p>
            <a:pPr marL="0" lvl="0" indent="0" algn="l" rtl="0">
              <a:spcBef>
                <a:spcPts val="0"/>
              </a:spcBef>
              <a:spcAft>
                <a:spcPts val="0"/>
              </a:spcAft>
              <a:buNone/>
            </a:pPr>
            <a:endParaRPr dirty="0"/>
          </a:p>
        </p:txBody>
      </p:sp>
      <p:sp>
        <p:nvSpPr>
          <p:cNvPr id="640" name="Google Shape;640;p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fld id="{00000000-1234-1234-1234-123412341234}" type="slidenum">
              <a:rPr lang="en-US" sz="1800" b="0" i="0" u="none" strike="noStrike" cap="none">
                <a:solidFill>
                  <a:srgbClr val="000000"/>
                </a:solidFill>
                <a:latin typeface="Calibri"/>
                <a:ea typeface="Calibri"/>
                <a:cs typeface="Calibri"/>
                <a:sym typeface="Calibri"/>
              </a:rPr>
              <a:t>17</a:t>
            </a:fld>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63258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a:extLst>
            <a:ext uri="{FF2B5EF4-FFF2-40B4-BE49-F238E27FC236}">
              <a16:creationId xmlns:a16="http://schemas.microsoft.com/office/drawing/2014/main" id="{416D1AA2-AA37-5727-C2DE-2AC72BA4F3BA}"/>
            </a:ext>
          </a:extLst>
        </p:cNvPr>
        <p:cNvGrpSpPr/>
        <p:nvPr/>
      </p:nvGrpSpPr>
      <p:grpSpPr>
        <a:xfrm>
          <a:off x="0" y="0"/>
          <a:ext cx="0" cy="0"/>
          <a:chOff x="0" y="0"/>
          <a:chExt cx="0" cy="0"/>
        </a:xfrm>
      </p:grpSpPr>
      <p:sp>
        <p:nvSpPr>
          <p:cNvPr id="179" name="Google Shape;179;g2826269f27b_0_597:notes">
            <a:extLst>
              <a:ext uri="{FF2B5EF4-FFF2-40B4-BE49-F238E27FC236}">
                <a16:creationId xmlns:a16="http://schemas.microsoft.com/office/drawing/2014/main" id="{8F45922F-858B-4592-F8C0-4EB735EB7E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g2826269f27b_0_597:notes">
            <a:extLst>
              <a:ext uri="{FF2B5EF4-FFF2-40B4-BE49-F238E27FC236}">
                <a16:creationId xmlns:a16="http://schemas.microsoft.com/office/drawing/2014/main" id="{0D66B895-10A6-14F0-F5C9-97B2C4408A5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0993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826269f27b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g2826269f27b_0_5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017078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a:extLst>
            <a:ext uri="{FF2B5EF4-FFF2-40B4-BE49-F238E27FC236}">
              <a16:creationId xmlns:a16="http://schemas.microsoft.com/office/drawing/2014/main" id="{CD937C61-C423-856B-F67D-95DB3418135C}"/>
            </a:ext>
          </a:extLst>
        </p:cNvPr>
        <p:cNvGrpSpPr/>
        <p:nvPr/>
      </p:nvGrpSpPr>
      <p:grpSpPr>
        <a:xfrm>
          <a:off x="0" y="0"/>
          <a:ext cx="0" cy="0"/>
          <a:chOff x="0" y="0"/>
          <a:chExt cx="0" cy="0"/>
        </a:xfrm>
      </p:grpSpPr>
      <p:sp>
        <p:nvSpPr>
          <p:cNvPr id="179" name="Google Shape;179;g2826269f27b_0_597:notes">
            <a:extLst>
              <a:ext uri="{FF2B5EF4-FFF2-40B4-BE49-F238E27FC236}">
                <a16:creationId xmlns:a16="http://schemas.microsoft.com/office/drawing/2014/main" id="{E77568E0-7092-3885-1888-245C0396E93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g2826269f27b_0_597:notes">
            <a:extLst>
              <a:ext uri="{FF2B5EF4-FFF2-40B4-BE49-F238E27FC236}">
                <a16:creationId xmlns:a16="http://schemas.microsoft.com/office/drawing/2014/main" id="{9440CC43-5103-D012-70B2-793F8E2F85F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64155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A25C6-1F93-BD0B-1ABF-2BA8F8DF8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AEA9D-F492-8E56-ED64-FEF487EEF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AAAA6-891E-71FC-D478-6D029AA69A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4E1E05-1208-FFDE-CC2B-AC612C94F64A}"/>
              </a:ext>
            </a:extLst>
          </p:cNvPr>
          <p:cNvSpPr>
            <a:spLocks noGrp="1"/>
          </p:cNvSpPr>
          <p:nvPr>
            <p:ph type="sldNum" sz="quarter" idx="5"/>
          </p:nvPr>
        </p:nvSpPr>
        <p:spPr/>
        <p:txBody>
          <a:bodyPr/>
          <a:lstStyle/>
          <a:p>
            <a:fld id="{E8B418F0-C774-7248-B494-AECB8CBF9915}" type="slidenum">
              <a:rPr lang="en-US" smtClean="0"/>
              <a:t>22</a:t>
            </a:fld>
            <a:endParaRPr lang="en-US"/>
          </a:p>
        </p:txBody>
      </p:sp>
    </p:spTree>
    <p:extLst>
      <p:ext uri="{BB962C8B-B14F-4D97-AF65-F5344CB8AC3E}">
        <p14:creationId xmlns:p14="http://schemas.microsoft.com/office/powerpoint/2010/main" val="2723845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want  systems that have the "</a:t>
            </a:r>
            <a:r>
              <a:rPr kumimoji="0" lang="en-US" sz="1200" b="0" i="0" u="none" strike="noStrike" kern="0" cap="none" spc="0" normalizeH="0" baseline="0" noProof="0" dirty="0">
                <a:ln>
                  <a:noFill/>
                </a:ln>
                <a:solidFill>
                  <a:srgbClr val="000000"/>
                </a:solidFill>
                <a:effectLst/>
                <a:uLnTx/>
                <a:uFillTx/>
                <a:latin typeface="+mj-lt"/>
                <a:cs typeface="+mj-cs"/>
                <a:sym typeface="Calibri"/>
              </a:rPr>
              <a:t>Ability to abstract" what is learnt and perceived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mj-lt"/>
                <a:cs typeface="+mj-cs"/>
                <a:sym typeface="Calibri"/>
              </a:rPr>
              <a:t>then "reason causally" with the information. It is Causal AI – addressing cause and effect.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mj-lt"/>
                <a:cs typeface="+mj-cs"/>
                <a:sym typeface="Calibri"/>
              </a:rPr>
              <a:t>This is the holy grail of Turning machine – the imitation game! Some of you would have watched the movie!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mj-lt"/>
              <a:cs typeface="+mj-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mj-lt"/>
                <a:cs typeface="+mj-cs"/>
                <a:sym typeface="Calibri"/>
              </a:rPr>
              <a:t>This has been pioneered by Judea Peral. He was awarded the Turing Prize in 2011- 100</a:t>
            </a:r>
            <a:r>
              <a:rPr kumimoji="0" lang="en-US" sz="1200" b="0" i="0" u="none" strike="noStrike" kern="0" cap="none" spc="0" normalizeH="0" baseline="30000" noProof="0" dirty="0">
                <a:ln>
                  <a:noFill/>
                </a:ln>
                <a:solidFill>
                  <a:srgbClr val="000000"/>
                </a:solidFill>
                <a:effectLst/>
                <a:uLnTx/>
                <a:uFillTx/>
                <a:latin typeface="+mj-lt"/>
                <a:cs typeface="+mj-cs"/>
                <a:sym typeface="Calibri"/>
              </a:rPr>
              <a:t>th</a:t>
            </a:r>
            <a:r>
              <a:rPr kumimoji="0" lang="en-US" sz="1200" b="0" i="0" u="none" strike="noStrike" kern="0" cap="none" spc="0" normalizeH="0" baseline="0" noProof="0" dirty="0">
                <a:ln>
                  <a:noFill/>
                </a:ln>
                <a:solidFill>
                  <a:srgbClr val="000000"/>
                </a:solidFill>
                <a:effectLst/>
                <a:uLnTx/>
                <a:uFillTx/>
                <a:latin typeface="+mj-lt"/>
                <a:cs typeface="+mj-cs"/>
                <a:sym typeface="Calibri"/>
              </a:rPr>
              <a:t> anniversary of Alan Turing’s Birth. I attended the award ceremony and the dinner party.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mj-lt"/>
              <a:cs typeface="+mj-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mj-lt"/>
                <a:cs typeface="+mj-cs"/>
                <a:sym typeface="Calibri"/>
              </a:rPr>
              <a:t>This is what we do at ODA – Causal AI. I will be sharing the details and how it works in Precision Medicine in the upcoming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solidFill>
              <a:effectLst/>
              <a:uLnTx/>
              <a:uFillTx/>
              <a:latin typeface="+mj-lt"/>
              <a:cs typeface="+mj-cs"/>
              <a:sym typeface="Calibri"/>
            </a:endParaRPr>
          </a:p>
          <a:p>
            <a:endParaRPr lang="en-US" dirty="0"/>
          </a:p>
        </p:txBody>
      </p:sp>
    </p:spTree>
    <p:extLst>
      <p:ext uri="{BB962C8B-B14F-4D97-AF65-F5344CB8AC3E}">
        <p14:creationId xmlns:p14="http://schemas.microsoft.com/office/powerpoint/2010/main" val="3636466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70FD5-2486-7166-9EBB-25D3EF289DA0}"/>
            </a:ext>
          </a:extLst>
        </p:cNvPr>
        <p:cNvGrpSpPr/>
        <p:nvPr/>
      </p:nvGrpSpPr>
      <p:grpSpPr>
        <a:xfrm>
          <a:off x="0" y="0"/>
          <a:ext cx="0" cy="0"/>
          <a:chOff x="0" y="0"/>
          <a:chExt cx="0" cy="0"/>
        </a:xfrm>
      </p:grpSpPr>
      <p:sp>
        <p:nvSpPr>
          <p:cNvPr id="1031" name="Shape 1031">
            <a:extLst>
              <a:ext uri="{FF2B5EF4-FFF2-40B4-BE49-F238E27FC236}">
                <a16:creationId xmlns:a16="http://schemas.microsoft.com/office/drawing/2014/main" id="{FEC5D3BF-BBBF-1827-EAD8-6302B8886E2C}"/>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032" name="Shape 1032">
            <a:extLst>
              <a:ext uri="{FF2B5EF4-FFF2-40B4-BE49-F238E27FC236}">
                <a16:creationId xmlns:a16="http://schemas.microsoft.com/office/drawing/2014/main" id="{53575115-E958-BAEE-44B6-2247E738BF01}"/>
              </a:ext>
            </a:extLst>
          </p:cNvPr>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t>Let us delve into Causal AI and its mathematical basis.</a:t>
            </a:r>
          </a:p>
          <a:p>
            <a:pPr>
              <a:defRPr sz="1200">
                <a:latin typeface="Calibri"/>
                <a:ea typeface="Calibri"/>
                <a:cs typeface="Calibri"/>
                <a:sym typeface="Calibri"/>
              </a:defRPr>
            </a:pPr>
            <a:r>
              <a:t>On the left is data - simply correlated. The conclusions are misleading i.e. Cholesterol increases by exercise!</a:t>
            </a:r>
          </a:p>
          <a:p>
            <a:pPr>
              <a:defRPr sz="1200">
                <a:latin typeface="Calibri"/>
                <a:ea typeface="Calibri"/>
                <a:cs typeface="Calibri"/>
                <a:sym typeface="Calibri"/>
              </a:defRPr>
            </a:pPr>
            <a:endParaRPr/>
          </a:p>
          <a:p>
            <a:pPr>
              <a:defRPr sz="1200">
                <a:latin typeface="Calibri"/>
                <a:ea typeface="Calibri"/>
                <a:cs typeface="Calibri"/>
                <a:sym typeface="Calibri"/>
              </a:defRPr>
            </a:pPr>
            <a:r>
              <a:t>We need the model in the middle to make sense. </a:t>
            </a:r>
            <a:r>
              <a:rPr>
                <a:solidFill>
                  <a:srgbClr val="FFFFFF"/>
                </a:solidFill>
              </a:rPr>
              <a:t>Model convey information that is expressed in the language of DAG- Directed Acyclic Graph. Here Age is a confounder - lurking variable of Cholesterol and Exercise.</a:t>
            </a:r>
          </a:p>
          <a:p>
            <a:pPr>
              <a:defRPr sz="1200">
                <a:solidFill>
                  <a:srgbClr val="FFFFFF"/>
                </a:solidFill>
                <a:latin typeface="Calibri"/>
                <a:ea typeface="Calibri"/>
                <a:cs typeface="Calibri"/>
                <a:sym typeface="Calibri"/>
              </a:defRPr>
            </a:pPr>
            <a:endParaRPr>
              <a:solidFill>
                <a:srgbClr val="FFFFFF"/>
              </a:solidFill>
            </a:endParaRPr>
          </a:p>
          <a:p>
            <a:pPr>
              <a:defRPr sz="1200">
                <a:solidFill>
                  <a:srgbClr val="FFFFFF"/>
                </a:solidFill>
                <a:latin typeface="Calibri"/>
                <a:ea typeface="Calibri"/>
                <a:cs typeface="Calibri"/>
                <a:sym typeface="Calibri"/>
              </a:defRPr>
            </a:pPr>
            <a:r>
              <a:t>Mixing model and data, we get the right results shown at the right. This is Causal AI at the basic level. </a:t>
            </a:r>
            <a:r>
              <a:rPr b="1"/>
              <a:t>This is abstracted and you can reason with this</a:t>
            </a:r>
            <a:r>
              <a:t>.  We use all of these for Precision Medicine and will show you later in this presentation.</a:t>
            </a:r>
          </a:p>
          <a:p>
            <a:pPr>
              <a:defRPr sz="1200">
                <a:solidFill>
                  <a:srgbClr val="FFFFFF"/>
                </a:solidFill>
                <a:latin typeface="Calibri"/>
                <a:ea typeface="Calibri"/>
                <a:cs typeface="Calibri"/>
                <a:sym typeface="Calibri"/>
              </a:defRPr>
            </a:pPr>
            <a:r>
              <a:t> </a:t>
            </a:r>
          </a:p>
          <a:p>
            <a:pPr>
              <a:defRPr sz="1200">
                <a:latin typeface="Calibri"/>
                <a:ea typeface="Calibri"/>
                <a:cs typeface="Calibri"/>
                <a:sym typeface="Calibri"/>
              </a:defRPr>
            </a:pPr>
            <a:r>
              <a:t>By the way, If model does not exist, we have techniques to create one using principles of “Occam’s razor”</a:t>
            </a:r>
            <a:endParaRPr lang="en-US"/>
          </a:p>
          <a:p>
            <a:pPr>
              <a:defRPr sz="1200">
                <a:latin typeface="Calibri"/>
                <a:ea typeface="Calibri"/>
                <a:cs typeface="Calibri"/>
                <a:sym typeface="Calibri"/>
              </a:defRPr>
            </a:pPr>
            <a:endParaRPr lang="en-US"/>
          </a:p>
          <a:p>
            <a:pPr algn="ctr"/>
            <a:r>
              <a:rPr lang="en-US" sz="1200">
                <a:latin typeface="Arial" panose="020B0604020202020204" pitchFamily="34" charset="0"/>
                <a:cs typeface="Arial" panose="020B0604020202020204" pitchFamily="34" charset="0"/>
              </a:rPr>
              <a:t>The process of creating Causal DAG model helps with representation learning – reusable and transportable to other domains. </a:t>
            </a:r>
          </a:p>
          <a:p>
            <a:pPr algn="ctr"/>
            <a:r>
              <a:rPr lang="en-US" sz="1200">
                <a:latin typeface="Arial" panose="020B0604020202020204" pitchFamily="34" charset="0"/>
                <a:cs typeface="Arial" panose="020B0604020202020204" pitchFamily="34" charset="0"/>
              </a:rPr>
              <a:t>We can reason with this abstraction, and a form of “Artificial Intelligence” that involves thinking.</a:t>
            </a:r>
          </a:p>
          <a:p>
            <a:pPr>
              <a:defRPr sz="1200">
                <a:latin typeface="Calibri"/>
                <a:ea typeface="Calibri"/>
                <a:cs typeface="Calibri"/>
                <a:sym typeface="Calibri"/>
              </a:defRPr>
            </a:pPr>
            <a:endParaRPr/>
          </a:p>
        </p:txBody>
      </p:sp>
    </p:spTree>
    <p:extLst>
      <p:ext uri="{BB962C8B-B14F-4D97-AF65-F5344CB8AC3E}">
        <p14:creationId xmlns:p14="http://schemas.microsoft.com/office/powerpoint/2010/main" val="4148057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a:extLst>
            <a:ext uri="{FF2B5EF4-FFF2-40B4-BE49-F238E27FC236}">
              <a16:creationId xmlns:a16="http://schemas.microsoft.com/office/drawing/2014/main" id="{9D329AAF-A1E5-DE2B-1B6B-E5DF92BE8A3A}"/>
            </a:ext>
          </a:extLst>
        </p:cNvPr>
        <p:cNvGrpSpPr/>
        <p:nvPr/>
      </p:nvGrpSpPr>
      <p:grpSpPr>
        <a:xfrm>
          <a:off x="0" y="0"/>
          <a:ext cx="0" cy="0"/>
          <a:chOff x="0" y="0"/>
          <a:chExt cx="0" cy="0"/>
        </a:xfrm>
      </p:grpSpPr>
      <p:sp>
        <p:nvSpPr>
          <p:cNvPr id="458" name="Google Shape;458;p2:notes">
            <a:extLst>
              <a:ext uri="{FF2B5EF4-FFF2-40B4-BE49-F238E27FC236}">
                <a16:creationId xmlns:a16="http://schemas.microsoft.com/office/drawing/2014/main" id="{AD83A371-390C-E4F4-55AF-8307FDEC265E}"/>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9" name="Google Shape;459;p2:notes">
            <a:extLst>
              <a:ext uri="{FF2B5EF4-FFF2-40B4-BE49-F238E27FC236}">
                <a16:creationId xmlns:a16="http://schemas.microsoft.com/office/drawing/2014/main" id="{9BC920BE-3B3E-19EE-2EB2-1CFC42AECC54}"/>
              </a:ext>
            </a:extLst>
          </p:cNvPr>
          <p:cNvSpPr txBox="1">
            <a:spLocks noGrp="1"/>
          </p:cNvSpPr>
          <p:nvPr>
            <p:ph type="body" idx="1"/>
          </p:nvPr>
        </p:nvSpPr>
        <p:spPr>
          <a:xfrm>
            <a:off x="934720" y="4415790"/>
            <a:ext cx="514096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7778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CD7BE-BE26-5A2A-7076-8A756F47F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AC7CF-C4F8-16C3-15AE-8F68BE9A6E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532C67-2861-48EF-DA13-796B936E92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2C41A0-3ED9-976F-12FD-EE20519174C3}"/>
              </a:ext>
            </a:extLst>
          </p:cNvPr>
          <p:cNvSpPr>
            <a:spLocks noGrp="1"/>
          </p:cNvSpPr>
          <p:nvPr>
            <p:ph type="sldNum" sz="quarter" idx="5"/>
          </p:nvPr>
        </p:nvSpPr>
        <p:spPr/>
        <p:txBody>
          <a:bodyPr/>
          <a:lstStyle/>
          <a:p>
            <a:fld id="{171EAF57-AFEB-7549-9921-A4876F655D21}" type="slidenum">
              <a:rPr lang="en-US" smtClean="0"/>
              <a:t>25</a:t>
            </a:fld>
            <a:endParaRPr lang="en-US"/>
          </a:p>
        </p:txBody>
      </p:sp>
    </p:spTree>
    <p:extLst>
      <p:ext uri="{BB962C8B-B14F-4D97-AF65-F5344CB8AC3E}">
        <p14:creationId xmlns:p14="http://schemas.microsoft.com/office/powerpoint/2010/main" val="3312047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F93AF-B51C-0012-40F9-8A3AF847CD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FC658-89C0-1EA6-88A3-5A948A52FBB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F65DF05-A6FE-27AF-1FBA-8C2968876ED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24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7139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1945E-57DF-2CDE-E5C0-DF09FF230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44B23-D26D-6621-0D06-9847AE8E94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0D5E85-95CA-99B5-BAF9-2DB8CEB8B3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DB1A26-1C15-6E5A-BC4E-DA12DD74585A}"/>
              </a:ext>
            </a:extLst>
          </p:cNvPr>
          <p:cNvSpPr>
            <a:spLocks noGrp="1"/>
          </p:cNvSpPr>
          <p:nvPr>
            <p:ph type="sldNum" sz="quarter" idx="5"/>
          </p:nvPr>
        </p:nvSpPr>
        <p:spPr/>
        <p:txBody>
          <a:bodyPr/>
          <a:lstStyle/>
          <a:p>
            <a:fld id="{E8B418F0-C774-7248-B494-AECB8CBF9915}" type="slidenum">
              <a:rPr lang="en-US" smtClean="0"/>
              <a:t>28</a:t>
            </a:fld>
            <a:endParaRPr lang="en-US"/>
          </a:p>
        </p:txBody>
      </p:sp>
    </p:spTree>
    <p:extLst>
      <p:ext uri="{BB962C8B-B14F-4D97-AF65-F5344CB8AC3E}">
        <p14:creationId xmlns:p14="http://schemas.microsoft.com/office/powerpoint/2010/main" val="366945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D79CD-76F9-EA14-C6A7-2F40682377E6}"/>
            </a:ext>
          </a:extLst>
        </p:cNvPr>
        <p:cNvGrpSpPr/>
        <p:nvPr/>
      </p:nvGrpSpPr>
      <p:grpSpPr>
        <a:xfrm>
          <a:off x="0" y="0"/>
          <a:ext cx="0" cy="0"/>
          <a:chOff x="0" y="0"/>
          <a:chExt cx="0" cy="0"/>
        </a:xfrm>
      </p:grpSpPr>
      <p:sp>
        <p:nvSpPr>
          <p:cNvPr id="1031" name="Shape 1031">
            <a:extLst>
              <a:ext uri="{FF2B5EF4-FFF2-40B4-BE49-F238E27FC236}">
                <a16:creationId xmlns:a16="http://schemas.microsoft.com/office/drawing/2014/main" id="{CC8F603A-56B2-0B44-0948-04776B22BFC4}"/>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032" name="Shape 1032">
            <a:extLst>
              <a:ext uri="{FF2B5EF4-FFF2-40B4-BE49-F238E27FC236}">
                <a16:creationId xmlns:a16="http://schemas.microsoft.com/office/drawing/2014/main" id="{CEB6C716-E7AA-E766-363C-C9CEB175FFA8}"/>
              </a:ext>
            </a:extLst>
          </p:cNvPr>
          <p:cNvSpPr>
            <a:spLocks noGrp="1"/>
          </p:cNvSpPr>
          <p:nvPr>
            <p:ph type="body" sz="quarter" idx="1"/>
          </p:nvPr>
        </p:nvSpPr>
        <p:spPr>
          <a:prstGeom prst="rect">
            <a:avLst/>
          </a:prstGeom>
        </p:spPr>
        <p:txBody>
          <a:bodyPr/>
          <a:lstStyle/>
          <a:p>
            <a:pPr>
              <a:defRPr sz="1200">
                <a:latin typeface="Calibri"/>
                <a:ea typeface="Calibri"/>
                <a:cs typeface="Calibri"/>
                <a:sym typeface="Calibri"/>
              </a:defRPr>
            </a:pPr>
            <a:r>
              <a:rPr dirty="0"/>
              <a:t>Let us delve into Causal AI and its mathematical basis.</a:t>
            </a:r>
          </a:p>
          <a:p>
            <a:pPr>
              <a:defRPr sz="1200">
                <a:latin typeface="Calibri"/>
                <a:ea typeface="Calibri"/>
                <a:cs typeface="Calibri"/>
                <a:sym typeface="Calibri"/>
              </a:defRPr>
            </a:pPr>
            <a:r>
              <a:rPr dirty="0"/>
              <a:t>On the left is data - simply correlated. The conclusions are misleading i.e. Cholesterol increases by exercise!</a:t>
            </a:r>
          </a:p>
          <a:p>
            <a:pPr>
              <a:defRPr sz="1200">
                <a:latin typeface="Calibri"/>
                <a:ea typeface="Calibri"/>
                <a:cs typeface="Calibri"/>
                <a:sym typeface="Calibri"/>
              </a:defRPr>
            </a:pPr>
            <a:endParaRPr dirty="0"/>
          </a:p>
          <a:p>
            <a:pPr>
              <a:defRPr sz="1200">
                <a:latin typeface="Calibri"/>
                <a:ea typeface="Calibri"/>
                <a:cs typeface="Calibri"/>
                <a:sym typeface="Calibri"/>
              </a:defRPr>
            </a:pPr>
            <a:r>
              <a:rPr dirty="0"/>
              <a:t>We need the model in the middle to make sense. </a:t>
            </a:r>
            <a:r>
              <a:rPr dirty="0">
                <a:solidFill>
                  <a:srgbClr val="FFFFFF"/>
                </a:solidFill>
              </a:rPr>
              <a:t>Model convey information that is expressed in the language of DAG- Directed Acyclic Graph. Here Age is a confounder - lurking variable of Cholesterol and Exercise.</a:t>
            </a:r>
          </a:p>
          <a:p>
            <a:pPr>
              <a:defRPr sz="1200">
                <a:solidFill>
                  <a:srgbClr val="FFFFFF"/>
                </a:solidFill>
                <a:latin typeface="Calibri"/>
                <a:ea typeface="Calibri"/>
                <a:cs typeface="Calibri"/>
                <a:sym typeface="Calibri"/>
              </a:defRPr>
            </a:pPr>
            <a:endParaRPr dirty="0">
              <a:solidFill>
                <a:srgbClr val="FFFFFF"/>
              </a:solidFill>
            </a:endParaRPr>
          </a:p>
          <a:p>
            <a:pPr>
              <a:defRPr sz="1200">
                <a:solidFill>
                  <a:srgbClr val="FFFFFF"/>
                </a:solidFill>
                <a:latin typeface="Calibri"/>
                <a:ea typeface="Calibri"/>
                <a:cs typeface="Calibri"/>
                <a:sym typeface="Calibri"/>
              </a:defRPr>
            </a:pPr>
            <a:r>
              <a:rPr dirty="0"/>
              <a:t>Mixing model and data, we get the right results shown at the right. This is Causal AI at the basic level. </a:t>
            </a:r>
            <a:r>
              <a:rPr b="1" dirty="0"/>
              <a:t>This is abstracted and you can reason with this</a:t>
            </a:r>
            <a:r>
              <a:rPr dirty="0"/>
              <a:t>.  We use all of these for Precision Medicine and will show you later in this presentation.</a:t>
            </a:r>
          </a:p>
          <a:p>
            <a:pPr>
              <a:defRPr sz="1200">
                <a:solidFill>
                  <a:srgbClr val="FFFFFF"/>
                </a:solidFill>
                <a:latin typeface="Calibri"/>
                <a:ea typeface="Calibri"/>
                <a:cs typeface="Calibri"/>
                <a:sym typeface="Calibri"/>
              </a:defRPr>
            </a:pPr>
            <a:r>
              <a:rPr dirty="0"/>
              <a:t> </a:t>
            </a:r>
          </a:p>
          <a:p>
            <a:pPr>
              <a:defRPr sz="1200">
                <a:latin typeface="Calibri"/>
                <a:ea typeface="Calibri"/>
                <a:cs typeface="Calibri"/>
                <a:sym typeface="Calibri"/>
              </a:defRPr>
            </a:pPr>
            <a:r>
              <a:rPr dirty="0"/>
              <a:t>By the way, If model does not exist, we have techniques to create one using principles of “Occam’s razor”</a:t>
            </a:r>
            <a:endParaRPr lang="en-US" dirty="0"/>
          </a:p>
          <a:p>
            <a:pPr>
              <a:defRPr sz="1200">
                <a:latin typeface="Calibri"/>
                <a:ea typeface="Calibri"/>
                <a:cs typeface="Calibri"/>
                <a:sym typeface="Calibri"/>
              </a:defRPr>
            </a:pPr>
            <a:endParaRPr lang="en-US" dirty="0"/>
          </a:p>
          <a:p>
            <a:pPr algn="ctr"/>
            <a:r>
              <a:rPr lang="en-US" sz="1200" dirty="0">
                <a:latin typeface="Arial" panose="020B0604020202020204" pitchFamily="34" charset="0"/>
                <a:cs typeface="Arial" panose="020B0604020202020204" pitchFamily="34" charset="0"/>
              </a:rPr>
              <a:t>The process of creating Causal DAG model helps with representation learning – reusable and transportable to other domains. </a:t>
            </a:r>
          </a:p>
          <a:p>
            <a:pPr algn="ctr"/>
            <a:r>
              <a:rPr lang="en-US" sz="1200" dirty="0">
                <a:latin typeface="Arial" panose="020B0604020202020204" pitchFamily="34" charset="0"/>
                <a:cs typeface="Arial" panose="020B0604020202020204" pitchFamily="34" charset="0"/>
              </a:rPr>
              <a:t>We can reason with this abstraction, and a form of “Artificial Intelligence” that involves thinking.</a:t>
            </a:r>
          </a:p>
          <a:p>
            <a:pPr>
              <a:defRPr sz="1200">
                <a:latin typeface="Calibri"/>
                <a:ea typeface="Calibri"/>
                <a:cs typeface="Calibri"/>
                <a:sym typeface="Calibri"/>
              </a:defRPr>
            </a:pPr>
            <a:endParaRPr dirty="0"/>
          </a:p>
        </p:txBody>
      </p:sp>
    </p:spTree>
    <p:extLst>
      <p:ext uri="{BB962C8B-B14F-4D97-AF65-F5344CB8AC3E}">
        <p14:creationId xmlns:p14="http://schemas.microsoft.com/office/powerpoint/2010/main" val="2627650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p7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9" name="Google Shape;2629;p70:notes"/>
          <p:cNvSpPr txBox="1">
            <a:spLocks noGrp="1"/>
          </p:cNvSpPr>
          <p:nvPr>
            <p:ph type="body" idx="1"/>
          </p:nvPr>
        </p:nvSpPr>
        <p:spPr>
          <a:xfrm>
            <a:off x="934720" y="4415790"/>
            <a:ext cx="514096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latin typeface="Arial"/>
                <a:ea typeface="Arial"/>
                <a:cs typeface="Arial"/>
                <a:sym typeface="Arial"/>
              </a:rPr>
              <a:t>Here are the various apps we are focused in the clinical area. </a:t>
            </a:r>
            <a:endParaRPr/>
          </a:p>
          <a:p>
            <a:pPr marL="0" lvl="0" indent="0" algn="l" rtl="0">
              <a:spcBef>
                <a:spcPts val="0"/>
              </a:spcBef>
              <a:spcAft>
                <a:spcPts val="0"/>
              </a:spcAft>
              <a:buNone/>
            </a:pPr>
            <a:r>
              <a:rPr lang="en-US">
                <a:latin typeface="Arial"/>
                <a:ea typeface="Arial"/>
                <a:cs typeface="Arial"/>
                <a:sym typeface="Arial"/>
              </a:rPr>
              <a:t>We are working with Providence on the Virtual Molecular Board, and it is in Clinical use. The future enhancements are going deeper into each specialty.</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We are working with UCSF on pre-term pregnancy and ODA framework powers the HOPE consortium along with 3D visualization.</a:t>
            </a:r>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The cardiology use case is being developed and we foresee the market developing for other diseases where multiple specialties, subject matter experts need to come together for better patient management and outcome. This is the principle behind MyPatient360.</a:t>
            </a:r>
            <a:endParaRPr/>
          </a:p>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a:extLst>
            <a:ext uri="{FF2B5EF4-FFF2-40B4-BE49-F238E27FC236}">
              <a16:creationId xmlns:a16="http://schemas.microsoft.com/office/drawing/2014/main" id="{32352507-8500-622D-147F-1ADEA3F23DA3}"/>
            </a:ext>
          </a:extLst>
        </p:cNvPr>
        <p:cNvGrpSpPr/>
        <p:nvPr/>
      </p:nvGrpSpPr>
      <p:grpSpPr>
        <a:xfrm>
          <a:off x="0" y="0"/>
          <a:ext cx="0" cy="0"/>
          <a:chOff x="0" y="0"/>
          <a:chExt cx="0" cy="0"/>
        </a:xfrm>
      </p:grpSpPr>
      <p:sp>
        <p:nvSpPr>
          <p:cNvPr id="738" name="Google Shape;738;p10:notes">
            <a:extLst>
              <a:ext uri="{FF2B5EF4-FFF2-40B4-BE49-F238E27FC236}">
                <a16:creationId xmlns:a16="http://schemas.microsoft.com/office/drawing/2014/main" id="{68B73569-F68E-CF75-80E8-57AB2A2027BC}"/>
              </a:ext>
            </a:extLst>
          </p:cNvPr>
          <p:cNvSpPr txBox="1">
            <a:spLocks noGrp="1"/>
          </p:cNvSpPr>
          <p:nvPr>
            <p:ph type="body" idx="1"/>
          </p:nvPr>
        </p:nvSpPr>
        <p:spPr>
          <a:xfrm>
            <a:off x="934720" y="4415790"/>
            <a:ext cx="514096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39" name="Google Shape;739;p10:notes">
            <a:extLst>
              <a:ext uri="{FF2B5EF4-FFF2-40B4-BE49-F238E27FC236}">
                <a16:creationId xmlns:a16="http://schemas.microsoft.com/office/drawing/2014/main" id="{A7A9FA2A-B31C-F4DC-A47F-9BDB22EAF724}"/>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3773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600" b="0" i="0">
                <a:latin typeface="Arial"/>
                <a:ea typeface="Arial"/>
                <a:cs typeface="Arial"/>
                <a:sym typeface="Arial"/>
              </a:rPr>
              <a:t>Let us focus on Healthcare. </a:t>
            </a:r>
            <a:endParaRPr sz="1600"/>
          </a:p>
          <a:p>
            <a:pPr marL="457200" lvl="0" indent="-298450" algn="l" rtl="0">
              <a:lnSpc>
                <a:spcPct val="100000"/>
              </a:lnSpc>
              <a:spcBef>
                <a:spcPts val="0"/>
              </a:spcBef>
              <a:spcAft>
                <a:spcPts val="0"/>
              </a:spcAft>
              <a:buSzPts val="1100"/>
              <a:buChar char="●"/>
            </a:pPr>
            <a:r>
              <a:rPr lang="en-US" sz="1600" b="0" i="0">
                <a:latin typeface="Arial"/>
                <a:ea typeface="Arial"/>
                <a:cs typeface="Arial"/>
                <a:sym typeface="Arial"/>
              </a:rPr>
              <a:t>Oslerian principles are the staple of any Academic Medical Center that train doctors, and they are continuously learning health care systems. </a:t>
            </a:r>
            <a:endParaRPr sz="1600"/>
          </a:p>
          <a:p>
            <a:pPr marL="457200" lvl="0" indent="-298450" algn="l" rtl="0">
              <a:lnSpc>
                <a:spcPct val="100000"/>
              </a:lnSpc>
              <a:spcBef>
                <a:spcPts val="0"/>
              </a:spcBef>
              <a:spcAft>
                <a:spcPts val="0"/>
              </a:spcAft>
              <a:buSzPts val="1100"/>
              <a:buChar char="●"/>
            </a:pPr>
            <a:r>
              <a:rPr lang="en-US" sz="1600" b="0" i="0">
                <a:latin typeface="Arial"/>
                <a:ea typeface="Arial"/>
                <a:cs typeface="Arial"/>
                <a:sym typeface="Arial"/>
              </a:rPr>
              <a:t>It is Dx (diagnosis), Rx as prescription based on a set of algorithms. This was established in the early part of last century.</a:t>
            </a:r>
            <a:endParaRPr sz="1600"/>
          </a:p>
          <a:p>
            <a:pPr marL="457200" lvl="0" indent="-228600" algn="l" rtl="0">
              <a:lnSpc>
                <a:spcPct val="100000"/>
              </a:lnSpc>
              <a:spcBef>
                <a:spcPts val="0"/>
              </a:spcBef>
              <a:spcAft>
                <a:spcPts val="0"/>
              </a:spcAft>
              <a:buSzPts val="1100"/>
              <a:buNone/>
            </a:pPr>
            <a:endParaRPr sz="1600" b="0" i="0">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600" b="0" i="0">
                <a:latin typeface="Arial"/>
                <a:ea typeface="Arial"/>
                <a:cs typeface="Arial"/>
                <a:sym typeface="Arial"/>
              </a:rPr>
              <a:t>We are now witnessing a data deluge and need to update the techniques to deal with voluminous individual data and this has heavy ramifications on the treatment.  Essentially, we need Causal AI to deal with and reason with. </a:t>
            </a:r>
            <a:endParaRPr sz="1600"/>
          </a:p>
          <a:p>
            <a:pPr marL="457200" lvl="0" indent="-228600" algn="l" rtl="0">
              <a:lnSpc>
                <a:spcPct val="100000"/>
              </a:lnSpc>
              <a:spcBef>
                <a:spcPts val="0"/>
              </a:spcBef>
              <a:spcAft>
                <a:spcPts val="0"/>
              </a:spcAft>
              <a:buSzPts val="1100"/>
              <a:buNone/>
            </a:pPr>
            <a:endParaRPr sz="1600" b="0" i="0">
              <a:latin typeface="Arial"/>
              <a:ea typeface="Arial"/>
              <a:cs typeface="Arial"/>
              <a:sym typeface="Arial"/>
            </a:endParaRPr>
          </a:p>
          <a:p>
            <a:pPr marL="457200" lvl="0" indent="-298450" algn="l" rtl="0">
              <a:lnSpc>
                <a:spcPct val="100000"/>
              </a:lnSpc>
              <a:spcBef>
                <a:spcPts val="0"/>
              </a:spcBef>
              <a:spcAft>
                <a:spcPts val="0"/>
              </a:spcAft>
              <a:buSzPts val="1100"/>
              <a:buChar char="●"/>
            </a:pPr>
            <a:r>
              <a:rPr lang="en-US" sz="1600" b="0" i="0">
                <a:latin typeface="Arial"/>
                <a:ea typeface="Arial"/>
                <a:cs typeface="Arial"/>
                <a:sym typeface="Arial"/>
              </a:rPr>
              <a:t>I would like to mention about the Institute Of Medicine* report that highlight these issues.</a:t>
            </a:r>
            <a:endParaRPr sz="1600" b="0">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418F0-C774-7248-B494-AECB8CBF9915}" type="slidenum">
              <a:rPr lang="en-US" smtClean="0"/>
              <a:t>5</a:t>
            </a:fld>
            <a:endParaRPr lang="en-US"/>
          </a:p>
        </p:txBody>
      </p:sp>
    </p:spTree>
    <p:extLst>
      <p:ext uri="{BB962C8B-B14F-4D97-AF65-F5344CB8AC3E}">
        <p14:creationId xmlns:p14="http://schemas.microsoft.com/office/powerpoint/2010/main" val="186311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76E66-7E5B-EE7C-004D-F7DC7286F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9001F-3D88-6C6D-A31D-893E818FEA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230C5ED-F289-B31B-EECF-1800269B9E43}"/>
              </a:ext>
            </a:extLst>
          </p:cNvPr>
          <p:cNvSpPr>
            <a:spLocks noGrp="1"/>
          </p:cNvSpPr>
          <p:nvPr>
            <p:ph type="body" idx="1"/>
          </p:nvPr>
        </p:nvSpPr>
        <p:spPr/>
        <p:txBody>
          <a:bodyPr/>
          <a:lstStyle/>
          <a:p>
            <a:pPr marR="0" lvl="0" algn="l" defTabSz="9144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srgbClr val="C00000"/>
                </a:solidFill>
                <a:effectLst/>
                <a:uLnTx/>
                <a:uFillTx/>
                <a:latin typeface="Helvetica"/>
                <a:ea typeface="+mj-ea"/>
                <a:cs typeface="+mj-cs"/>
                <a:sym typeface="Calibri"/>
              </a:rPr>
              <a:t>How do you make meaning out of this data?</a:t>
            </a:r>
            <a:endParaRPr lang="en-US" sz="1200" kern="1200" noProof="0" dirty="0">
              <a:solidFill>
                <a:prstClr val="black"/>
              </a:solidFill>
              <a:latin typeface="Helvetica"/>
              <a:ea typeface="+mj-ea"/>
              <a:cs typeface="+mj-cs"/>
              <a:sym typeface="Calibri"/>
            </a:endParaRPr>
          </a:p>
          <a:p>
            <a:pPr marR="0" lvl="0" algn="l" defTabSz="9144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dirty="0">
                <a:ln>
                  <a:noFill/>
                </a:ln>
                <a:solidFill>
                  <a:prstClr val="black"/>
                </a:solidFill>
                <a:effectLst/>
                <a:uLnTx/>
                <a:uFillTx/>
                <a:latin typeface="Helvetica"/>
                <a:ea typeface="+mj-ea"/>
                <a:cs typeface="+mj-cs"/>
                <a:sym typeface="Calibri"/>
              </a:rPr>
              <a:t>Need a Model. Model can convey information that pur</a:t>
            </a:r>
            <a:r>
              <a:rPr lang="en-US" sz="1200" kern="1200" dirty="0">
                <a:solidFill>
                  <a:prstClr val="black"/>
                </a:solidFill>
                <a:latin typeface="Helvetica"/>
                <a:ea typeface="+mj-ea"/>
                <a:cs typeface="+mj-cs"/>
                <a:sym typeface="Calibri"/>
              </a:rPr>
              <a:t>e data is unable to provide.  Age is a confounder - lurking variable of Cholesterol and Exercise.</a:t>
            </a:r>
            <a:endParaRPr kumimoji="0" lang="en-US" sz="1200" i="0" u="none" strike="noStrike" kern="1200" cap="none" spc="0" normalizeH="0" baseline="0" noProof="0" dirty="0">
              <a:ln>
                <a:noFill/>
              </a:ln>
              <a:solidFill>
                <a:prstClr val="black"/>
              </a:solidFill>
              <a:effectLst/>
              <a:uLnTx/>
              <a:uFillTx/>
              <a:latin typeface="Helvetica"/>
              <a:ea typeface="+mj-ea"/>
              <a:cs typeface="+mj-cs"/>
              <a:sym typeface="Calibri"/>
            </a:endParaRPr>
          </a:p>
          <a:p>
            <a:pPr marR="0" lvl="0" algn="l" defTabSz="914400" rtl="0" eaLnBrk="1" fontAlgn="auto" latinLnBrk="0" hangingPunct="1">
              <a:lnSpc>
                <a:spcPct val="100000"/>
              </a:lnSpc>
              <a:spcBef>
                <a:spcPts val="0"/>
              </a:spcBef>
              <a:spcAft>
                <a:spcPts val="0"/>
              </a:spcAft>
              <a:buClrTx/>
              <a:buSzTx/>
              <a:tabLst/>
              <a:defRPr/>
            </a:pPr>
            <a:r>
              <a:rPr lang="en-US" sz="1200" kern="1200" dirty="0">
                <a:solidFill>
                  <a:srgbClr val="C00000"/>
                </a:solidFill>
                <a:latin typeface="Helvetica"/>
                <a:ea typeface="+mj-ea"/>
                <a:cs typeface="+mj-cs"/>
                <a:sym typeface="Calibri"/>
              </a:rPr>
              <a:t>How do you express this model?</a:t>
            </a:r>
            <a:endParaRPr kumimoji="0" lang="en-US" sz="1200" i="0" u="none" strike="noStrike" kern="1200" cap="none" spc="0" normalizeH="0" baseline="0" noProof="0" dirty="0">
              <a:ln>
                <a:noFill/>
              </a:ln>
              <a:solidFill>
                <a:srgbClr val="C00000"/>
              </a:solidFill>
              <a:effectLst/>
              <a:uLnTx/>
              <a:uFillTx/>
              <a:latin typeface="Helvetica"/>
              <a:ea typeface="+mj-ea"/>
              <a:cs typeface="+mj-cs"/>
              <a:sym typeface="Calibri"/>
            </a:endParaRPr>
          </a:p>
          <a:p>
            <a:pPr marR="0" lvl="0" algn="l" defTabSz="914400" rtl="0" eaLnBrk="1" fontAlgn="auto" latinLnBrk="0" hangingPunct="1">
              <a:lnSpc>
                <a:spcPct val="100000"/>
              </a:lnSpc>
              <a:spcBef>
                <a:spcPts val="0"/>
              </a:spcBef>
              <a:spcAft>
                <a:spcPts val="0"/>
              </a:spcAft>
              <a:buClrTx/>
              <a:buSzTx/>
              <a:tabLst/>
              <a:defRPr/>
            </a:pPr>
            <a:r>
              <a:rPr kumimoji="0" lang="en-US" sz="1200" i="0" u="none" strike="noStrike" kern="1200" cap="none" spc="0" normalizeH="0" baseline="0" noProof="0" dirty="0">
                <a:ln>
                  <a:noFill/>
                </a:ln>
                <a:solidFill>
                  <a:prstClr val="black"/>
                </a:solidFill>
                <a:effectLst/>
                <a:uLnTx/>
                <a:uFillTx/>
                <a:latin typeface="Helvetica"/>
                <a:ea typeface="+mj-ea"/>
                <a:cs typeface="+mj-cs"/>
                <a:sym typeface="Calibri"/>
              </a:rPr>
              <a:t>Through</a:t>
            </a:r>
            <a:r>
              <a:rPr kumimoji="0" lang="en-US" sz="1200" i="0" u="none" strike="noStrike" kern="1200" cap="none" spc="0" normalizeH="0" noProof="0" dirty="0">
                <a:ln>
                  <a:noFill/>
                </a:ln>
                <a:solidFill>
                  <a:prstClr val="black"/>
                </a:solidFill>
                <a:effectLst/>
                <a:uLnTx/>
                <a:uFillTx/>
                <a:latin typeface="Helvetica"/>
                <a:ea typeface="+mj-ea"/>
                <a:cs typeface="+mj-cs"/>
                <a:sym typeface="Calibri"/>
              </a:rPr>
              <a:t> a </a:t>
            </a:r>
            <a:r>
              <a:rPr kumimoji="0" lang="en-US" sz="1200" i="0" u="none" strike="noStrike" kern="1200" cap="none" spc="0" normalizeH="0" baseline="0" noProof="0" dirty="0">
                <a:ln>
                  <a:noFill/>
                </a:ln>
                <a:solidFill>
                  <a:prstClr val="black"/>
                </a:solidFill>
                <a:effectLst/>
                <a:uLnTx/>
                <a:uFillTx/>
                <a:latin typeface="Helvetica"/>
                <a:ea typeface="+mj-ea"/>
                <a:cs typeface="+mj-cs"/>
                <a:sym typeface="Calibri"/>
              </a:rPr>
              <a:t>Causal Graph</a:t>
            </a:r>
            <a:r>
              <a:rPr lang="en-US" sz="1200" kern="1200" noProof="0" dirty="0">
                <a:solidFill>
                  <a:prstClr val="black"/>
                </a:solidFill>
                <a:latin typeface="Helvetica"/>
                <a:ea typeface="+mj-ea"/>
                <a:cs typeface="+mj-cs"/>
                <a:sym typeface="Calibri"/>
              </a:rPr>
              <a:t>, Like this  Exercise </a:t>
            </a:r>
            <a:r>
              <a:rPr lang="en-US" sz="1200" kern="1200" noProof="0" dirty="0">
                <a:solidFill>
                  <a:prstClr val="black"/>
                </a:solidFill>
                <a:latin typeface="Helvetica"/>
                <a:ea typeface="+mj-ea"/>
                <a:cs typeface="+mj-cs"/>
                <a:sym typeface="Wingdings" pitchFamily="2" charset="2"/>
              </a:rPr>
              <a:t> Age  Cholesterol.  </a:t>
            </a:r>
            <a:r>
              <a:rPr lang="en-US" sz="1200" kern="1200" dirty="0">
                <a:solidFill>
                  <a:prstClr val="black"/>
                </a:solidFill>
                <a:latin typeface="Helvetica"/>
                <a:ea typeface="+mj-ea"/>
                <a:cs typeface="+mj-cs"/>
                <a:sym typeface="Wingdings" pitchFamily="2" charset="2"/>
              </a:rPr>
              <a:t>Age is the confounder! And not in the data!</a:t>
            </a:r>
            <a:endParaRPr kumimoji="0" lang="en-US" sz="1200" i="0" u="none" strike="noStrike" kern="1200" cap="none" spc="0" normalizeH="0" baseline="0" noProof="0" dirty="0">
              <a:ln>
                <a:noFill/>
              </a:ln>
              <a:solidFill>
                <a:prstClr val="black"/>
              </a:solidFill>
              <a:effectLst/>
              <a:uLnTx/>
              <a:uFillTx/>
              <a:latin typeface="Helvetica"/>
              <a:ea typeface="+mj-ea"/>
              <a:cs typeface="+mj-cs"/>
              <a:sym typeface="Calibri"/>
            </a:endParaRPr>
          </a:p>
          <a:p>
            <a:pPr marR="0" lvl="0" algn="l" defTabSz="914400" rtl="0" eaLnBrk="1" fontAlgn="auto" latinLnBrk="0" hangingPunct="1">
              <a:lnSpc>
                <a:spcPct val="100000"/>
              </a:lnSpc>
              <a:spcBef>
                <a:spcPts val="0"/>
              </a:spcBef>
              <a:spcAft>
                <a:spcPts val="0"/>
              </a:spcAft>
              <a:buClrTx/>
              <a:buSzTx/>
              <a:tabLst/>
              <a:defRPr/>
            </a:pPr>
            <a:r>
              <a:rPr lang="en-US" sz="1200" dirty="0">
                <a:solidFill>
                  <a:srgbClr val="C00000"/>
                </a:solidFill>
                <a:latin typeface="Helvetica"/>
                <a:cs typeface="+mj-cs"/>
              </a:rPr>
              <a:t>Let us reflect this Causal model on the data !</a:t>
            </a:r>
            <a:endParaRPr kumimoji="0" lang="en-US" sz="1200" b="0" i="0" u="none" strike="noStrike" kern="1200" cap="none" spc="0" normalizeH="0" baseline="0" noProof="0" dirty="0">
              <a:ln>
                <a:noFill/>
              </a:ln>
              <a:solidFill>
                <a:srgbClr val="C00000"/>
              </a:solidFill>
              <a:effectLst/>
              <a:uLnTx/>
              <a:uFillTx/>
              <a:latin typeface="Helvetica"/>
              <a:ea typeface="+mj-ea"/>
              <a:cs typeface="+mj-cs"/>
              <a:sym typeface="Calibri"/>
            </a:endParaRPr>
          </a:p>
          <a:p>
            <a:endParaRPr lang="en-US" dirty="0"/>
          </a:p>
        </p:txBody>
      </p:sp>
    </p:spTree>
    <p:extLst>
      <p:ext uri="{BB962C8B-B14F-4D97-AF65-F5344CB8AC3E}">
        <p14:creationId xmlns:p14="http://schemas.microsoft.com/office/powerpoint/2010/main" val="3584228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BE5DB-3F0F-CA92-4FB9-659392CDD7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42935-837B-DEB4-172C-352C6ABF15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D3DC7E-952C-9A58-08C8-F5CF0CA233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CDB0C6-E211-CB2B-8429-FE8A9009FBCE}"/>
              </a:ext>
            </a:extLst>
          </p:cNvPr>
          <p:cNvSpPr>
            <a:spLocks noGrp="1"/>
          </p:cNvSpPr>
          <p:nvPr>
            <p:ph type="sldNum" sz="quarter" idx="5"/>
          </p:nvPr>
        </p:nvSpPr>
        <p:spPr/>
        <p:txBody>
          <a:bodyPr/>
          <a:lstStyle/>
          <a:p>
            <a:fld id="{E8B418F0-C774-7248-B494-AECB8CBF9915}" type="slidenum">
              <a:rPr lang="en-US" smtClean="0"/>
              <a:t>8</a:t>
            </a:fld>
            <a:endParaRPr lang="en-US"/>
          </a:p>
        </p:txBody>
      </p:sp>
    </p:spTree>
    <p:extLst>
      <p:ext uri="{BB962C8B-B14F-4D97-AF65-F5344CB8AC3E}">
        <p14:creationId xmlns:p14="http://schemas.microsoft.com/office/powerpoint/2010/main" val="473105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16C83-497D-FDAD-A946-32AB3BAD8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6C84C-7328-424A-297B-CC1366F2DE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272DA-6CE7-3E38-5F7E-79CC786F9F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7801FB-C08D-0135-24AA-DC9AAA49F36D}"/>
              </a:ext>
            </a:extLst>
          </p:cNvPr>
          <p:cNvSpPr>
            <a:spLocks noGrp="1"/>
          </p:cNvSpPr>
          <p:nvPr>
            <p:ph type="sldNum" sz="quarter" idx="5"/>
          </p:nvPr>
        </p:nvSpPr>
        <p:spPr/>
        <p:txBody>
          <a:bodyPr/>
          <a:lstStyle/>
          <a:p>
            <a:fld id="{E8B418F0-C774-7248-B494-AECB8CBF9915}" type="slidenum">
              <a:rPr lang="en-US" smtClean="0"/>
              <a:t>9</a:t>
            </a:fld>
            <a:endParaRPr lang="en-US"/>
          </a:p>
        </p:txBody>
      </p:sp>
    </p:spTree>
    <p:extLst>
      <p:ext uri="{BB962C8B-B14F-4D97-AF65-F5344CB8AC3E}">
        <p14:creationId xmlns:p14="http://schemas.microsoft.com/office/powerpoint/2010/main" val="4044844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B418F0-C774-7248-B494-AECB8CBF9915}" type="slidenum">
              <a:rPr lang="en-US" smtClean="0"/>
              <a:t>13</a:t>
            </a:fld>
            <a:endParaRPr lang="en-US"/>
          </a:p>
        </p:txBody>
      </p:sp>
    </p:spTree>
    <p:extLst>
      <p:ext uri="{BB962C8B-B14F-4D97-AF65-F5344CB8AC3E}">
        <p14:creationId xmlns:p14="http://schemas.microsoft.com/office/powerpoint/2010/main" val="3624950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84787-3406-9B31-0D80-0DDBC2CD03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6C5CB4-9C4B-CDE8-6EA1-2142083AC1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41C010-8932-E191-484B-8CEA0D673988}"/>
              </a:ext>
            </a:extLst>
          </p:cNvPr>
          <p:cNvSpPr>
            <a:spLocks noGrp="1"/>
          </p:cNvSpPr>
          <p:nvPr>
            <p:ph type="dt" sz="half" idx="10"/>
          </p:nvPr>
        </p:nvSpPr>
        <p:spPr/>
        <p:txBody>
          <a:bodyPr/>
          <a:lstStyle/>
          <a:p>
            <a:fld id="{5BBE8ED5-FE61-3945-AB2F-B1D4D7FFD338}" type="datetime1">
              <a:rPr lang="en-US" smtClean="0"/>
              <a:t>4/23/25</a:t>
            </a:fld>
            <a:endParaRPr lang="en-US"/>
          </a:p>
        </p:txBody>
      </p:sp>
      <p:sp>
        <p:nvSpPr>
          <p:cNvPr id="5" name="Footer Placeholder 4">
            <a:extLst>
              <a:ext uri="{FF2B5EF4-FFF2-40B4-BE49-F238E27FC236}">
                <a16:creationId xmlns:a16="http://schemas.microsoft.com/office/drawing/2014/main" id="{4633FF22-C672-6D46-4313-43BE9EEE6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92286-4A9A-1762-252C-3A99467B2AFE}"/>
              </a:ext>
            </a:extLst>
          </p:cNvPr>
          <p:cNvSpPr>
            <a:spLocks noGrp="1"/>
          </p:cNvSpPr>
          <p:nvPr>
            <p:ph type="sldNum" sz="quarter" idx="12"/>
          </p:nvPr>
        </p:nvSpPr>
        <p:spPr/>
        <p:txBody>
          <a:bodyPr/>
          <a:lstStyle/>
          <a:p>
            <a:fld id="{20FE5476-6285-AC45-8D6C-2780B1AEE8D1}" type="slidenum">
              <a:rPr lang="en-US" smtClean="0"/>
              <a:t>‹#›</a:t>
            </a:fld>
            <a:endParaRPr lang="en-US"/>
          </a:p>
        </p:txBody>
      </p:sp>
    </p:spTree>
    <p:extLst>
      <p:ext uri="{BB962C8B-B14F-4D97-AF65-F5344CB8AC3E}">
        <p14:creationId xmlns:p14="http://schemas.microsoft.com/office/powerpoint/2010/main" val="1183461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DF4E-8582-BD38-D272-9C546E9579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3A995E-4BB5-9236-3502-59E06A2D26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C52472-604B-FD2C-45BD-98E17F01357B}"/>
              </a:ext>
            </a:extLst>
          </p:cNvPr>
          <p:cNvSpPr>
            <a:spLocks noGrp="1"/>
          </p:cNvSpPr>
          <p:nvPr>
            <p:ph type="dt" sz="half" idx="10"/>
          </p:nvPr>
        </p:nvSpPr>
        <p:spPr/>
        <p:txBody>
          <a:bodyPr/>
          <a:lstStyle/>
          <a:p>
            <a:fld id="{F5F6C05B-5280-3A44-84CB-9361575A480E}" type="datetime1">
              <a:rPr lang="en-US" smtClean="0"/>
              <a:t>4/23/25</a:t>
            </a:fld>
            <a:endParaRPr lang="en-US"/>
          </a:p>
        </p:txBody>
      </p:sp>
      <p:sp>
        <p:nvSpPr>
          <p:cNvPr id="5" name="Footer Placeholder 4">
            <a:extLst>
              <a:ext uri="{FF2B5EF4-FFF2-40B4-BE49-F238E27FC236}">
                <a16:creationId xmlns:a16="http://schemas.microsoft.com/office/drawing/2014/main" id="{ED7AD755-732D-828C-41CF-D7C0DD665A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11DC3-6BD1-0CAE-F3A3-55E164B0479A}"/>
              </a:ext>
            </a:extLst>
          </p:cNvPr>
          <p:cNvSpPr>
            <a:spLocks noGrp="1"/>
          </p:cNvSpPr>
          <p:nvPr>
            <p:ph type="sldNum" sz="quarter" idx="12"/>
          </p:nvPr>
        </p:nvSpPr>
        <p:spPr/>
        <p:txBody>
          <a:bodyPr/>
          <a:lstStyle/>
          <a:p>
            <a:fld id="{20FE5476-6285-AC45-8D6C-2780B1AEE8D1}" type="slidenum">
              <a:rPr lang="en-US" smtClean="0"/>
              <a:t>‹#›</a:t>
            </a:fld>
            <a:endParaRPr lang="en-US"/>
          </a:p>
        </p:txBody>
      </p:sp>
    </p:spTree>
    <p:extLst>
      <p:ext uri="{BB962C8B-B14F-4D97-AF65-F5344CB8AC3E}">
        <p14:creationId xmlns:p14="http://schemas.microsoft.com/office/powerpoint/2010/main" val="3640589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16A072-FBAD-2FFF-57FE-B82DC726BE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63700B-3964-4E15-2603-F656D1FE71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197C2-0672-1FC2-20D5-5AFA11E41012}"/>
              </a:ext>
            </a:extLst>
          </p:cNvPr>
          <p:cNvSpPr>
            <a:spLocks noGrp="1"/>
          </p:cNvSpPr>
          <p:nvPr>
            <p:ph type="dt" sz="half" idx="10"/>
          </p:nvPr>
        </p:nvSpPr>
        <p:spPr/>
        <p:txBody>
          <a:bodyPr/>
          <a:lstStyle/>
          <a:p>
            <a:fld id="{6CC4B408-B1E7-2A4F-8F6F-9A5BD56929EB}" type="datetime1">
              <a:rPr lang="en-US" smtClean="0"/>
              <a:t>4/23/25</a:t>
            </a:fld>
            <a:endParaRPr lang="en-US"/>
          </a:p>
        </p:txBody>
      </p:sp>
      <p:sp>
        <p:nvSpPr>
          <p:cNvPr id="5" name="Footer Placeholder 4">
            <a:extLst>
              <a:ext uri="{FF2B5EF4-FFF2-40B4-BE49-F238E27FC236}">
                <a16:creationId xmlns:a16="http://schemas.microsoft.com/office/drawing/2014/main" id="{5DE2EDF9-CDDA-BC42-5437-2CFB2573A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4AB81-85EC-8C25-9FC8-9D6D59674F1D}"/>
              </a:ext>
            </a:extLst>
          </p:cNvPr>
          <p:cNvSpPr>
            <a:spLocks noGrp="1"/>
          </p:cNvSpPr>
          <p:nvPr>
            <p:ph type="sldNum" sz="quarter" idx="12"/>
          </p:nvPr>
        </p:nvSpPr>
        <p:spPr/>
        <p:txBody>
          <a:bodyPr/>
          <a:lstStyle/>
          <a:p>
            <a:fld id="{20FE5476-6285-AC45-8D6C-2780B1AEE8D1}" type="slidenum">
              <a:rPr lang="en-US" smtClean="0"/>
              <a:t>‹#›</a:t>
            </a:fld>
            <a:endParaRPr lang="en-US"/>
          </a:p>
        </p:txBody>
      </p:sp>
    </p:spTree>
    <p:extLst>
      <p:ext uri="{BB962C8B-B14F-4D97-AF65-F5344CB8AC3E}">
        <p14:creationId xmlns:p14="http://schemas.microsoft.com/office/powerpoint/2010/main" val="1755224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2057" name="Shape 2057"/>
          <p:cNvSpPr>
            <a:spLocks noGrp="1"/>
          </p:cNvSpPr>
          <p:nvPr>
            <p:ph type="sldNum" sz="quarter" idx="2"/>
          </p:nvPr>
        </p:nvSpPr>
        <p:spPr>
          <a:xfrm>
            <a:off x="11318418" y="6404294"/>
            <a:ext cx="263983" cy="269241"/>
          </a:xfrm>
          <a:prstGeom prst="rect">
            <a:avLst/>
          </a:prstGeom>
        </p:spPr>
        <p:txBody>
          <a:bodyPr/>
          <a:lstStyle>
            <a:lvl1pPr defTabSz="914400">
              <a:defRPr>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09784621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143" name="Shape 2143"/>
          <p:cNvSpPr>
            <a:spLocks noGrp="1"/>
          </p:cNvSpPr>
          <p:nvPr>
            <p:ph type="title"/>
          </p:nvPr>
        </p:nvSpPr>
        <p:spPr>
          <a:xfrm>
            <a:off x="609600" y="274639"/>
            <a:ext cx="10972800" cy="1143001"/>
          </a:xfrm>
          <a:prstGeom prst="rect">
            <a:avLst/>
          </a:prstGeom>
        </p:spPr>
        <p:txBody>
          <a:bodyPr/>
          <a:lstStyle>
            <a:lvl1pPr defTabSz="685782">
              <a:defRPr sz="3300"/>
            </a:lvl1pPr>
          </a:lstStyle>
          <a:p>
            <a:r>
              <a:t>Click to edit Master title style</a:t>
            </a:r>
          </a:p>
        </p:txBody>
      </p:sp>
      <p:sp>
        <p:nvSpPr>
          <p:cNvPr id="2144" name="Shape 2144"/>
          <p:cNvSpPr>
            <a:spLocks noGrp="1"/>
          </p:cNvSpPr>
          <p:nvPr>
            <p:ph type="body" idx="1"/>
          </p:nvPr>
        </p:nvSpPr>
        <p:spPr>
          <a:prstGeom prst="rect">
            <a:avLst/>
          </a:prstGeom>
        </p:spPr>
        <p:txBody>
          <a:bodyPr/>
          <a:lstStyle>
            <a:lvl1pPr marL="257167" indent="-257167" defTabSz="685782">
              <a:spcBef>
                <a:spcPts val="500"/>
              </a:spcBef>
              <a:defRPr sz="2400"/>
            </a:lvl1pPr>
            <a:lvl2pPr marL="587814" indent="-244923" defTabSz="685782">
              <a:spcBef>
                <a:spcPts val="500"/>
              </a:spcBef>
              <a:defRPr sz="2400"/>
            </a:lvl2pPr>
            <a:lvl3pPr marL="914377" indent="-228594" defTabSz="685782">
              <a:spcBef>
                <a:spcPts val="500"/>
              </a:spcBef>
              <a:defRPr sz="2400"/>
            </a:lvl3pPr>
            <a:lvl4pPr marL="1302988" indent="-274313" defTabSz="685782">
              <a:spcBef>
                <a:spcPts val="500"/>
              </a:spcBef>
              <a:defRPr sz="2400"/>
            </a:lvl4pPr>
            <a:lvl5pPr marL="1645879" indent="-274313" defTabSz="685782">
              <a:spcBef>
                <a:spcPts val="500"/>
              </a:spcBef>
              <a:defRPr sz="2400"/>
            </a:lvl5pPr>
          </a:lstStyle>
          <a:p>
            <a:r>
              <a:t>Click to edit Master text styles</a:t>
            </a:r>
          </a:p>
          <a:p>
            <a:pPr lvl="1"/>
            <a:r>
              <a:t>Second level</a:t>
            </a:r>
          </a:p>
          <a:p>
            <a:pPr lvl="2"/>
            <a:r>
              <a:t>Third level</a:t>
            </a:r>
          </a:p>
          <a:p>
            <a:pPr lvl="3"/>
            <a:r>
              <a:t>Fourth level</a:t>
            </a:r>
          </a:p>
          <a:p>
            <a:pPr lvl="4"/>
            <a:r>
              <a:t>Fifth level</a:t>
            </a:r>
          </a:p>
        </p:txBody>
      </p:sp>
      <p:sp>
        <p:nvSpPr>
          <p:cNvPr id="2145" name="Shape 2145"/>
          <p:cNvSpPr>
            <a:spLocks noGrp="1"/>
          </p:cNvSpPr>
          <p:nvPr>
            <p:ph type="sldNum" sz="quarter" idx="2"/>
          </p:nvPr>
        </p:nvSpPr>
        <p:spPr>
          <a:xfrm>
            <a:off x="11358378" y="6429694"/>
            <a:ext cx="224023" cy="218441"/>
          </a:xfrm>
          <a:prstGeom prst="rect">
            <a:avLst/>
          </a:prstGeom>
        </p:spPr>
        <p:txBody>
          <a:bodyPr/>
          <a:lstStyle>
            <a:lvl1pPr defTabSz="914400">
              <a:defRPr sz="900">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113732299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ONLY">
  <p:cSld name="TITLE_ONLY">
    <p:spTree>
      <p:nvGrpSpPr>
        <p:cNvPr id="1" name="Shape 104"/>
        <p:cNvGrpSpPr/>
        <p:nvPr/>
      </p:nvGrpSpPr>
      <p:grpSpPr>
        <a:xfrm>
          <a:off x="0" y="0"/>
          <a:ext cx="0" cy="0"/>
          <a:chOff x="0" y="0"/>
          <a:chExt cx="0" cy="0"/>
        </a:xfrm>
      </p:grpSpPr>
      <p:pic>
        <p:nvPicPr>
          <p:cNvPr id="105" name="Google Shape;105;g2ad26348b0e_0_138" descr="Google Shape;85;p41"/>
          <p:cNvPicPr preferRelativeResize="0"/>
          <p:nvPr/>
        </p:nvPicPr>
        <p:blipFill rotWithShape="1">
          <a:blip r:embed="rId2">
            <a:alphaModFix/>
          </a:blip>
          <a:srcRect/>
          <a:stretch/>
        </p:blipFill>
        <p:spPr>
          <a:xfrm>
            <a:off x="956349" y="97637"/>
            <a:ext cx="904499" cy="309596"/>
          </a:xfrm>
          <a:prstGeom prst="rect">
            <a:avLst/>
          </a:prstGeom>
          <a:noFill/>
          <a:ln>
            <a:noFill/>
          </a:ln>
        </p:spPr>
      </p:pic>
      <p:sp>
        <p:nvSpPr>
          <p:cNvPr id="106" name="Google Shape;106;g2ad26348b0e_0_138"/>
          <p:cNvSpPr/>
          <p:nvPr/>
        </p:nvSpPr>
        <p:spPr>
          <a:xfrm>
            <a:off x="-1" y="112233"/>
            <a:ext cx="853600" cy="280400"/>
          </a:xfrm>
          <a:prstGeom prst="rect">
            <a:avLst/>
          </a:prstGeom>
          <a:gradFill>
            <a:gsLst>
              <a:gs pos="0">
                <a:srgbClr val="FFAA0F"/>
              </a:gs>
              <a:gs pos="100000">
                <a:srgbClr val="E901BE"/>
              </a:gs>
            </a:gsLst>
            <a:lin ang="0"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cxnSp>
        <p:nvCxnSpPr>
          <p:cNvPr id="107" name="Google Shape;107;g2ad26348b0e_0_138"/>
          <p:cNvCxnSpPr/>
          <p:nvPr/>
        </p:nvCxnSpPr>
        <p:spPr>
          <a:xfrm>
            <a:off x="0" y="518167"/>
            <a:ext cx="12232800" cy="0"/>
          </a:xfrm>
          <a:prstGeom prst="straightConnector1">
            <a:avLst/>
          </a:prstGeom>
          <a:noFill/>
          <a:ln w="9525" cap="flat" cmpd="sng">
            <a:solidFill>
              <a:srgbClr val="F2F2F2"/>
            </a:solidFill>
            <a:prstDash val="solid"/>
            <a:round/>
            <a:headEnd type="none" w="sm" len="sm"/>
            <a:tailEnd type="none" w="sm" len="sm"/>
          </a:ln>
        </p:spPr>
      </p:cxnSp>
      <p:sp>
        <p:nvSpPr>
          <p:cNvPr id="108" name="Google Shape;108;g2ad26348b0e_0_138"/>
          <p:cNvSpPr txBox="1">
            <a:spLocks noGrp="1"/>
          </p:cNvSpPr>
          <p:nvPr>
            <p:ph type="title"/>
          </p:nvPr>
        </p:nvSpPr>
        <p:spPr>
          <a:xfrm>
            <a:off x="853440" y="792481"/>
            <a:ext cx="9674400" cy="763600"/>
          </a:xfrm>
          <a:prstGeom prst="rect">
            <a:avLst/>
          </a:prstGeom>
          <a:noFill/>
          <a:ln>
            <a:noFill/>
          </a:ln>
        </p:spPr>
        <p:txBody>
          <a:bodyPr spcFirstLastPara="1" wrap="square" lIns="91400" tIns="91400" rIns="91400" bIns="91400" anchor="t" anchorCtr="0">
            <a:normAutofit/>
          </a:bodyPr>
          <a:lstStyle>
            <a:lvl1pPr lvl="0" algn="l" rtl="0">
              <a:lnSpc>
                <a:spcPct val="100000"/>
              </a:lnSpc>
              <a:spcBef>
                <a:spcPts val="0"/>
              </a:spcBef>
              <a:spcAft>
                <a:spcPts val="0"/>
              </a:spcAft>
              <a:buSzPts val="2800"/>
              <a:buNone/>
              <a:defRPr sz="2800">
                <a:latin typeface="Roboto Medium"/>
                <a:ea typeface="Roboto Medium"/>
                <a:cs typeface="Roboto Medium"/>
                <a:sym typeface="Roboto Medium"/>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09" name="Google Shape;109;g2ad26348b0e_0_138"/>
          <p:cNvSpPr txBox="1">
            <a:spLocks noGrp="1"/>
          </p:cNvSpPr>
          <p:nvPr>
            <p:ph type="sldNum" idx="12"/>
          </p:nvPr>
        </p:nvSpPr>
        <p:spPr>
          <a:xfrm>
            <a:off x="11296612" y="94483"/>
            <a:ext cx="338000" cy="322400"/>
          </a:xfrm>
          <a:prstGeom prst="rect">
            <a:avLst/>
          </a:prstGeom>
          <a:noFill/>
          <a:ln>
            <a:noFill/>
          </a:ln>
        </p:spPr>
        <p:txBody>
          <a:bodyPr spcFirstLastPara="1" wrap="square" lIns="91400" tIns="91400" rIns="91400" bIns="91400" anchor="ctr" anchorCtr="0">
            <a:noAutofit/>
          </a:bodyPr>
          <a:lstStyle>
            <a:lvl1pPr marL="0" lvl="0" indent="0" algn="l" rtl="0">
              <a:lnSpc>
                <a:spcPct val="100000"/>
              </a:lnSpc>
              <a:spcBef>
                <a:spcPts val="0"/>
              </a:spcBef>
              <a:spcAft>
                <a:spcPts val="0"/>
              </a:spcAft>
              <a:buSzPts val="800"/>
              <a:buNone/>
              <a:defRPr sz="1000">
                <a:solidFill>
                  <a:srgbClr val="595959"/>
                </a:solidFill>
                <a:latin typeface="Roboto"/>
                <a:ea typeface="Roboto"/>
                <a:cs typeface="Roboto"/>
                <a:sym typeface="Roboto"/>
              </a:defRPr>
            </a:lvl1pPr>
            <a:lvl2pPr marL="0" lvl="1" indent="0" algn="l" rtl="0">
              <a:lnSpc>
                <a:spcPct val="100000"/>
              </a:lnSpc>
              <a:spcBef>
                <a:spcPts val="0"/>
              </a:spcBef>
              <a:spcAft>
                <a:spcPts val="0"/>
              </a:spcAft>
              <a:buSzPts val="800"/>
              <a:buNone/>
              <a:defRPr sz="1000">
                <a:solidFill>
                  <a:srgbClr val="595959"/>
                </a:solidFill>
                <a:latin typeface="Roboto"/>
                <a:ea typeface="Roboto"/>
                <a:cs typeface="Roboto"/>
                <a:sym typeface="Roboto"/>
              </a:defRPr>
            </a:lvl2pPr>
            <a:lvl3pPr marL="0" lvl="2" indent="0" algn="l" rtl="0">
              <a:lnSpc>
                <a:spcPct val="100000"/>
              </a:lnSpc>
              <a:spcBef>
                <a:spcPts val="0"/>
              </a:spcBef>
              <a:spcAft>
                <a:spcPts val="0"/>
              </a:spcAft>
              <a:buSzPts val="800"/>
              <a:buNone/>
              <a:defRPr sz="1000">
                <a:solidFill>
                  <a:srgbClr val="595959"/>
                </a:solidFill>
                <a:latin typeface="Roboto"/>
                <a:ea typeface="Roboto"/>
                <a:cs typeface="Roboto"/>
                <a:sym typeface="Roboto"/>
              </a:defRPr>
            </a:lvl3pPr>
            <a:lvl4pPr marL="0" lvl="3" indent="0" algn="l" rtl="0">
              <a:lnSpc>
                <a:spcPct val="100000"/>
              </a:lnSpc>
              <a:spcBef>
                <a:spcPts val="0"/>
              </a:spcBef>
              <a:spcAft>
                <a:spcPts val="0"/>
              </a:spcAft>
              <a:buSzPts val="800"/>
              <a:buNone/>
              <a:defRPr sz="1000">
                <a:solidFill>
                  <a:srgbClr val="595959"/>
                </a:solidFill>
                <a:latin typeface="Roboto"/>
                <a:ea typeface="Roboto"/>
                <a:cs typeface="Roboto"/>
                <a:sym typeface="Roboto"/>
              </a:defRPr>
            </a:lvl4pPr>
            <a:lvl5pPr marL="0" lvl="4" indent="0" algn="l" rtl="0">
              <a:lnSpc>
                <a:spcPct val="100000"/>
              </a:lnSpc>
              <a:spcBef>
                <a:spcPts val="0"/>
              </a:spcBef>
              <a:spcAft>
                <a:spcPts val="0"/>
              </a:spcAft>
              <a:buSzPts val="800"/>
              <a:buNone/>
              <a:defRPr sz="1000">
                <a:solidFill>
                  <a:srgbClr val="595959"/>
                </a:solidFill>
                <a:latin typeface="Roboto"/>
                <a:ea typeface="Roboto"/>
                <a:cs typeface="Roboto"/>
                <a:sym typeface="Roboto"/>
              </a:defRPr>
            </a:lvl5pPr>
            <a:lvl6pPr marL="0" lvl="5" indent="0" algn="l" rtl="0">
              <a:lnSpc>
                <a:spcPct val="100000"/>
              </a:lnSpc>
              <a:spcBef>
                <a:spcPts val="0"/>
              </a:spcBef>
              <a:spcAft>
                <a:spcPts val="0"/>
              </a:spcAft>
              <a:buSzPts val="800"/>
              <a:buNone/>
              <a:defRPr sz="1000">
                <a:solidFill>
                  <a:srgbClr val="595959"/>
                </a:solidFill>
                <a:latin typeface="Roboto"/>
                <a:ea typeface="Roboto"/>
                <a:cs typeface="Roboto"/>
                <a:sym typeface="Roboto"/>
              </a:defRPr>
            </a:lvl6pPr>
            <a:lvl7pPr marL="0" lvl="6" indent="0" algn="l" rtl="0">
              <a:lnSpc>
                <a:spcPct val="100000"/>
              </a:lnSpc>
              <a:spcBef>
                <a:spcPts val="0"/>
              </a:spcBef>
              <a:spcAft>
                <a:spcPts val="0"/>
              </a:spcAft>
              <a:buSzPts val="800"/>
              <a:buNone/>
              <a:defRPr sz="1000">
                <a:solidFill>
                  <a:srgbClr val="595959"/>
                </a:solidFill>
                <a:latin typeface="Roboto"/>
                <a:ea typeface="Roboto"/>
                <a:cs typeface="Roboto"/>
                <a:sym typeface="Roboto"/>
              </a:defRPr>
            </a:lvl7pPr>
            <a:lvl8pPr marL="0" lvl="7" indent="0" algn="l" rtl="0">
              <a:lnSpc>
                <a:spcPct val="100000"/>
              </a:lnSpc>
              <a:spcBef>
                <a:spcPts val="0"/>
              </a:spcBef>
              <a:spcAft>
                <a:spcPts val="0"/>
              </a:spcAft>
              <a:buSzPts val="800"/>
              <a:buNone/>
              <a:defRPr sz="1000">
                <a:solidFill>
                  <a:srgbClr val="595959"/>
                </a:solidFill>
                <a:latin typeface="Roboto"/>
                <a:ea typeface="Roboto"/>
                <a:cs typeface="Roboto"/>
                <a:sym typeface="Roboto"/>
              </a:defRPr>
            </a:lvl8pPr>
            <a:lvl9pPr marL="0" lvl="8" indent="0" algn="l" rtl="0">
              <a:lnSpc>
                <a:spcPct val="100000"/>
              </a:lnSpc>
              <a:spcBef>
                <a:spcPts val="0"/>
              </a:spcBef>
              <a:spcAft>
                <a:spcPts val="0"/>
              </a:spcAft>
              <a:buSzPts val="800"/>
              <a:buNone/>
              <a:defRPr sz="1000">
                <a:solidFill>
                  <a:srgbClr val="595959"/>
                </a:solidFill>
                <a:latin typeface="Roboto"/>
                <a:ea typeface="Roboto"/>
                <a:cs typeface="Roboto"/>
                <a:sym typeface="Robo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3176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B9A9-AFD4-F961-3AA5-AFECEF6C0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7391E-12FA-1496-EAB3-94D91BB72E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9BF3F-9246-A047-B986-36B1FE13E549}"/>
              </a:ext>
            </a:extLst>
          </p:cNvPr>
          <p:cNvSpPr>
            <a:spLocks noGrp="1"/>
          </p:cNvSpPr>
          <p:nvPr>
            <p:ph type="dt" sz="half" idx="10"/>
          </p:nvPr>
        </p:nvSpPr>
        <p:spPr/>
        <p:txBody>
          <a:bodyPr/>
          <a:lstStyle/>
          <a:p>
            <a:fld id="{88FBB552-4A34-9F4A-A16A-23E84AF3A3E0}" type="datetime1">
              <a:rPr lang="en-US" smtClean="0"/>
              <a:t>4/23/25</a:t>
            </a:fld>
            <a:endParaRPr lang="en-US"/>
          </a:p>
        </p:txBody>
      </p:sp>
      <p:sp>
        <p:nvSpPr>
          <p:cNvPr id="5" name="Footer Placeholder 4">
            <a:extLst>
              <a:ext uri="{FF2B5EF4-FFF2-40B4-BE49-F238E27FC236}">
                <a16:creationId xmlns:a16="http://schemas.microsoft.com/office/drawing/2014/main" id="{4FB93982-33B5-9CFA-9CC2-BFE6FE49C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37CF8-5DAE-9018-7D19-4D388092C63E}"/>
              </a:ext>
            </a:extLst>
          </p:cNvPr>
          <p:cNvSpPr>
            <a:spLocks noGrp="1"/>
          </p:cNvSpPr>
          <p:nvPr>
            <p:ph type="sldNum" sz="quarter" idx="12"/>
          </p:nvPr>
        </p:nvSpPr>
        <p:spPr/>
        <p:txBody>
          <a:bodyPr/>
          <a:lstStyle/>
          <a:p>
            <a:fld id="{20FE5476-6285-AC45-8D6C-2780B1AEE8D1}" type="slidenum">
              <a:rPr lang="en-US" smtClean="0"/>
              <a:t>‹#›</a:t>
            </a:fld>
            <a:endParaRPr lang="en-US"/>
          </a:p>
        </p:txBody>
      </p:sp>
    </p:spTree>
    <p:extLst>
      <p:ext uri="{BB962C8B-B14F-4D97-AF65-F5344CB8AC3E}">
        <p14:creationId xmlns:p14="http://schemas.microsoft.com/office/powerpoint/2010/main" val="1159191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40305-5B1C-1D72-191F-E41478E1F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91DCA8-61F8-7B48-0030-503D6AF8ED8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3FF424-D7C2-09F7-6318-57D3274C131E}"/>
              </a:ext>
            </a:extLst>
          </p:cNvPr>
          <p:cNvSpPr>
            <a:spLocks noGrp="1"/>
          </p:cNvSpPr>
          <p:nvPr>
            <p:ph type="dt" sz="half" idx="10"/>
          </p:nvPr>
        </p:nvSpPr>
        <p:spPr/>
        <p:txBody>
          <a:bodyPr/>
          <a:lstStyle/>
          <a:p>
            <a:fld id="{B71381C5-B615-9C4A-B92B-A2EB6B9DF7C9}" type="datetime1">
              <a:rPr lang="en-US" smtClean="0"/>
              <a:t>4/23/25</a:t>
            </a:fld>
            <a:endParaRPr lang="en-US"/>
          </a:p>
        </p:txBody>
      </p:sp>
      <p:sp>
        <p:nvSpPr>
          <p:cNvPr id="5" name="Footer Placeholder 4">
            <a:extLst>
              <a:ext uri="{FF2B5EF4-FFF2-40B4-BE49-F238E27FC236}">
                <a16:creationId xmlns:a16="http://schemas.microsoft.com/office/drawing/2014/main" id="{293A99C9-79CE-8E6D-5457-B9BAADE864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5A60C-E22D-80C7-0B57-7E19A7BA6797}"/>
              </a:ext>
            </a:extLst>
          </p:cNvPr>
          <p:cNvSpPr>
            <a:spLocks noGrp="1"/>
          </p:cNvSpPr>
          <p:nvPr>
            <p:ph type="sldNum" sz="quarter" idx="12"/>
          </p:nvPr>
        </p:nvSpPr>
        <p:spPr/>
        <p:txBody>
          <a:bodyPr/>
          <a:lstStyle/>
          <a:p>
            <a:fld id="{20FE5476-6285-AC45-8D6C-2780B1AEE8D1}" type="slidenum">
              <a:rPr lang="en-US" smtClean="0"/>
              <a:t>‹#›</a:t>
            </a:fld>
            <a:endParaRPr lang="en-US"/>
          </a:p>
        </p:txBody>
      </p:sp>
    </p:spTree>
    <p:extLst>
      <p:ext uri="{BB962C8B-B14F-4D97-AF65-F5344CB8AC3E}">
        <p14:creationId xmlns:p14="http://schemas.microsoft.com/office/powerpoint/2010/main" val="3646932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0B10-8708-CDDA-D9EF-84BF03AF87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B16626-EA69-85C3-6AB2-4986880F54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B33348-9A67-86C1-5E0E-1B9F138F7B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2C2B57-C641-4743-D7AC-993B50E0624C}"/>
              </a:ext>
            </a:extLst>
          </p:cNvPr>
          <p:cNvSpPr>
            <a:spLocks noGrp="1"/>
          </p:cNvSpPr>
          <p:nvPr>
            <p:ph type="dt" sz="half" idx="10"/>
          </p:nvPr>
        </p:nvSpPr>
        <p:spPr/>
        <p:txBody>
          <a:bodyPr/>
          <a:lstStyle/>
          <a:p>
            <a:fld id="{AB625B5C-C47C-D147-B71D-477AB7264039}" type="datetime1">
              <a:rPr lang="en-US" smtClean="0"/>
              <a:t>4/23/25</a:t>
            </a:fld>
            <a:endParaRPr lang="en-US"/>
          </a:p>
        </p:txBody>
      </p:sp>
      <p:sp>
        <p:nvSpPr>
          <p:cNvPr id="6" name="Footer Placeholder 5">
            <a:extLst>
              <a:ext uri="{FF2B5EF4-FFF2-40B4-BE49-F238E27FC236}">
                <a16:creationId xmlns:a16="http://schemas.microsoft.com/office/drawing/2014/main" id="{68521CEE-12DA-C43D-6225-2743C66197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301909-7D61-E1F6-A7D9-1FA953F5CAEC}"/>
              </a:ext>
            </a:extLst>
          </p:cNvPr>
          <p:cNvSpPr>
            <a:spLocks noGrp="1"/>
          </p:cNvSpPr>
          <p:nvPr>
            <p:ph type="sldNum" sz="quarter" idx="12"/>
          </p:nvPr>
        </p:nvSpPr>
        <p:spPr/>
        <p:txBody>
          <a:bodyPr/>
          <a:lstStyle/>
          <a:p>
            <a:fld id="{20FE5476-6285-AC45-8D6C-2780B1AEE8D1}" type="slidenum">
              <a:rPr lang="en-US" smtClean="0"/>
              <a:t>‹#›</a:t>
            </a:fld>
            <a:endParaRPr lang="en-US"/>
          </a:p>
        </p:txBody>
      </p:sp>
    </p:spTree>
    <p:extLst>
      <p:ext uri="{BB962C8B-B14F-4D97-AF65-F5344CB8AC3E}">
        <p14:creationId xmlns:p14="http://schemas.microsoft.com/office/powerpoint/2010/main" val="3004667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596A2-8EA8-8DB2-3321-35941D7181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0177AF-CEEB-7A01-977A-F4F2CDACFA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BAD08F-915D-B066-0FC5-D62342508A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D175E4-E146-A514-72E4-A7CF2175C5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F70193-4453-0E4E-5869-8D70AAAE78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BA2D8F-C180-D496-1E26-5FE0F8959633}"/>
              </a:ext>
            </a:extLst>
          </p:cNvPr>
          <p:cNvSpPr>
            <a:spLocks noGrp="1"/>
          </p:cNvSpPr>
          <p:nvPr>
            <p:ph type="dt" sz="half" idx="10"/>
          </p:nvPr>
        </p:nvSpPr>
        <p:spPr/>
        <p:txBody>
          <a:bodyPr/>
          <a:lstStyle/>
          <a:p>
            <a:fld id="{E367BF7F-ECFA-084E-8261-BFAA98AC464C}" type="datetime1">
              <a:rPr lang="en-US" smtClean="0"/>
              <a:t>4/23/25</a:t>
            </a:fld>
            <a:endParaRPr lang="en-US"/>
          </a:p>
        </p:txBody>
      </p:sp>
      <p:sp>
        <p:nvSpPr>
          <p:cNvPr id="8" name="Footer Placeholder 7">
            <a:extLst>
              <a:ext uri="{FF2B5EF4-FFF2-40B4-BE49-F238E27FC236}">
                <a16:creationId xmlns:a16="http://schemas.microsoft.com/office/drawing/2014/main" id="{AB87B291-ED4B-EB3E-BAD1-897798E4C5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144F3A-E586-53DE-3B34-15C22F57D56A}"/>
              </a:ext>
            </a:extLst>
          </p:cNvPr>
          <p:cNvSpPr>
            <a:spLocks noGrp="1"/>
          </p:cNvSpPr>
          <p:nvPr>
            <p:ph type="sldNum" sz="quarter" idx="12"/>
          </p:nvPr>
        </p:nvSpPr>
        <p:spPr/>
        <p:txBody>
          <a:bodyPr/>
          <a:lstStyle/>
          <a:p>
            <a:fld id="{20FE5476-6285-AC45-8D6C-2780B1AEE8D1}" type="slidenum">
              <a:rPr lang="en-US" smtClean="0"/>
              <a:t>‹#›</a:t>
            </a:fld>
            <a:endParaRPr lang="en-US"/>
          </a:p>
        </p:txBody>
      </p:sp>
    </p:spTree>
    <p:extLst>
      <p:ext uri="{BB962C8B-B14F-4D97-AF65-F5344CB8AC3E}">
        <p14:creationId xmlns:p14="http://schemas.microsoft.com/office/powerpoint/2010/main" val="4223975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B40D0-642F-665B-E3C6-80E84C01AE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DEFDD7-DF9C-C2FC-CB73-46111833C390}"/>
              </a:ext>
            </a:extLst>
          </p:cNvPr>
          <p:cNvSpPr>
            <a:spLocks noGrp="1"/>
          </p:cNvSpPr>
          <p:nvPr>
            <p:ph type="dt" sz="half" idx="10"/>
          </p:nvPr>
        </p:nvSpPr>
        <p:spPr/>
        <p:txBody>
          <a:bodyPr/>
          <a:lstStyle/>
          <a:p>
            <a:fld id="{FD374094-3BAF-5844-B906-AD7810327B59}" type="datetime1">
              <a:rPr lang="en-US" smtClean="0"/>
              <a:t>4/23/25</a:t>
            </a:fld>
            <a:endParaRPr lang="en-US"/>
          </a:p>
        </p:txBody>
      </p:sp>
      <p:sp>
        <p:nvSpPr>
          <p:cNvPr id="4" name="Footer Placeholder 3">
            <a:extLst>
              <a:ext uri="{FF2B5EF4-FFF2-40B4-BE49-F238E27FC236}">
                <a16:creationId xmlns:a16="http://schemas.microsoft.com/office/drawing/2014/main" id="{CC3B8E48-3428-B154-AECF-FD8A1D205A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C13D0D-24C9-F2B5-3B73-6EFBF28BB4BA}"/>
              </a:ext>
            </a:extLst>
          </p:cNvPr>
          <p:cNvSpPr>
            <a:spLocks noGrp="1"/>
          </p:cNvSpPr>
          <p:nvPr>
            <p:ph type="sldNum" sz="quarter" idx="12"/>
          </p:nvPr>
        </p:nvSpPr>
        <p:spPr/>
        <p:txBody>
          <a:bodyPr/>
          <a:lstStyle/>
          <a:p>
            <a:fld id="{20FE5476-6285-AC45-8D6C-2780B1AEE8D1}" type="slidenum">
              <a:rPr lang="en-US" smtClean="0"/>
              <a:t>‹#›</a:t>
            </a:fld>
            <a:endParaRPr lang="en-US"/>
          </a:p>
        </p:txBody>
      </p:sp>
    </p:spTree>
    <p:extLst>
      <p:ext uri="{BB962C8B-B14F-4D97-AF65-F5344CB8AC3E}">
        <p14:creationId xmlns:p14="http://schemas.microsoft.com/office/powerpoint/2010/main" val="3494742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1A7DDD-FE30-3A98-D430-5B5C2CDB61A2}"/>
              </a:ext>
            </a:extLst>
          </p:cNvPr>
          <p:cNvSpPr>
            <a:spLocks noGrp="1"/>
          </p:cNvSpPr>
          <p:nvPr>
            <p:ph type="dt" sz="half" idx="10"/>
          </p:nvPr>
        </p:nvSpPr>
        <p:spPr/>
        <p:txBody>
          <a:bodyPr/>
          <a:lstStyle/>
          <a:p>
            <a:fld id="{25942A8A-BBBC-F148-B4B5-E0FF992DFBDF}" type="datetime1">
              <a:rPr lang="en-US" smtClean="0"/>
              <a:t>4/23/25</a:t>
            </a:fld>
            <a:endParaRPr lang="en-US"/>
          </a:p>
        </p:txBody>
      </p:sp>
      <p:sp>
        <p:nvSpPr>
          <p:cNvPr id="3" name="Footer Placeholder 2">
            <a:extLst>
              <a:ext uri="{FF2B5EF4-FFF2-40B4-BE49-F238E27FC236}">
                <a16:creationId xmlns:a16="http://schemas.microsoft.com/office/drawing/2014/main" id="{9CAEB9A4-E2FF-DE26-66BB-625105E357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0E17F8-95DF-5D58-3C29-1D12F398D559}"/>
              </a:ext>
            </a:extLst>
          </p:cNvPr>
          <p:cNvSpPr>
            <a:spLocks noGrp="1"/>
          </p:cNvSpPr>
          <p:nvPr>
            <p:ph type="sldNum" sz="quarter" idx="12"/>
          </p:nvPr>
        </p:nvSpPr>
        <p:spPr/>
        <p:txBody>
          <a:bodyPr/>
          <a:lstStyle/>
          <a:p>
            <a:fld id="{20FE5476-6285-AC45-8D6C-2780B1AEE8D1}" type="slidenum">
              <a:rPr lang="en-US" smtClean="0"/>
              <a:t>‹#›</a:t>
            </a:fld>
            <a:endParaRPr lang="en-US"/>
          </a:p>
        </p:txBody>
      </p:sp>
    </p:spTree>
    <p:extLst>
      <p:ext uri="{BB962C8B-B14F-4D97-AF65-F5344CB8AC3E}">
        <p14:creationId xmlns:p14="http://schemas.microsoft.com/office/powerpoint/2010/main" val="347441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3AAD4-0620-8DB9-E902-8B51ED7807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8F0E38-BFF5-0ACC-DFCF-1CB81DB331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267439-A294-4E28-3F83-067CC6A7BC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1576D-EFD8-AAB2-6E69-E2243576BC0C}"/>
              </a:ext>
            </a:extLst>
          </p:cNvPr>
          <p:cNvSpPr>
            <a:spLocks noGrp="1"/>
          </p:cNvSpPr>
          <p:nvPr>
            <p:ph type="dt" sz="half" idx="10"/>
          </p:nvPr>
        </p:nvSpPr>
        <p:spPr/>
        <p:txBody>
          <a:bodyPr/>
          <a:lstStyle/>
          <a:p>
            <a:fld id="{8FD197B0-F525-3342-A0FD-B1CD726ED6BB}" type="datetime1">
              <a:rPr lang="en-US" smtClean="0"/>
              <a:t>4/23/25</a:t>
            </a:fld>
            <a:endParaRPr lang="en-US"/>
          </a:p>
        </p:txBody>
      </p:sp>
      <p:sp>
        <p:nvSpPr>
          <p:cNvPr id="6" name="Footer Placeholder 5">
            <a:extLst>
              <a:ext uri="{FF2B5EF4-FFF2-40B4-BE49-F238E27FC236}">
                <a16:creationId xmlns:a16="http://schemas.microsoft.com/office/drawing/2014/main" id="{65756031-2D7E-100D-A450-AE7DC9997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4B4E97-3DCB-E79F-8C15-77CE454D8DCB}"/>
              </a:ext>
            </a:extLst>
          </p:cNvPr>
          <p:cNvSpPr>
            <a:spLocks noGrp="1"/>
          </p:cNvSpPr>
          <p:nvPr>
            <p:ph type="sldNum" sz="quarter" idx="12"/>
          </p:nvPr>
        </p:nvSpPr>
        <p:spPr/>
        <p:txBody>
          <a:bodyPr/>
          <a:lstStyle/>
          <a:p>
            <a:fld id="{20FE5476-6285-AC45-8D6C-2780B1AEE8D1}" type="slidenum">
              <a:rPr lang="en-US" smtClean="0"/>
              <a:t>‹#›</a:t>
            </a:fld>
            <a:endParaRPr lang="en-US"/>
          </a:p>
        </p:txBody>
      </p:sp>
    </p:spTree>
    <p:extLst>
      <p:ext uri="{BB962C8B-B14F-4D97-AF65-F5344CB8AC3E}">
        <p14:creationId xmlns:p14="http://schemas.microsoft.com/office/powerpoint/2010/main" val="253891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552F-326C-F055-8EE1-C1431BDFF4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A8D7CB-325F-2271-DC49-174F99C169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364126-0B62-45C9-7508-F4B4F8A2A3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EFD2FD-300A-F664-0D61-3D4D327C1FF3}"/>
              </a:ext>
            </a:extLst>
          </p:cNvPr>
          <p:cNvSpPr>
            <a:spLocks noGrp="1"/>
          </p:cNvSpPr>
          <p:nvPr>
            <p:ph type="dt" sz="half" idx="10"/>
          </p:nvPr>
        </p:nvSpPr>
        <p:spPr/>
        <p:txBody>
          <a:bodyPr/>
          <a:lstStyle/>
          <a:p>
            <a:fld id="{8F97265D-0C2F-9447-9104-50F5EA8D50B4}" type="datetime1">
              <a:rPr lang="en-US" smtClean="0"/>
              <a:t>4/23/25</a:t>
            </a:fld>
            <a:endParaRPr lang="en-US"/>
          </a:p>
        </p:txBody>
      </p:sp>
      <p:sp>
        <p:nvSpPr>
          <p:cNvPr id="6" name="Footer Placeholder 5">
            <a:extLst>
              <a:ext uri="{FF2B5EF4-FFF2-40B4-BE49-F238E27FC236}">
                <a16:creationId xmlns:a16="http://schemas.microsoft.com/office/drawing/2014/main" id="{014E36C4-6E2A-7EA6-E821-125A49C549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1B90B-7F56-5FFE-AB60-D3D670F5FC3C}"/>
              </a:ext>
            </a:extLst>
          </p:cNvPr>
          <p:cNvSpPr>
            <a:spLocks noGrp="1"/>
          </p:cNvSpPr>
          <p:nvPr>
            <p:ph type="sldNum" sz="quarter" idx="12"/>
          </p:nvPr>
        </p:nvSpPr>
        <p:spPr/>
        <p:txBody>
          <a:bodyPr/>
          <a:lstStyle/>
          <a:p>
            <a:fld id="{20FE5476-6285-AC45-8D6C-2780B1AEE8D1}" type="slidenum">
              <a:rPr lang="en-US" smtClean="0"/>
              <a:t>‹#›</a:t>
            </a:fld>
            <a:endParaRPr lang="en-US"/>
          </a:p>
        </p:txBody>
      </p:sp>
    </p:spTree>
    <p:extLst>
      <p:ext uri="{BB962C8B-B14F-4D97-AF65-F5344CB8AC3E}">
        <p14:creationId xmlns:p14="http://schemas.microsoft.com/office/powerpoint/2010/main" val="868562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D2D816-5D38-7E5C-8C62-9539DB469C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2606D4-83A4-3C82-5C92-05851075A7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82A12DF-9161-C358-4EEA-8FA06DBA00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819BAA-0FDA-EC48-9645-13951840FAEF}" type="datetime1">
              <a:rPr lang="en-US" smtClean="0"/>
              <a:t>4/23/25</a:t>
            </a:fld>
            <a:endParaRPr lang="en-US"/>
          </a:p>
        </p:txBody>
      </p:sp>
      <p:sp>
        <p:nvSpPr>
          <p:cNvPr id="5" name="Footer Placeholder 4">
            <a:extLst>
              <a:ext uri="{FF2B5EF4-FFF2-40B4-BE49-F238E27FC236}">
                <a16:creationId xmlns:a16="http://schemas.microsoft.com/office/drawing/2014/main" id="{901F3F12-1355-28C8-CC83-3192030FED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EC42025-CA00-7B7B-C332-510A5F3C61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FE5476-6285-AC45-8D6C-2780B1AEE8D1}" type="slidenum">
              <a:rPr lang="en-US" smtClean="0"/>
              <a:t>‹#›</a:t>
            </a:fld>
            <a:endParaRPr lang="en-US"/>
          </a:p>
        </p:txBody>
      </p:sp>
    </p:spTree>
    <p:extLst>
      <p:ext uri="{BB962C8B-B14F-4D97-AF65-F5344CB8AC3E}">
        <p14:creationId xmlns:p14="http://schemas.microsoft.com/office/powerpoint/2010/main" val="630640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oleObject" Target="../embeddings/oleObject1.bin"/><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28.jpe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7.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chart" Target="../charts/chart1.xml"/><Relationship Id="rId9" Type="http://schemas.openxmlformats.org/officeDocument/2006/relationships/image" Target="../media/image52.png"/><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png"/><Relationship Id="rId9"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jp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74.jpeg"/><Relationship Id="rId4" Type="http://schemas.openxmlformats.org/officeDocument/2006/relationships/image" Target="../media/image73.jpe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76.emf"/><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jpeg"/><Relationship Id="rId7" Type="http://schemas.openxmlformats.org/officeDocument/2006/relationships/image" Target="../media/image80.png"/><Relationship Id="rId12"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hyperlink" Target="http://tools.acc.org/ASCVD-Risk-Estimator-Plus/#!/calculate/estimate/" TargetMode="External"/><Relationship Id="rId10"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image" Target="../media/image8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emf"/><Relationship Id="rId7"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jp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jpg"/><Relationship Id="rId9"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g"/><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Likelihood_function" TargetMode="External"/><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9.jpeg"/><Relationship Id="rId7" Type="http://schemas.openxmlformats.org/officeDocument/2006/relationships/hyperlink" Target="https://en.wikipedia.org/wiki/Posterior_probability" TargetMode="External"/><Relationship Id="rId12" Type="http://schemas.openxmlformats.org/officeDocument/2006/relationships/image" Target="../media/image14.png"/><Relationship Id="rId17" Type="http://schemas.openxmlformats.org/officeDocument/2006/relationships/image" Target="../media/image19.jpeg"/><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2.gif"/><Relationship Id="rId11" Type="http://schemas.openxmlformats.org/officeDocument/2006/relationships/image" Target="../media/image13.jpeg"/><Relationship Id="rId5" Type="http://schemas.openxmlformats.org/officeDocument/2006/relationships/image" Target="../media/image11.jpeg"/><Relationship Id="rId15" Type="http://schemas.openxmlformats.org/officeDocument/2006/relationships/image" Target="../media/image17.png"/><Relationship Id="rId10" Type="http://schemas.openxmlformats.org/officeDocument/2006/relationships/hyperlink" Target="https://en.wikipedia.org/wiki/Marginal_likelihood" TargetMode="External"/><Relationship Id="rId4" Type="http://schemas.openxmlformats.org/officeDocument/2006/relationships/image" Target="../media/image10.png"/><Relationship Id="rId9" Type="http://schemas.openxmlformats.org/officeDocument/2006/relationships/hyperlink" Target="https://en.wikipedia.org/wiki/Prior_probability" TargetMode="External"/><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CD810-B852-0111-BE7C-368CB88E2DDA}"/>
              </a:ext>
            </a:extLst>
          </p:cNvPr>
          <p:cNvSpPr>
            <a:spLocks noGrp="1"/>
          </p:cNvSpPr>
          <p:nvPr>
            <p:ph type="ctrTitle"/>
          </p:nvPr>
        </p:nvSpPr>
        <p:spPr>
          <a:xfrm>
            <a:off x="1524000" y="639928"/>
            <a:ext cx="9144000" cy="1240827"/>
          </a:xfrm>
        </p:spPr>
        <p:txBody>
          <a:bodyPr anchor="ctr"/>
          <a:lstStyle/>
          <a:p>
            <a:pPr algn="ctr"/>
            <a:r>
              <a:rPr lang="en-US" dirty="0"/>
              <a:t>AI in Medicine</a:t>
            </a:r>
          </a:p>
        </p:txBody>
      </p:sp>
      <p:sp>
        <p:nvSpPr>
          <p:cNvPr id="5" name="Content Placeholder 4">
            <a:extLst>
              <a:ext uri="{FF2B5EF4-FFF2-40B4-BE49-F238E27FC236}">
                <a16:creationId xmlns:a16="http://schemas.microsoft.com/office/drawing/2014/main" id="{CCB414EA-A157-86FF-1BAE-2B8DB06B2079}"/>
              </a:ext>
            </a:extLst>
          </p:cNvPr>
          <p:cNvSpPr>
            <a:spLocks noGrp="1"/>
          </p:cNvSpPr>
          <p:nvPr>
            <p:ph type="subTitle" idx="1"/>
          </p:nvPr>
        </p:nvSpPr>
        <p:spPr>
          <a:xfrm>
            <a:off x="1039906" y="2082635"/>
            <a:ext cx="10183906" cy="2692730"/>
          </a:xfrm>
        </p:spPr>
        <p:txBody>
          <a:bodyPr anchor="ctr">
            <a:normAutofit/>
          </a:bodyPr>
          <a:lstStyle/>
          <a:p>
            <a:pPr marL="0" indent="0" algn="ctr">
              <a:buNone/>
            </a:pPr>
            <a:r>
              <a:rPr lang="en-US" dirty="0"/>
              <a:t>AI roots and the path traversed and the engines propelling it</a:t>
            </a:r>
          </a:p>
          <a:p>
            <a:pPr marL="0" indent="0" algn="ctr">
              <a:buNone/>
            </a:pPr>
            <a:endParaRPr lang="en-US" dirty="0"/>
          </a:p>
          <a:p>
            <a:pPr marL="0" indent="0" algn="ctr">
              <a:buNone/>
            </a:pPr>
            <a:r>
              <a:rPr lang="en-US" dirty="0"/>
              <a:t>How will AI influence Health &amp; Medicine? How can you  influence and use it?</a:t>
            </a:r>
          </a:p>
        </p:txBody>
      </p:sp>
      <p:sp>
        <p:nvSpPr>
          <p:cNvPr id="3" name="TextBox 2">
            <a:extLst>
              <a:ext uri="{FF2B5EF4-FFF2-40B4-BE49-F238E27FC236}">
                <a16:creationId xmlns:a16="http://schemas.microsoft.com/office/drawing/2014/main" id="{25099E6B-0576-FDD2-D2A6-6EC362133EE2}"/>
              </a:ext>
            </a:extLst>
          </p:cNvPr>
          <p:cNvSpPr txBox="1"/>
          <p:nvPr/>
        </p:nvSpPr>
        <p:spPr>
          <a:xfrm>
            <a:off x="4854121" y="5205845"/>
            <a:ext cx="2483757" cy="523220"/>
          </a:xfrm>
          <a:prstGeom prst="rect">
            <a:avLst/>
          </a:prstGeom>
          <a:noFill/>
        </p:spPr>
        <p:txBody>
          <a:bodyPr wrap="none" rtlCol="0">
            <a:spAutoFit/>
          </a:bodyPr>
          <a:lstStyle/>
          <a:p>
            <a:r>
              <a:rPr lang="en-US" sz="2800" dirty="0"/>
              <a:t>Gans Srinivasa</a:t>
            </a:r>
          </a:p>
        </p:txBody>
      </p:sp>
    </p:spTree>
    <p:extLst>
      <p:ext uri="{BB962C8B-B14F-4D97-AF65-F5344CB8AC3E}">
        <p14:creationId xmlns:p14="http://schemas.microsoft.com/office/powerpoint/2010/main" val="2479436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273C7-8BE0-E276-F576-C7C07D0F3B69}"/>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9075B364-CFC4-E247-7CF4-E236E701B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034" y="721107"/>
            <a:ext cx="4159864" cy="26801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48220D-6E7E-E1C3-DDB2-09D3FCB14F7E}"/>
              </a:ext>
            </a:extLst>
          </p:cNvPr>
          <p:cNvSpPr txBox="1"/>
          <p:nvPr/>
        </p:nvSpPr>
        <p:spPr>
          <a:xfrm>
            <a:off x="1262743" y="3909639"/>
            <a:ext cx="9666514" cy="1200329"/>
          </a:xfrm>
          <a:prstGeom prst="rect">
            <a:avLst/>
          </a:prstGeom>
          <a:noFill/>
        </p:spPr>
        <p:txBody>
          <a:bodyPr wrap="square">
            <a:spAutoFit/>
          </a:bodyPr>
          <a:lstStyle/>
          <a:p>
            <a:pPr algn="ctr"/>
            <a:r>
              <a:rPr lang="en-US" b="1" i="0" dirty="0">
                <a:solidFill>
                  <a:srgbClr val="242424"/>
                </a:solidFill>
                <a:effectLst/>
              </a:rPr>
              <a:t>1940s, Warren McCulloch</a:t>
            </a:r>
            <a:r>
              <a:rPr lang="en-US" b="0" i="0" dirty="0">
                <a:solidFill>
                  <a:srgbClr val="242424"/>
                </a:solidFill>
                <a:effectLst/>
              </a:rPr>
              <a:t>, a neurophysiologist, and Walter Pitts, a logician, proposed a groundbreaking model of the biological neuron. Their simple yet powerful concept laid the foundation for what we now call artificial neurons, the building blocks of </a:t>
            </a:r>
          </a:p>
          <a:p>
            <a:pPr algn="ctr"/>
            <a:r>
              <a:rPr lang="en-US" b="1" dirty="0">
                <a:solidFill>
                  <a:srgbClr val="242424"/>
                </a:solidFill>
              </a:rPr>
              <a:t>A</a:t>
            </a:r>
            <a:r>
              <a:rPr lang="en-US" b="1" i="0" dirty="0">
                <a:solidFill>
                  <a:srgbClr val="242424"/>
                </a:solidFill>
                <a:effectLst/>
              </a:rPr>
              <a:t>rtificial </a:t>
            </a:r>
            <a:r>
              <a:rPr lang="en-US" b="1" dirty="0">
                <a:solidFill>
                  <a:srgbClr val="242424"/>
                </a:solidFill>
              </a:rPr>
              <a:t>N</a:t>
            </a:r>
            <a:r>
              <a:rPr lang="en-US" b="1" i="0" dirty="0">
                <a:solidFill>
                  <a:srgbClr val="242424"/>
                </a:solidFill>
                <a:effectLst/>
              </a:rPr>
              <a:t>eural </a:t>
            </a:r>
            <a:r>
              <a:rPr lang="en-US" b="1" dirty="0">
                <a:solidFill>
                  <a:srgbClr val="242424"/>
                </a:solidFill>
              </a:rPr>
              <a:t>N</a:t>
            </a:r>
            <a:r>
              <a:rPr lang="en-US" b="1" i="0" dirty="0">
                <a:solidFill>
                  <a:srgbClr val="242424"/>
                </a:solidFill>
                <a:effectLst/>
              </a:rPr>
              <a:t>etworks (ANNs).</a:t>
            </a:r>
            <a:endParaRPr lang="en-US" b="1" dirty="0"/>
          </a:p>
        </p:txBody>
      </p:sp>
      <p:pic>
        <p:nvPicPr>
          <p:cNvPr id="2052" name="Picture 4">
            <a:extLst>
              <a:ext uri="{FF2B5EF4-FFF2-40B4-BE49-F238E27FC236}">
                <a16:creationId xmlns:a16="http://schemas.microsoft.com/office/drawing/2014/main" id="{B3E3A1D1-9FAE-7AD6-3627-03677C125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2898" y="1346482"/>
            <a:ext cx="3923253" cy="1748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6A68F69-43F5-EAD6-5ABB-4FC2364B5C96}"/>
              </a:ext>
            </a:extLst>
          </p:cNvPr>
          <p:cNvSpPr txBox="1"/>
          <p:nvPr/>
        </p:nvSpPr>
        <p:spPr>
          <a:xfrm>
            <a:off x="635531" y="5924475"/>
            <a:ext cx="10920938" cy="369332"/>
          </a:xfrm>
          <a:prstGeom prst="rect">
            <a:avLst/>
          </a:prstGeom>
          <a:solidFill>
            <a:schemeClr val="tx2">
              <a:lumMod val="10000"/>
              <a:lumOff val="90000"/>
            </a:schemeClr>
          </a:solidFill>
        </p:spPr>
        <p:txBody>
          <a:bodyPr wrap="none" rtlCol="0">
            <a:spAutoFit/>
          </a:bodyPr>
          <a:lstStyle/>
          <a:p>
            <a:r>
              <a:rPr lang="en-US" dirty="0"/>
              <a:t>Hodgkin and Huxley did study neurons in 1952, using neurons from giant squids, it earned them a Nobel Prize.</a:t>
            </a:r>
          </a:p>
        </p:txBody>
      </p:sp>
      <p:sp>
        <p:nvSpPr>
          <p:cNvPr id="2" name="Date Placeholder 1">
            <a:extLst>
              <a:ext uri="{FF2B5EF4-FFF2-40B4-BE49-F238E27FC236}">
                <a16:creationId xmlns:a16="http://schemas.microsoft.com/office/drawing/2014/main" id="{48D2B058-95E7-42FF-B868-3CD22B9B53AC}"/>
              </a:ext>
            </a:extLst>
          </p:cNvPr>
          <p:cNvSpPr>
            <a:spLocks noGrp="1"/>
          </p:cNvSpPr>
          <p:nvPr>
            <p:ph type="dt" sz="half" idx="10"/>
          </p:nvPr>
        </p:nvSpPr>
        <p:spPr/>
        <p:txBody>
          <a:bodyPr/>
          <a:lstStyle/>
          <a:p>
            <a:fld id="{00094D5C-7EF6-B64C-9E56-ED540A0899F0}" type="datetime1">
              <a:rPr lang="en-US" smtClean="0"/>
              <a:t>4/23/25</a:t>
            </a:fld>
            <a:endParaRPr lang="en-US"/>
          </a:p>
        </p:txBody>
      </p:sp>
      <p:sp>
        <p:nvSpPr>
          <p:cNvPr id="5" name="Slide Number Placeholder 4">
            <a:extLst>
              <a:ext uri="{FF2B5EF4-FFF2-40B4-BE49-F238E27FC236}">
                <a16:creationId xmlns:a16="http://schemas.microsoft.com/office/drawing/2014/main" id="{32925B1A-5144-A582-9236-A1478D0790B4}"/>
              </a:ext>
            </a:extLst>
          </p:cNvPr>
          <p:cNvSpPr>
            <a:spLocks noGrp="1"/>
          </p:cNvSpPr>
          <p:nvPr>
            <p:ph type="sldNum" sz="quarter" idx="12"/>
          </p:nvPr>
        </p:nvSpPr>
        <p:spPr/>
        <p:txBody>
          <a:bodyPr/>
          <a:lstStyle/>
          <a:p>
            <a:fld id="{20FE5476-6285-AC45-8D6C-2780B1AEE8D1}" type="slidenum">
              <a:rPr lang="en-US" smtClean="0"/>
              <a:t>10</a:t>
            </a:fld>
            <a:endParaRPr lang="en-US"/>
          </a:p>
        </p:txBody>
      </p:sp>
    </p:spTree>
    <p:extLst>
      <p:ext uri="{BB962C8B-B14F-4D97-AF65-F5344CB8AC3E}">
        <p14:creationId xmlns:p14="http://schemas.microsoft.com/office/powerpoint/2010/main" val="181121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08944-842E-D1E9-9E0A-66A235E58B40}"/>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C731BE0F-E649-4C4E-AC37-998892032918}"/>
              </a:ext>
            </a:extLst>
          </p:cNvPr>
          <p:cNvSpPr txBox="1">
            <a:spLocks noChangeArrowheads="1"/>
          </p:cNvSpPr>
          <p:nvPr/>
        </p:nvSpPr>
        <p:spPr bwMode="auto">
          <a:xfrm>
            <a:off x="6096000" y="1011117"/>
            <a:ext cx="5562600" cy="1150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65000"/>
              <a:buFont typeface="Wingdings" panose="05000000000000000000" pitchFamily="2" charset="2"/>
              <a:buChar char="n"/>
              <a:defRPr sz="22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sz="20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sz="16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C9900"/>
              </a:buClr>
              <a:defRPr/>
            </a:pPr>
            <a:r>
              <a:rPr lang="en-US" altLang="en-US" sz="1800" dirty="0">
                <a:solidFill>
                  <a:srgbClr val="000000"/>
                </a:solidFill>
                <a:latin typeface="Arial"/>
              </a:rPr>
              <a:t>Silicon</a:t>
            </a:r>
          </a:p>
          <a:p>
            <a:pPr>
              <a:buClr>
                <a:srgbClr val="CC9900"/>
              </a:buClr>
              <a:defRPr/>
            </a:pPr>
            <a:r>
              <a:rPr lang="en-US" altLang="en-US" sz="1800" dirty="0">
                <a:solidFill>
                  <a:srgbClr val="000000"/>
                </a:solidFill>
                <a:latin typeface="Arial"/>
              </a:rPr>
              <a:t>Packaging; Platform; Server with GPUs</a:t>
            </a:r>
          </a:p>
          <a:p>
            <a:pPr>
              <a:buClr>
                <a:srgbClr val="CC9900"/>
              </a:buClr>
              <a:defRPr/>
            </a:pPr>
            <a:r>
              <a:rPr lang="en-US" altLang="en-US" sz="1800" dirty="0">
                <a:solidFill>
                  <a:srgbClr val="000000"/>
                </a:solidFill>
                <a:latin typeface="Arial"/>
              </a:rPr>
              <a:t>Data Center and Cloud computing</a:t>
            </a:r>
          </a:p>
        </p:txBody>
      </p:sp>
      <p:pic>
        <p:nvPicPr>
          <p:cNvPr id="4" name="Picture 4">
            <a:extLst>
              <a:ext uri="{FF2B5EF4-FFF2-40B4-BE49-F238E27FC236}">
                <a16:creationId xmlns:a16="http://schemas.microsoft.com/office/drawing/2014/main" id="{579CE269-C9E1-A5F7-F781-85CADADD68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12956" t="13332" r="30577" b="3351"/>
          <a:stretch>
            <a:fillRect/>
          </a:stretch>
        </p:blipFill>
        <p:spPr bwMode="auto">
          <a:xfrm>
            <a:off x="3985668" y="2657854"/>
            <a:ext cx="1318836" cy="1620476"/>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5">
            <a:extLst>
              <a:ext uri="{FF2B5EF4-FFF2-40B4-BE49-F238E27FC236}">
                <a16:creationId xmlns:a16="http://schemas.microsoft.com/office/drawing/2014/main" id="{D9BFAE64-B076-0B89-0833-74649B755FF5}"/>
              </a:ext>
            </a:extLst>
          </p:cNvPr>
          <p:cNvGraphicFramePr>
            <a:graphicFrameLocks noChangeAspect="1"/>
          </p:cNvGraphicFramePr>
          <p:nvPr/>
        </p:nvGraphicFramePr>
        <p:xfrm>
          <a:off x="3921186" y="4648366"/>
          <a:ext cx="1447800" cy="1119188"/>
        </p:xfrm>
        <a:graphic>
          <a:graphicData uri="http://schemas.openxmlformats.org/presentationml/2006/ole">
            <mc:AlternateContent xmlns:mc="http://schemas.openxmlformats.org/markup-compatibility/2006">
              <mc:Choice xmlns:v="urn:schemas-microsoft-com:vml" Requires="v">
                <p:oleObj name="Photo Editor Photo" r:id="rId3" imgW="7737397" imgH="5978898" progId="MSPhotoEd.3">
                  <p:embed/>
                </p:oleObj>
              </mc:Choice>
              <mc:Fallback>
                <p:oleObj name="Photo Editor Photo" r:id="rId3" imgW="7737397" imgH="5978898" progId="MSPhotoEd.3">
                  <p:embed/>
                  <p:pic>
                    <p:nvPicPr>
                      <p:cNvPr id="5" name="Object 5">
                        <a:extLst>
                          <a:ext uri="{FF2B5EF4-FFF2-40B4-BE49-F238E27FC236}">
                            <a16:creationId xmlns:a16="http://schemas.microsoft.com/office/drawing/2014/main" id="{883EB00D-67D2-26AD-5F46-8E1DBC79D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ltGray">
                      <a:xfrm>
                        <a:off x="3921186" y="4648366"/>
                        <a:ext cx="1447800" cy="1119188"/>
                      </a:xfrm>
                      <a:prstGeom prst="rect">
                        <a:avLst/>
                      </a:prstGeom>
                      <a:solidFill>
                        <a:srgbClr val="CC99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 name="Group 7">
            <a:extLst>
              <a:ext uri="{FF2B5EF4-FFF2-40B4-BE49-F238E27FC236}">
                <a16:creationId xmlns:a16="http://schemas.microsoft.com/office/drawing/2014/main" id="{12346164-77FB-DF26-93BC-DCF482098CD5}"/>
              </a:ext>
            </a:extLst>
          </p:cNvPr>
          <p:cNvGrpSpPr>
            <a:grpSpLocks/>
          </p:cNvGrpSpPr>
          <p:nvPr/>
        </p:nvGrpSpPr>
        <p:grpSpPr bwMode="auto">
          <a:xfrm>
            <a:off x="1758515" y="4509094"/>
            <a:ext cx="1308847" cy="1270841"/>
            <a:chOff x="3693" y="1831"/>
            <a:chExt cx="1745" cy="1721"/>
          </a:xfrm>
        </p:grpSpPr>
        <p:sp>
          <p:nvSpPr>
            <p:cNvPr id="7" name="Oval 8">
              <a:extLst>
                <a:ext uri="{FF2B5EF4-FFF2-40B4-BE49-F238E27FC236}">
                  <a16:creationId xmlns:a16="http://schemas.microsoft.com/office/drawing/2014/main" id="{4D1C5A52-BD43-4F38-0EA6-8CF82AC573AF}"/>
                </a:ext>
              </a:extLst>
            </p:cNvPr>
            <p:cNvSpPr>
              <a:spLocks noChangeArrowheads="1"/>
            </p:cNvSpPr>
            <p:nvPr/>
          </p:nvSpPr>
          <p:spPr bwMode="auto">
            <a:xfrm>
              <a:off x="3693" y="1831"/>
              <a:ext cx="1745" cy="1721"/>
            </a:xfrm>
            <a:prstGeom prst="ellipse">
              <a:avLst/>
            </a:prstGeom>
            <a:solidFill>
              <a:srgbClr val="FF9933"/>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grpSp>
          <p:nvGrpSpPr>
            <p:cNvPr id="8" name="Group 9">
              <a:extLst>
                <a:ext uri="{FF2B5EF4-FFF2-40B4-BE49-F238E27FC236}">
                  <a16:creationId xmlns:a16="http://schemas.microsoft.com/office/drawing/2014/main" id="{D07BA21A-A21B-C366-6A18-DF7E94470064}"/>
                </a:ext>
              </a:extLst>
            </p:cNvPr>
            <p:cNvGrpSpPr>
              <a:grpSpLocks/>
            </p:cNvGrpSpPr>
            <p:nvPr/>
          </p:nvGrpSpPr>
          <p:grpSpPr bwMode="auto">
            <a:xfrm>
              <a:off x="3769" y="1890"/>
              <a:ext cx="1606" cy="1607"/>
              <a:chOff x="3769" y="1890"/>
              <a:chExt cx="1606" cy="1607"/>
            </a:xfrm>
          </p:grpSpPr>
          <p:sp>
            <p:nvSpPr>
              <p:cNvPr id="9" name="Rectangle 10">
                <a:extLst>
                  <a:ext uri="{FF2B5EF4-FFF2-40B4-BE49-F238E27FC236}">
                    <a16:creationId xmlns:a16="http://schemas.microsoft.com/office/drawing/2014/main" id="{95B3CA24-7DD6-EFD9-7B4A-E16C289DFCD6}"/>
                  </a:ext>
                </a:extLst>
              </p:cNvPr>
              <p:cNvSpPr>
                <a:spLocks noChangeArrowheads="1"/>
              </p:cNvSpPr>
              <p:nvPr/>
            </p:nvSpPr>
            <p:spPr bwMode="auto">
              <a:xfrm rot="-5400000">
                <a:off x="3762" y="288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0" name="Rectangle 11">
                <a:extLst>
                  <a:ext uri="{FF2B5EF4-FFF2-40B4-BE49-F238E27FC236}">
                    <a16:creationId xmlns:a16="http://schemas.microsoft.com/office/drawing/2014/main" id="{688192D5-34CB-7A1A-1222-5061C32477C8}"/>
                  </a:ext>
                </a:extLst>
              </p:cNvPr>
              <p:cNvSpPr>
                <a:spLocks noChangeArrowheads="1"/>
              </p:cNvSpPr>
              <p:nvPr/>
            </p:nvSpPr>
            <p:spPr bwMode="auto">
              <a:xfrm rot="-5400000">
                <a:off x="3762" y="281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1" name="Rectangle 12">
                <a:extLst>
                  <a:ext uri="{FF2B5EF4-FFF2-40B4-BE49-F238E27FC236}">
                    <a16:creationId xmlns:a16="http://schemas.microsoft.com/office/drawing/2014/main" id="{EA098654-0B4B-6008-20E3-757CA1A5A369}"/>
                  </a:ext>
                </a:extLst>
              </p:cNvPr>
              <p:cNvSpPr>
                <a:spLocks noChangeArrowheads="1"/>
              </p:cNvSpPr>
              <p:nvPr/>
            </p:nvSpPr>
            <p:spPr bwMode="auto">
              <a:xfrm rot="-5400000">
                <a:off x="3940" y="3175"/>
                <a:ext cx="73" cy="60"/>
              </a:xfrm>
              <a:prstGeom prst="rect">
                <a:avLst/>
              </a:prstGeom>
              <a:solidFill>
                <a:srgbClr val="80808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2" name="Rectangle 13">
                <a:extLst>
                  <a:ext uri="{FF2B5EF4-FFF2-40B4-BE49-F238E27FC236}">
                    <a16:creationId xmlns:a16="http://schemas.microsoft.com/office/drawing/2014/main" id="{D8B58D0E-47E3-8617-CC6F-FD44CC20C13D}"/>
                  </a:ext>
                </a:extLst>
              </p:cNvPr>
              <p:cNvSpPr>
                <a:spLocks noChangeArrowheads="1"/>
              </p:cNvSpPr>
              <p:nvPr/>
            </p:nvSpPr>
            <p:spPr bwMode="auto">
              <a:xfrm rot="-5400000">
                <a:off x="4119" y="3358"/>
                <a:ext cx="73" cy="59"/>
              </a:xfrm>
              <a:prstGeom prst="rect">
                <a:avLst/>
              </a:prstGeom>
              <a:solidFill>
                <a:srgbClr val="80808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3" name="Rectangle 14">
                <a:extLst>
                  <a:ext uri="{FF2B5EF4-FFF2-40B4-BE49-F238E27FC236}">
                    <a16:creationId xmlns:a16="http://schemas.microsoft.com/office/drawing/2014/main" id="{ABAA7A85-13A4-813B-EF14-4973D8DD37F4}"/>
                  </a:ext>
                </a:extLst>
              </p:cNvPr>
              <p:cNvSpPr>
                <a:spLocks noChangeArrowheads="1"/>
              </p:cNvSpPr>
              <p:nvPr/>
            </p:nvSpPr>
            <p:spPr bwMode="auto">
              <a:xfrm rot="-5400000">
                <a:off x="4030" y="324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4" name="Rectangle 15">
                <a:extLst>
                  <a:ext uri="{FF2B5EF4-FFF2-40B4-BE49-F238E27FC236}">
                    <a16:creationId xmlns:a16="http://schemas.microsoft.com/office/drawing/2014/main" id="{1F7476E6-F6AE-C47A-6053-691FB5B15AE9}"/>
                  </a:ext>
                </a:extLst>
              </p:cNvPr>
              <p:cNvSpPr>
                <a:spLocks noChangeArrowheads="1"/>
              </p:cNvSpPr>
              <p:nvPr/>
            </p:nvSpPr>
            <p:spPr bwMode="auto">
              <a:xfrm rot="-5400000">
                <a:off x="4030" y="317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5" name="Rectangle 16">
                <a:extLst>
                  <a:ext uri="{FF2B5EF4-FFF2-40B4-BE49-F238E27FC236}">
                    <a16:creationId xmlns:a16="http://schemas.microsoft.com/office/drawing/2014/main" id="{11D984F1-8A1D-0E8E-F5A6-55D4313A6E94}"/>
                  </a:ext>
                </a:extLst>
              </p:cNvPr>
              <p:cNvSpPr>
                <a:spLocks noChangeArrowheads="1"/>
              </p:cNvSpPr>
              <p:nvPr/>
            </p:nvSpPr>
            <p:spPr bwMode="auto">
              <a:xfrm rot="-5400000">
                <a:off x="4119" y="324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6" name="Rectangle 17">
                <a:extLst>
                  <a:ext uri="{FF2B5EF4-FFF2-40B4-BE49-F238E27FC236}">
                    <a16:creationId xmlns:a16="http://schemas.microsoft.com/office/drawing/2014/main" id="{7E61661B-8A65-6EC2-FAFE-1833B268EA30}"/>
                  </a:ext>
                </a:extLst>
              </p:cNvPr>
              <p:cNvSpPr>
                <a:spLocks noChangeArrowheads="1"/>
              </p:cNvSpPr>
              <p:nvPr/>
            </p:nvSpPr>
            <p:spPr bwMode="auto">
              <a:xfrm rot="-5400000">
                <a:off x="4119" y="317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7" name="Rectangle 18">
                <a:extLst>
                  <a:ext uri="{FF2B5EF4-FFF2-40B4-BE49-F238E27FC236}">
                    <a16:creationId xmlns:a16="http://schemas.microsoft.com/office/drawing/2014/main" id="{35B7670B-7FEA-79B7-D810-9A2E4C751A57}"/>
                  </a:ext>
                </a:extLst>
              </p:cNvPr>
              <p:cNvSpPr>
                <a:spLocks noChangeArrowheads="1"/>
              </p:cNvSpPr>
              <p:nvPr/>
            </p:nvSpPr>
            <p:spPr bwMode="auto">
              <a:xfrm rot="-5400000">
                <a:off x="3851" y="3066"/>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8" name="Rectangle 19">
                <a:extLst>
                  <a:ext uri="{FF2B5EF4-FFF2-40B4-BE49-F238E27FC236}">
                    <a16:creationId xmlns:a16="http://schemas.microsoft.com/office/drawing/2014/main" id="{C3050F87-F433-989D-3642-5762B2C915DC}"/>
                  </a:ext>
                </a:extLst>
              </p:cNvPr>
              <p:cNvSpPr>
                <a:spLocks noChangeArrowheads="1"/>
              </p:cNvSpPr>
              <p:nvPr/>
            </p:nvSpPr>
            <p:spPr bwMode="auto">
              <a:xfrm rot="-5400000">
                <a:off x="3851" y="299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9" name="Rectangle 20">
                <a:extLst>
                  <a:ext uri="{FF2B5EF4-FFF2-40B4-BE49-F238E27FC236}">
                    <a16:creationId xmlns:a16="http://schemas.microsoft.com/office/drawing/2014/main" id="{33D36EA6-2FCA-4F46-03AE-8544A2AC0181}"/>
                  </a:ext>
                </a:extLst>
              </p:cNvPr>
              <p:cNvSpPr>
                <a:spLocks noChangeArrowheads="1"/>
              </p:cNvSpPr>
              <p:nvPr/>
            </p:nvSpPr>
            <p:spPr bwMode="auto">
              <a:xfrm rot="-5400000">
                <a:off x="3940" y="3066"/>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0" name="Rectangle 21">
                <a:extLst>
                  <a:ext uri="{FF2B5EF4-FFF2-40B4-BE49-F238E27FC236}">
                    <a16:creationId xmlns:a16="http://schemas.microsoft.com/office/drawing/2014/main" id="{E238F66B-AC3D-C7BA-72C5-16ADF35AFF90}"/>
                  </a:ext>
                </a:extLst>
              </p:cNvPr>
              <p:cNvSpPr>
                <a:spLocks noChangeArrowheads="1"/>
              </p:cNvSpPr>
              <p:nvPr/>
            </p:nvSpPr>
            <p:spPr bwMode="auto">
              <a:xfrm rot="-5400000">
                <a:off x="3940" y="299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1" name="Rectangle 22">
                <a:extLst>
                  <a:ext uri="{FF2B5EF4-FFF2-40B4-BE49-F238E27FC236}">
                    <a16:creationId xmlns:a16="http://schemas.microsoft.com/office/drawing/2014/main" id="{5442F923-E8DF-863D-D95B-C1FE0891F6F7}"/>
                  </a:ext>
                </a:extLst>
              </p:cNvPr>
              <p:cNvSpPr>
                <a:spLocks noChangeArrowheads="1"/>
              </p:cNvSpPr>
              <p:nvPr/>
            </p:nvSpPr>
            <p:spPr bwMode="auto">
              <a:xfrm rot="-5400000">
                <a:off x="3851" y="288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2" name="Rectangle 23">
                <a:extLst>
                  <a:ext uri="{FF2B5EF4-FFF2-40B4-BE49-F238E27FC236}">
                    <a16:creationId xmlns:a16="http://schemas.microsoft.com/office/drawing/2014/main" id="{0F2FF721-C2E3-34FA-294F-F4E7C26F6989}"/>
                  </a:ext>
                </a:extLst>
              </p:cNvPr>
              <p:cNvSpPr>
                <a:spLocks noChangeArrowheads="1"/>
              </p:cNvSpPr>
              <p:nvPr/>
            </p:nvSpPr>
            <p:spPr bwMode="auto">
              <a:xfrm rot="-5400000">
                <a:off x="3851" y="2810"/>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3" name="Rectangle 24">
                <a:extLst>
                  <a:ext uri="{FF2B5EF4-FFF2-40B4-BE49-F238E27FC236}">
                    <a16:creationId xmlns:a16="http://schemas.microsoft.com/office/drawing/2014/main" id="{0EBF3EC7-5995-54AF-C8E0-CD8E8A87FF42}"/>
                  </a:ext>
                </a:extLst>
              </p:cNvPr>
              <p:cNvSpPr>
                <a:spLocks noChangeArrowheads="1"/>
              </p:cNvSpPr>
              <p:nvPr/>
            </p:nvSpPr>
            <p:spPr bwMode="auto">
              <a:xfrm rot="-5400000">
                <a:off x="3940" y="288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4" name="Rectangle 25">
                <a:extLst>
                  <a:ext uri="{FF2B5EF4-FFF2-40B4-BE49-F238E27FC236}">
                    <a16:creationId xmlns:a16="http://schemas.microsoft.com/office/drawing/2014/main" id="{110C71CD-3CDF-4766-3447-FA85F3D3A7EB}"/>
                  </a:ext>
                </a:extLst>
              </p:cNvPr>
              <p:cNvSpPr>
                <a:spLocks noChangeArrowheads="1"/>
              </p:cNvSpPr>
              <p:nvPr/>
            </p:nvSpPr>
            <p:spPr bwMode="auto">
              <a:xfrm rot="-5400000">
                <a:off x="3940" y="2810"/>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5" name="Rectangle 26">
                <a:extLst>
                  <a:ext uri="{FF2B5EF4-FFF2-40B4-BE49-F238E27FC236}">
                    <a16:creationId xmlns:a16="http://schemas.microsoft.com/office/drawing/2014/main" id="{2F724090-B31B-8586-A5FC-7C4B81FF3CD3}"/>
                  </a:ext>
                </a:extLst>
              </p:cNvPr>
              <p:cNvSpPr>
                <a:spLocks noChangeArrowheads="1"/>
              </p:cNvSpPr>
              <p:nvPr/>
            </p:nvSpPr>
            <p:spPr bwMode="auto">
              <a:xfrm rot="-5400000">
                <a:off x="4030" y="3066"/>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6" name="Rectangle 27">
                <a:extLst>
                  <a:ext uri="{FF2B5EF4-FFF2-40B4-BE49-F238E27FC236}">
                    <a16:creationId xmlns:a16="http://schemas.microsoft.com/office/drawing/2014/main" id="{3221E814-23FE-BB36-FFFE-421CC2AC507E}"/>
                  </a:ext>
                </a:extLst>
              </p:cNvPr>
              <p:cNvSpPr>
                <a:spLocks noChangeArrowheads="1"/>
              </p:cNvSpPr>
              <p:nvPr/>
            </p:nvSpPr>
            <p:spPr bwMode="auto">
              <a:xfrm rot="-5400000">
                <a:off x="4030" y="299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7" name="Rectangle 28">
                <a:extLst>
                  <a:ext uri="{FF2B5EF4-FFF2-40B4-BE49-F238E27FC236}">
                    <a16:creationId xmlns:a16="http://schemas.microsoft.com/office/drawing/2014/main" id="{E160FEF0-501B-1DB5-058F-42D751DD599F}"/>
                  </a:ext>
                </a:extLst>
              </p:cNvPr>
              <p:cNvSpPr>
                <a:spLocks noChangeArrowheads="1"/>
              </p:cNvSpPr>
              <p:nvPr/>
            </p:nvSpPr>
            <p:spPr bwMode="auto">
              <a:xfrm rot="-5400000">
                <a:off x="4119" y="3066"/>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8" name="Rectangle 29">
                <a:extLst>
                  <a:ext uri="{FF2B5EF4-FFF2-40B4-BE49-F238E27FC236}">
                    <a16:creationId xmlns:a16="http://schemas.microsoft.com/office/drawing/2014/main" id="{7C3A590B-8EAE-D58C-7BD2-608130DB7BC2}"/>
                  </a:ext>
                </a:extLst>
              </p:cNvPr>
              <p:cNvSpPr>
                <a:spLocks noChangeArrowheads="1"/>
              </p:cNvSpPr>
              <p:nvPr/>
            </p:nvSpPr>
            <p:spPr bwMode="auto">
              <a:xfrm rot="-5400000">
                <a:off x="4119" y="299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9" name="Rectangle 30">
                <a:extLst>
                  <a:ext uri="{FF2B5EF4-FFF2-40B4-BE49-F238E27FC236}">
                    <a16:creationId xmlns:a16="http://schemas.microsoft.com/office/drawing/2014/main" id="{13F54550-93FE-E5ED-C099-1278B35D926D}"/>
                  </a:ext>
                </a:extLst>
              </p:cNvPr>
              <p:cNvSpPr>
                <a:spLocks noChangeArrowheads="1"/>
              </p:cNvSpPr>
              <p:nvPr/>
            </p:nvSpPr>
            <p:spPr bwMode="auto">
              <a:xfrm rot="-5400000">
                <a:off x="4030" y="288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30" name="Rectangle 31">
                <a:extLst>
                  <a:ext uri="{FF2B5EF4-FFF2-40B4-BE49-F238E27FC236}">
                    <a16:creationId xmlns:a16="http://schemas.microsoft.com/office/drawing/2014/main" id="{CAC9E4F8-38B6-C09E-ADCE-B18A7264BCB0}"/>
                  </a:ext>
                </a:extLst>
              </p:cNvPr>
              <p:cNvSpPr>
                <a:spLocks noChangeArrowheads="1"/>
              </p:cNvSpPr>
              <p:nvPr/>
            </p:nvSpPr>
            <p:spPr bwMode="auto">
              <a:xfrm rot="-5400000">
                <a:off x="4030" y="281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31" name="Rectangle 32">
                <a:extLst>
                  <a:ext uri="{FF2B5EF4-FFF2-40B4-BE49-F238E27FC236}">
                    <a16:creationId xmlns:a16="http://schemas.microsoft.com/office/drawing/2014/main" id="{C4AA81F4-D728-588B-857E-B7B36E9A6036}"/>
                  </a:ext>
                </a:extLst>
              </p:cNvPr>
              <p:cNvSpPr>
                <a:spLocks noChangeArrowheads="1"/>
              </p:cNvSpPr>
              <p:nvPr/>
            </p:nvSpPr>
            <p:spPr bwMode="auto">
              <a:xfrm rot="-5400000">
                <a:off x="4119" y="288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32" name="Rectangle 33">
                <a:extLst>
                  <a:ext uri="{FF2B5EF4-FFF2-40B4-BE49-F238E27FC236}">
                    <a16:creationId xmlns:a16="http://schemas.microsoft.com/office/drawing/2014/main" id="{95EA3CED-C773-5AB7-6CF9-42E5D613AC6C}"/>
                  </a:ext>
                </a:extLst>
              </p:cNvPr>
              <p:cNvSpPr>
                <a:spLocks noChangeArrowheads="1"/>
              </p:cNvSpPr>
              <p:nvPr/>
            </p:nvSpPr>
            <p:spPr bwMode="auto">
              <a:xfrm rot="-5400000">
                <a:off x="4119" y="281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33" name="Rectangle 34">
                <a:extLst>
                  <a:ext uri="{FF2B5EF4-FFF2-40B4-BE49-F238E27FC236}">
                    <a16:creationId xmlns:a16="http://schemas.microsoft.com/office/drawing/2014/main" id="{6A3FDD87-853C-1C13-126A-59A0A91B6224}"/>
                  </a:ext>
                </a:extLst>
              </p:cNvPr>
              <p:cNvSpPr>
                <a:spLocks noChangeArrowheads="1"/>
              </p:cNvSpPr>
              <p:nvPr/>
            </p:nvSpPr>
            <p:spPr bwMode="auto">
              <a:xfrm rot="-5400000">
                <a:off x="3762" y="2701"/>
                <a:ext cx="74"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34" name="Rectangle 35">
                <a:extLst>
                  <a:ext uri="{FF2B5EF4-FFF2-40B4-BE49-F238E27FC236}">
                    <a16:creationId xmlns:a16="http://schemas.microsoft.com/office/drawing/2014/main" id="{6100CF7D-1019-3223-F798-6BBD9702DE53}"/>
                  </a:ext>
                </a:extLst>
              </p:cNvPr>
              <p:cNvSpPr>
                <a:spLocks noChangeArrowheads="1"/>
              </p:cNvSpPr>
              <p:nvPr/>
            </p:nvSpPr>
            <p:spPr bwMode="auto">
              <a:xfrm rot="-5400000">
                <a:off x="3762" y="2627"/>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35" name="Rectangle 36">
                <a:extLst>
                  <a:ext uri="{FF2B5EF4-FFF2-40B4-BE49-F238E27FC236}">
                    <a16:creationId xmlns:a16="http://schemas.microsoft.com/office/drawing/2014/main" id="{9A130E90-E3DE-58DE-E813-27FA59ECD9F5}"/>
                  </a:ext>
                </a:extLst>
              </p:cNvPr>
              <p:cNvSpPr>
                <a:spLocks noChangeArrowheads="1"/>
              </p:cNvSpPr>
              <p:nvPr/>
            </p:nvSpPr>
            <p:spPr bwMode="auto">
              <a:xfrm rot="-5400000">
                <a:off x="3762" y="251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36" name="Rectangle 37">
                <a:extLst>
                  <a:ext uri="{FF2B5EF4-FFF2-40B4-BE49-F238E27FC236}">
                    <a16:creationId xmlns:a16="http://schemas.microsoft.com/office/drawing/2014/main" id="{2469C7BE-59A1-9735-3588-E37C3AB01CEF}"/>
                  </a:ext>
                </a:extLst>
              </p:cNvPr>
              <p:cNvSpPr>
                <a:spLocks noChangeArrowheads="1"/>
              </p:cNvSpPr>
              <p:nvPr/>
            </p:nvSpPr>
            <p:spPr bwMode="auto">
              <a:xfrm rot="-5400000">
                <a:off x="3762" y="244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37" name="Rectangle 38">
                <a:extLst>
                  <a:ext uri="{FF2B5EF4-FFF2-40B4-BE49-F238E27FC236}">
                    <a16:creationId xmlns:a16="http://schemas.microsoft.com/office/drawing/2014/main" id="{06D14032-889D-D132-A21D-D08B1AF74938}"/>
                  </a:ext>
                </a:extLst>
              </p:cNvPr>
              <p:cNvSpPr>
                <a:spLocks noChangeArrowheads="1"/>
              </p:cNvSpPr>
              <p:nvPr/>
            </p:nvSpPr>
            <p:spPr bwMode="auto">
              <a:xfrm rot="-5400000">
                <a:off x="3851" y="2701"/>
                <a:ext cx="74"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38" name="Rectangle 39">
                <a:extLst>
                  <a:ext uri="{FF2B5EF4-FFF2-40B4-BE49-F238E27FC236}">
                    <a16:creationId xmlns:a16="http://schemas.microsoft.com/office/drawing/2014/main" id="{324C1EA4-C332-C26C-0EA1-941473DA68AF}"/>
                  </a:ext>
                </a:extLst>
              </p:cNvPr>
              <p:cNvSpPr>
                <a:spLocks noChangeArrowheads="1"/>
              </p:cNvSpPr>
              <p:nvPr/>
            </p:nvSpPr>
            <p:spPr bwMode="auto">
              <a:xfrm rot="-5400000">
                <a:off x="3851" y="2627"/>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39" name="Rectangle 40">
                <a:extLst>
                  <a:ext uri="{FF2B5EF4-FFF2-40B4-BE49-F238E27FC236}">
                    <a16:creationId xmlns:a16="http://schemas.microsoft.com/office/drawing/2014/main" id="{97A1FC22-1CC7-D294-C253-94CAC87B262D}"/>
                  </a:ext>
                </a:extLst>
              </p:cNvPr>
              <p:cNvSpPr>
                <a:spLocks noChangeArrowheads="1"/>
              </p:cNvSpPr>
              <p:nvPr/>
            </p:nvSpPr>
            <p:spPr bwMode="auto">
              <a:xfrm rot="-5400000">
                <a:off x="3940" y="2701"/>
                <a:ext cx="74"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40" name="Rectangle 41">
                <a:extLst>
                  <a:ext uri="{FF2B5EF4-FFF2-40B4-BE49-F238E27FC236}">
                    <a16:creationId xmlns:a16="http://schemas.microsoft.com/office/drawing/2014/main" id="{ACE06A98-7399-496A-DFB5-D1EDE735FCAF}"/>
                  </a:ext>
                </a:extLst>
              </p:cNvPr>
              <p:cNvSpPr>
                <a:spLocks noChangeArrowheads="1"/>
              </p:cNvSpPr>
              <p:nvPr/>
            </p:nvSpPr>
            <p:spPr bwMode="auto">
              <a:xfrm rot="-5400000">
                <a:off x="3940" y="2627"/>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41" name="Rectangle 42">
                <a:extLst>
                  <a:ext uri="{FF2B5EF4-FFF2-40B4-BE49-F238E27FC236}">
                    <a16:creationId xmlns:a16="http://schemas.microsoft.com/office/drawing/2014/main" id="{D2089F6D-A8A4-1DC1-CC58-F8BC0DE4CA7F}"/>
                  </a:ext>
                </a:extLst>
              </p:cNvPr>
              <p:cNvSpPr>
                <a:spLocks noChangeArrowheads="1"/>
              </p:cNvSpPr>
              <p:nvPr/>
            </p:nvSpPr>
            <p:spPr bwMode="auto">
              <a:xfrm rot="-5400000">
                <a:off x="3851" y="2518"/>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42" name="Rectangle 43">
                <a:extLst>
                  <a:ext uri="{FF2B5EF4-FFF2-40B4-BE49-F238E27FC236}">
                    <a16:creationId xmlns:a16="http://schemas.microsoft.com/office/drawing/2014/main" id="{93E1158E-9303-A21D-71E4-94D081A0DF61}"/>
                  </a:ext>
                </a:extLst>
              </p:cNvPr>
              <p:cNvSpPr>
                <a:spLocks noChangeArrowheads="1"/>
              </p:cNvSpPr>
              <p:nvPr/>
            </p:nvSpPr>
            <p:spPr bwMode="auto">
              <a:xfrm rot="-5400000">
                <a:off x="3851" y="244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43" name="Rectangle 44">
                <a:extLst>
                  <a:ext uri="{FF2B5EF4-FFF2-40B4-BE49-F238E27FC236}">
                    <a16:creationId xmlns:a16="http://schemas.microsoft.com/office/drawing/2014/main" id="{1346994E-77C8-95B9-E2F3-D4F333EA4B75}"/>
                  </a:ext>
                </a:extLst>
              </p:cNvPr>
              <p:cNvSpPr>
                <a:spLocks noChangeArrowheads="1"/>
              </p:cNvSpPr>
              <p:nvPr/>
            </p:nvSpPr>
            <p:spPr bwMode="auto">
              <a:xfrm rot="-5400000">
                <a:off x="3940" y="2518"/>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44" name="Rectangle 45">
                <a:extLst>
                  <a:ext uri="{FF2B5EF4-FFF2-40B4-BE49-F238E27FC236}">
                    <a16:creationId xmlns:a16="http://schemas.microsoft.com/office/drawing/2014/main" id="{327DB47B-52E7-16A8-4BF0-4B091C14764D}"/>
                  </a:ext>
                </a:extLst>
              </p:cNvPr>
              <p:cNvSpPr>
                <a:spLocks noChangeArrowheads="1"/>
              </p:cNvSpPr>
              <p:nvPr/>
            </p:nvSpPr>
            <p:spPr bwMode="auto">
              <a:xfrm rot="-5400000">
                <a:off x="3940" y="244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45" name="Rectangle 46">
                <a:extLst>
                  <a:ext uri="{FF2B5EF4-FFF2-40B4-BE49-F238E27FC236}">
                    <a16:creationId xmlns:a16="http://schemas.microsoft.com/office/drawing/2014/main" id="{0EB9BA03-7DA3-9C3C-F21C-36E8F840694B}"/>
                  </a:ext>
                </a:extLst>
              </p:cNvPr>
              <p:cNvSpPr>
                <a:spLocks noChangeArrowheads="1"/>
              </p:cNvSpPr>
              <p:nvPr/>
            </p:nvSpPr>
            <p:spPr bwMode="auto">
              <a:xfrm rot="-5400000">
                <a:off x="4030" y="2701"/>
                <a:ext cx="74"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46" name="Rectangle 47">
                <a:extLst>
                  <a:ext uri="{FF2B5EF4-FFF2-40B4-BE49-F238E27FC236}">
                    <a16:creationId xmlns:a16="http://schemas.microsoft.com/office/drawing/2014/main" id="{5B253208-5D10-DE21-E6CB-0E3ED820C4C9}"/>
                  </a:ext>
                </a:extLst>
              </p:cNvPr>
              <p:cNvSpPr>
                <a:spLocks noChangeArrowheads="1"/>
              </p:cNvSpPr>
              <p:nvPr/>
            </p:nvSpPr>
            <p:spPr bwMode="auto">
              <a:xfrm rot="-5400000">
                <a:off x="4030" y="2627"/>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47" name="Rectangle 48">
                <a:extLst>
                  <a:ext uri="{FF2B5EF4-FFF2-40B4-BE49-F238E27FC236}">
                    <a16:creationId xmlns:a16="http://schemas.microsoft.com/office/drawing/2014/main" id="{CC9564E4-AA99-021C-3B21-1F0DD74E3996}"/>
                  </a:ext>
                </a:extLst>
              </p:cNvPr>
              <p:cNvSpPr>
                <a:spLocks noChangeArrowheads="1"/>
              </p:cNvSpPr>
              <p:nvPr/>
            </p:nvSpPr>
            <p:spPr bwMode="auto">
              <a:xfrm rot="-5400000">
                <a:off x="4119" y="2701"/>
                <a:ext cx="74"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48" name="Rectangle 49">
                <a:extLst>
                  <a:ext uri="{FF2B5EF4-FFF2-40B4-BE49-F238E27FC236}">
                    <a16:creationId xmlns:a16="http://schemas.microsoft.com/office/drawing/2014/main" id="{A4B779F7-D525-19F8-C896-3974EB5F08E5}"/>
                  </a:ext>
                </a:extLst>
              </p:cNvPr>
              <p:cNvSpPr>
                <a:spLocks noChangeArrowheads="1"/>
              </p:cNvSpPr>
              <p:nvPr/>
            </p:nvSpPr>
            <p:spPr bwMode="auto">
              <a:xfrm rot="-5400000">
                <a:off x="4119" y="2627"/>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49" name="Rectangle 50">
                <a:extLst>
                  <a:ext uri="{FF2B5EF4-FFF2-40B4-BE49-F238E27FC236}">
                    <a16:creationId xmlns:a16="http://schemas.microsoft.com/office/drawing/2014/main" id="{260D10A3-C354-B9C7-DB66-685103718E74}"/>
                  </a:ext>
                </a:extLst>
              </p:cNvPr>
              <p:cNvSpPr>
                <a:spLocks noChangeArrowheads="1"/>
              </p:cNvSpPr>
              <p:nvPr/>
            </p:nvSpPr>
            <p:spPr bwMode="auto">
              <a:xfrm rot="-5400000">
                <a:off x="4030" y="251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50" name="Rectangle 51">
                <a:extLst>
                  <a:ext uri="{FF2B5EF4-FFF2-40B4-BE49-F238E27FC236}">
                    <a16:creationId xmlns:a16="http://schemas.microsoft.com/office/drawing/2014/main" id="{A8FFAC9F-011E-86BB-BA98-7BFA7EF70C97}"/>
                  </a:ext>
                </a:extLst>
              </p:cNvPr>
              <p:cNvSpPr>
                <a:spLocks noChangeArrowheads="1"/>
              </p:cNvSpPr>
              <p:nvPr/>
            </p:nvSpPr>
            <p:spPr bwMode="auto">
              <a:xfrm rot="-5400000">
                <a:off x="4030" y="244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51" name="Rectangle 52">
                <a:extLst>
                  <a:ext uri="{FF2B5EF4-FFF2-40B4-BE49-F238E27FC236}">
                    <a16:creationId xmlns:a16="http://schemas.microsoft.com/office/drawing/2014/main" id="{8698057C-1DD2-5671-3BAA-FDE0CBFB69D5}"/>
                  </a:ext>
                </a:extLst>
              </p:cNvPr>
              <p:cNvSpPr>
                <a:spLocks noChangeArrowheads="1"/>
              </p:cNvSpPr>
              <p:nvPr/>
            </p:nvSpPr>
            <p:spPr bwMode="auto">
              <a:xfrm rot="-5400000">
                <a:off x="4119" y="251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52" name="Rectangle 53">
                <a:extLst>
                  <a:ext uri="{FF2B5EF4-FFF2-40B4-BE49-F238E27FC236}">
                    <a16:creationId xmlns:a16="http://schemas.microsoft.com/office/drawing/2014/main" id="{770AD46B-1C36-46E8-3337-D4156F465E33}"/>
                  </a:ext>
                </a:extLst>
              </p:cNvPr>
              <p:cNvSpPr>
                <a:spLocks noChangeArrowheads="1"/>
              </p:cNvSpPr>
              <p:nvPr/>
            </p:nvSpPr>
            <p:spPr bwMode="auto">
              <a:xfrm rot="-5400000">
                <a:off x="4119" y="244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53" name="Rectangle 54">
                <a:extLst>
                  <a:ext uri="{FF2B5EF4-FFF2-40B4-BE49-F238E27FC236}">
                    <a16:creationId xmlns:a16="http://schemas.microsoft.com/office/drawing/2014/main" id="{BD7B289E-F64B-E1C9-9199-C1D81D5F10C4}"/>
                  </a:ext>
                </a:extLst>
              </p:cNvPr>
              <p:cNvSpPr>
                <a:spLocks noChangeArrowheads="1"/>
              </p:cNvSpPr>
              <p:nvPr/>
            </p:nvSpPr>
            <p:spPr bwMode="auto">
              <a:xfrm rot="-5400000">
                <a:off x="3851" y="233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54" name="Rectangle 55">
                <a:extLst>
                  <a:ext uri="{FF2B5EF4-FFF2-40B4-BE49-F238E27FC236}">
                    <a16:creationId xmlns:a16="http://schemas.microsoft.com/office/drawing/2014/main" id="{851B49CB-8332-9867-6A57-1FAF8F4B2BE7}"/>
                  </a:ext>
                </a:extLst>
              </p:cNvPr>
              <p:cNvSpPr>
                <a:spLocks noChangeArrowheads="1"/>
              </p:cNvSpPr>
              <p:nvPr/>
            </p:nvSpPr>
            <p:spPr bwMode="auto">
              <a:xfrm rot="-5400000">
                <a:off x="3851" y="2262"/>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55" name="Rectangle 56">
                <a:extLst>
                  <a:ext uri="{FF2B5EF4-FFF2-40B4-BE49-F238E27FC236}">
                    <a16:creationId xmlns:a16="http://schemas.microsoft.com/office/drawing/2014/main" id="{DFC50F4D-8959-9C68-5FED-A2A9E593A980}"/>
                  </a:ext>
                </a:extLst>
              </p:cNvPr>
              <p:cNvSpPr>
                <a:spLocks noChangeArrowheads="1"/>
              </p:cNvSpPr>
              <p:nvPr/>
            </p:nvSpPr>
            <p:spPr bwMode="auto">
              <a:xfrm rot="-5400000">
                <a:off x="3940" y="233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56" name="Rectangle 57">
                <a:extLst>
                  <a:ext uri="{FF2B5EF4-FFF2-40B4-BE49-F238E27FC236}">
                    <a16:creationId xmlns:a16="http://schemas.microsoft.com/office/drawing/2014/main" id="{C391CCC1-2040-121F-B873-315F988CA9DB}"/>
                  </a:ext>
                </a:extLst>
              </p:cNvPr>
              <p:cNvSpPr>
                <a:spLocks noChangeArrowheads="1"/>
              </p:cNvSpPr>
              <p:nvPr/>
            </p:nvSpPr>
            <p:spPr bwMode="auto">
              <a:xfrm rot="-5400000">
                <a:off x="3940" y="2262"/>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57" name="Rectangle 58">
                <a:extLst>
                  <a:ext uri="{FF2B5EF4-FFF2-40B4-BE49-F238E27FC236}">
                    <a16:creationId xmlns:a16="http://schemas.microsoft.com/office/drawing/2014/main" id="{32E4C728-925F-FB7B-84AA-CC609269DB95}"/>
                  </a:ext>
                </a:extLst>
              </p:cNvPr>
              <p:cNvSpPr>
                <a:spLocks noChangeArrowheads="1"/>
              </p:cNvSpPr>
              <p:nvPr/>
            </p:nvSpPr>
            <p:spPr bwMode="auto">
              <a:xfrm rot="-5400000">
                <a:off x="3940" y="2153"/>
                <a:ext cx="73" cy="60"/>
              </a:xfrm>
              <a:prstGeom prst="rect">
                <a:avLst/>
              </a:prstGeom>
              <a:solidFill>
                <a:srgbClr val="80808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58" name="Rectangle 59">
                <a:extLst>
                  <a:ext uri="{FF2B5EF4-FFF2-40B4-BE49-F238E27FC236}">
                    <a16:creationId xmlns:a16="http://schemas.microsoft.com/office/drawing/2014/main" id="{34AB10A0-F80F-71DB-9CAE-43C2C482BDE3}"/>
                  </a:ext>
                </a:extLst>
              </p:cNvPr>
              <p:cNvSpPr>
                <a:spLocks noChangeArrowheads="1"/>
              </p:cNvSpPr>
              <p:nvPr/>
            </p:nvSpPr>
            <p:spPr bwMode="auto">
              <a:xfrm rot="-5400000">
                <a:off x="4030" y="233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59" name="Rectangle 60">
                <a:extLst>
                  <a:ext uri="{FF2B5EF4-FFF2-40B4-BE49-F238E27FC236}">
                    <a16:creationId xmlns:a16="http://schemas.microsoft.com/office/drawing/2014/main" id="{07089778-AC5C-E81B-8822-A895D4F5962F}"/>
                  </a:ext>
                </a:extLst>
              </p:cNvPr>
              <p:cNvSpPr>
                <a:spLocks noChangeArrowheads="1"/>
              </p:cNvSpPr>
              <p:nvPr/>
            </p:nvSpPr>
            <p:spPr bwMode="auto">
              <a:xfrm rot="-5400000">
                <a:off x="4030" y="2262"/>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60" name="Rectangle 61">
                <a:extLst>
                  <a:ext uri="{FF2B5EF4-FFF2-40B4-BE49-F238E27FC236}">
                    <a16:creationId xmlns:a16="http://schemas.microsoft.com/office/drawing/2014/main" id="{14F6C959-7FB2-20FF-CEB1-6E79D7C20E80}"/>
                  </a:ext>
                </a:extLst>
              </p:cNvPr>
              <p:cNvSpPr>
                <a:spLocks noChangeArrowheads="1"/>
              </p:cNvSpPr>
              <p:nvPr/>
            </p:nvSpPr>
            <p:spPr bwMode="auto">
              <a:xfrm rot="-5400000">
                <a:off x="4119" y="233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61" name="Rectangle 62">
                <a:extLst>
                  <a:ext uri="{FF2B5EF4-FFF2-40B4-BE49-F238E27FC236}">
                    <a16:creationId xmlns:a16="http://schemas.microsoft.com/office/drawing/2014/main" id="{656C375B-E900-2E6A-A50F-24D7CAF64D66}"/>
                  </a:ext>
                </a:extLst>
              </p:cNvPr>
              <p:cNvSpPr>
                <a:spLocks noChangeArrowheads="1"/>
              </p:cNvSpPr>
              <p:nvPr/>
            </p:nvSpPr>
            <p:spPr bwMode="auto">
              <a:xfrm rot="-5400000">
                <a:off x="4119" y="2262"/>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62" name="Rectangle 63">
                <a:extLst>
                  <a:ext uri="{FF2B5EF4-FFF2-40B4-BE49-F238E27FC236}">
                    <a16:creationId xmlns:a16="http://schemas.microsoft.com/office/drawing/2014/main" id="{0ED55BE1-868D-39DD-7A1D-FC91B3936AD0}"/>
                  </a:ext>
                </a:extLst>
              </p:cNvPr>
              <p:cNvSpPr>
                <a:spLocks noChangeArrowheads="1"/>
              </p:cNvSpPr>
              <p:nvPr/>
            </p:nvSpPr>
            <p:spPr bwMode="auto">
              <a:xfrm rot="-5400000">
                <a:off x="4030" y="215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63" name="Rectangle 64">
                <a:extLst>
                  <a:ext uri="{FF2B5EF4-FFF2-40B4-BE49-F238E27FC236}">
                    <a16:creationId xmlns:a16="http://schemas.microsoft.com/office/drawing/2014/main" id="{AFF6789B-A467-0E3C-6C3B-5DD910CC29CF}"/>
                  </a:ext>
                </a:extLst>
              </p:cNvPr>
              <p:cNvSpPr>
                <a:spLocks noChangeArrowheads="1"/>
              </p:cNvSpPr>
              <p:nvPr/>
            </p:nvSpPr>
            <p:spPr bwMode="auto">
              <a:xfrm rot="-5400000">
                <a:off x="4030" y="208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64" name="Rectangle 65">
                <a:extLst>
                  <a:ext uri="{FF2B5EF4-FFF2-40B4-BE49-F238E27FC236}">
                    <a16:creationId xmlns:a16="http://schemas.microsoft.com/office/drawing/2014/main" id="{40114119-D1E7-0E3B-7985-181C49316B6B}"/>
                  </a:ext>
                </a:extLst>
              </p:cNvPr>
              <p:cNvSpPr>
                <a:spLocks noChangeArrowheads="1"/>
              </p:cNvSpPr>
              <p:nvPr/>
            </p:nvSpPr>
            <p:spPr bwMode="auto">
              <a:xfrm rot="-5400000">
                <a:off x="4119" y="215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65" name="Rectangle 66">
                <a:extLst>
                  <a:ext uri="{FF2B5EF4-FFF2-40B4-BE49-F238E27FC236}">
                    <a16:creationId xmlns:a16="http://schemas.microsoft.com/office/drawing/2014/main" id="{F08032AC-6D9F-81A6-F3A7-CF5A830CD54A}"/>
                  </a:ext>
                </a:extLst>
              </p:cNvPr>
              <p:cNvSpPr>
                <a:spLocks noChangeArrowheads="1"/>
              </p:cNvSpPr>
              <p:nvPr/>
            </p:nvSpPr>
            <p:spPr bwMode="auto">
              <a:xfrm rot="-5400000">
                <a:off x="4119" y="208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66" name="Rectangle 67">
                <a:extLst>
                  <a:ext uri="{FF2B5EF4-FFF2-40B4-BE49-F238E27FC236}">
                    <a16:creationId xmlns:a16="http://schemas.microsoft.com/office/drawing/2014/main" id="{F5D986FD-607B-0BAB-DAC1-6042F81CD34D}"/>
                  </a:ext>
                </a:extLst>
              </p:cNvPr>
              <p:cNvSpPr>
                <a:spLocks noChangeArrowheads="1"/>
              </p:cNvSpPr>
              <p:nvPr/>
            </p:nvSpPr>
            <p:spPr bwMode="auto">
              <a:xfrm rot="-5400000">
                <a:off x="4208" y="3358"/>
                <a:ext cx="73" cy="60"/>
              </a:xfrm>
              <a:prstGeom prst="rect">
                <a:avLst/>
              </a:prstGeom>
              <a:solidFill>
                <a:srgbClr val="80808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67" name="Rectangle 68">
                <a:extLst>
                  <a:ext uri="{FF2B5EF4-FFF2-40B4-BE49-F238E27FC236}">
                    <a16:creationId xmlns:a16="http://schemas.microsoft.com/office/drawing/2014/main" id="{B83D0046-8E7D-A686-D776-14B8264D867E}"/>
                  </a:ext>
                </a:extLst>
              </p:cNvPr>
              <p:cNvSpPr>
                <a:spLocks noChangeArrowheads="1"/>
              </p:cNvSpPr>
              <p:nvPr/>
            </p:nvSpPr>
            <p:spPr bwMode="auto">
              <a:xfrm rot="-5400000">
                <a:off x="4297" y="3431"/>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68" name="Rectangle 69">
                <a:extLst>
                  <a:ext uri="{FF2B5EF4-FFF2-40B4-BE49-F238E27FC236}">
                    <a16:creationId xmlns:a16="http://schemas.microsoft.com/office/drawing/2014/main" id="{539CE5DF-8B43-2B5F-0C3E-E4E75D321782}"/>
                  </a:ext>
                </a:extLst>
              </p:cNvPr>
              <p:cNvSpPr>
                <a:spLocks noChangeArrowheads="1"/>
              </p:cNvSpPr>
              <p:nvPr/>
            </p:nvSpPr>
            <p:spPr bwMode="auto">
              <a:xfrm rot="-5400000">
                <a:off x="4297" y="3358"/>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69" name="Rectangle 70">
                <a:extLst>
                  <a:ext uri="{FF2B5EF4-FFF2-40B4-BE49-F238E27FC236}">
                    <a16:creationId xmlns:a16="http://schemas.microsoft.com/office/drawing/2014/main" id="{0ED866B8-6EAB-36EA-D705-2F81F10AC987}"/>
                  </a:ext>
                </a:extLst>
              </p:cNvPr>
              <p:cNvSpPr>
                <a:spLocks noChangeArrowheads="1"/>
              </p:cNvSpPr>
              <p:nvPr/>
            </p:nvSpPr>
            <p:spPr bwMode="auto">
              <a:xfrm rot="-5400000">
                <a:off x="4208" y="3248"/>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70" name="Rectangle 71">
                <a:extLst>
                  <a:ext uri="{FF2B5EF4-FFF2-40B4-BE49-F238E27FC236}">
                    <a16:creationId xmlns:a16="http://schemas.microsoft.com/office/drawing/2014/main" id="{B88F2392-7EB1-98C0-351B-A19A17589AFD}"/>
                  </a:ext>
                </a:extLst>
              </p:cNvPr>
              <p:cNvSpPr>
                <a:spLocks noChangeArrowheads="1"/>
              </p:cNvSpPr>
              <p:nvPr/>
            </p:nvSpPr>
            <p:spPr bwMode="auto">
              <a:xfrm rot="-5400000">
                <a:off x="4208" y="317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71" name="Rectangle 72">
                <a:extLst>
                  <a:ext uri="{FF2B5EF4-FFF2-40B4-BE49-F238E27FC236}">
                    <a16:creationId xmlns:a16="http://schemas.microsoft.com/office/drawing/2014/main" id="{CD88BA0E-67BA-0A2E-C610-AD44AA1F0E1E}"/>
                  </a:ext>
                </a:extLst>
              </p:cNvPr>
              <p:cNvSpPr>
                <a:spLocks noChangeArrowheads="1"/>
              </p:cNvSpPr>
              <p:nvPr/>
            </p:nvSpPr>
            <p:spPr bwMode="auto">
              <a:xfrm rot="-5400000">
                <a:off x="4297" y="3248"/>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72" name="Rectangle 73">
                <a:extLst>
                  <a:ext uri="{FF2B5EF4-FFF2-40B4-BE49-F238E27FC236}">
                    <a16:creationId xmlns:a16="http://schemas.microsoft.com/office/drawing/2014/main" id="{6D396730-C4A7-E00E-119E-B95A26D69AC5}"/>
                  </a:ext>
                </a:extLst>
              </p:cNvPr>
              <p:cNvSpPr>
                <a:spLocks noChangeArrowheads="1"/>
              </p:cNvSpPr>
              <p:nvPr/>
            </p:nvSpPr>
            <p:spPr bwMode="auto">
              <a:xfrm rot="-5400000">
                <a:off x="4297" y="317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73" name="Rectangle 74">
                <a:extLst>
                  <a:ext uri="{FF2B5EF4-FFF2-40B4-BE49-F238E27FC236}">
                    <a16:creationId xmlns:a16="http://schemas.microsoft.com/office/drawing/2014/main" id="{D9D57E30-2D36-4E8E-D51B-12472D4A12B2}"/>
                  </a:ext>
                </a:extLst>
              </p:cNvPr>
              <p:cNvSpPr>
                <a:spLocks noChangeArrowheads="1"/>
              </p:cNvSpPr>
              <p:nvPr/>
            </p:nvSpPr>
            <p:spPr bwMode="auto">
              <a:xfrm rot="-5400000">
                <a:off x="4387" y="3431"/>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74" name="Rectangle 75">
                <a:extLst>
                  <a:ext uri="{FF2B5EF4-FFF2-40B4-BE49-F238E27FC236}">
                    <a16:creationId xmlns:a16="http://schemas.microsoft.com/office/drawing/2014/main" id="{EEDB2626-CA4A-85EE-04E7-C1B5B551B5EA}"/>
                  </a:ext>
                </a:extLst>
              </p:cNvPr>
              <p:cNvSpPr>
                <a:spLocks noChangeArrowheads="1"/>
              </p:cNvSpPr>
              <p:nvPr/>
            </p:nvSpPr>
            <p:spPr bwMode="auto">
              <a:xfrm rot="-5400000">
                <a:off x="4387" y="335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75" name="Rectangle 76">
                <a:extLst>
                  <a:ext uri="{FF2B5EF4-FFF2-40B4-BE49-F238E27FC236}">
                    <a16:creationId xmlns:a16="http://schemas.microsoft.com/office/drawing/2014/main" id="{21C93BAB-77E7-7D9D-B87D-A755D9C8BAAF}"/>
                  </a:ext>
                </a:extLst>
              </p:cNvPr>
              <p:cNvSpPr>
                <a:spLocks noChangeArrowheads="1"/>
              </p:cNvSpPr>
              <p:nvPr/>
            </p:nvSpPr>
            <p:spPr bwMode="auto">
              <a:xfrm rot="-5400000">
                <a:off x="4476" y="3431"/>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76" name="Rectangle 77">
                <a:extLst>
                  <a:ext uri="{FF2B5EF4-FFF2-40B4-BE49-F238E27FC236}">
                    <a16:creationId xmlns:a16="http://schemas.microsoft.com/office/drawing/2014/main" id="{7D7D731D-53AA-46B2-F4F9-6D2DF0E2A190}"/>
                  </a:ext>
                </a:extLst>
              </p:cNvPr>
              <p:cNvSpPr>
                <a:spLocks noChangeArrowheads="1"/>
              </p:cNvSpPr>
              <p:nvPr/>
            </p:nvSpPr>
            <p:spPr bwMode="auto">
              <a:xfrm rot="-5400000">
                <a:off x="4476" y="335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77" name="Rectangle 78">
                <a:extLst>
                  <a:ext uri="{FF2B5EF4-FFF2-40B4-BE49-F238E27FC236}">
                    <a16:creationId xmlns:a16="http://schemas.microsoft.com/office/drawing/2014/main" id="{E6F7C771-0970-5385-2226-DD1E6472299E}"/>
                  </a:ext>
                </a:extLst>
              </p:cNvPr>
              <p:cNvSpPr>
                <a:spLocks noChangeArrowheads="1"/>
              </p:cNvSpPr>
              <p:nvPr/>
            </p:nvSpPr>
            <p:spPr bwMode="auto">
              <a:xfrm rot="-5400000">
                <a:off x="4387" y="324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78" name="Rectangle 79">
                <a:extLst>
                  <a:ext uri="{FF2B5EF4-FFF2-40B4-BE49-F238E27FC236}">
                    <a16:creationId xmlns:a16="http://schemas.microsoft.com/office/drawing/2014/main" id="{CFDED0A5-B3D8-C4F8-C33F-F5031CA48707}"/>
                  </a:ext>
                </a:extLst>
              </p:cNvPr>
              <p:cNvSpPr>
                <a:spLocks noChangeArrowheads="1"/>
              </p:cNvSpPr>
              <p:nvPr/>
            </p:nvSpPr>
            <p:spPr bwMode="auto">
              <a:xfrm rot="-5400000">
                <a:off x="4387" y="317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79" name="Rectangle 80">
                <a:extLst>
                  <a:ext uri="{FF2B5EF4-FFF2-40B4-BE49-F238E27FC236}">
                    <a16:creationId xmlns:a16="http://schemas.microsoft.com/office/drawing/2014/main" id="{2D633439-6074-2C58-FD1C-BA94DBB73CBB}"/>
                  </a:ext>
                </a:extLst>
              </p:cNvPr>
              <p:cNvSpPr>
                <a:spLocks noChangeArrowheads="1"/>
              </p:cNvSpPr>
              <p:nvPr/>
            </p:nvSpPr>
            <p:spPr bwMode="auto">
              <a:xfrm rot="-5400000">
                <a:off x="4476" y="324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80" name="Rectangle 81">
                <a:extLst>
                  <a:ext uri="{FF2B5EF4-FFF2-40B4-BE49-F238E27FC236}">
                    <a16:creationId xmlns:a16="http://schemas.microsoft.com/office/drawing/2014/main" id="{9864A371-C192-560D-4C86-8ACC5F3238FE}"/>
                  </a:ext>
                </a:extLst>
              </p:cNvPr>
              <p:cNvSpPr>
                <a:spLocks noChangeArrowheads="1"/>
              </p:cNvSpPr>
              <p:nvPr/>
            </p:nvSpPr>
            <p:spPr bwMode="auto">
              <a:xfrm rot="-5400000">
                <a:off x="4476" y="317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81" name="Rectangle 82">
                <a:extLst>
                  <a:ext uri="{FF2B5EF4-FFF2-40B4-BE49-F238E27FC236}">
                    <a16:creationId xmlns:a16="http://schemas.microsoft.com/office/drawing/2014/main" id="{C2E06D31-721C-0789-99DD-51053C900FC1}"/>
                  </a:ext>
                </a:extLst>
              </p:cNvPr>
              <p:cNvSpPr>
                <a:spLocks noChangeArrowheads="1"/>
              </p:cNvSpPr>
              <p:nvPr/>
            </p:nvSpPr>
            <p:spPr bwMode="auto">
              <a:xfrm rot="-5400000">
                <a:off x="4208" y="3066"/>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82" name="Rectangle 83">
                <a:extLst>
                  <a:ext uri="{FF2B5EF4-FFF2-40B4-BE49-F238E27FC236}">
                    <a16:creationId xmlns:a16="http://schemas.microsoft.com/office/drawing/2014/main" id="{4156E549-C989-6E09-C520-D64A6F4CAF3F}"/>
                  </a:ext>
                </a:extLst>
              </p:cNvPr>
              <p:cNvSpPr>
                <a:spLocks noChangeArrowheads="1"/>
              </p:cNvSpPr>
              <p:nvPr/>
            </p:nvSpPr>
            <p:spPr bwMode="auto">
              <a:xfrm rot="-5400000">
                <a:off x="4208" y="299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83" name="Rectangle 84">
                <a:extLst>
                  <a:ext uri="{FF2B5EF4-FFF2-40B4-BE49-F238E27FC236}">
                    <a16:creationId xmlns:a16="http://schemas.microsoft.com/office/drawing/2014/main" id="{00C64ACB-AE01-B8EB-A13F-31E528011149}"/>
                  </a:ext>
                </a:extLst>
              </p:cNvPr>
              <p:cNvSpPr>
                <a:spLocks noChangeArrowheads="1"/>
              </p:cNvSpPr>
              <p:nvPr/>
            </p:nvSpPr>
            <p:spPr bwMode="auto">
              <a:xfrm rot="-5400000">
                <a:off x="4297" y="3066"/>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84" name="Rectangle 85">
                <a:extLst>
                  <a:ext uri="{FF2B5EF4-FFF2-40B4-BE49-F238E27FC236}">
                    <a16:creationId xmlns:a16="http://schemas.microsoft.com/office/drawing/2014/main" id="{20B35466-1FC8-8C8C-BC44-6235BBD97DC2}"/>
                  </a:ext>
                </a:extLst>
              </p:cNvPr>
              <p:cNvSpPr>
                <a:spLocks noChangeArrowheads="1"/>
              </p:cNvSpPr>
              <p:nvPr/>
            </p:nvSpPr>
            <p:spPr bwMode="auto">
              <a:xfrm rot="-5400000">
                <a:off x="4297" y="299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85" name="Rectangle 86">
                <a:extLst>
                  <a:ext uri="{FF2B5EF4-FFF2-40B4-BE49-F238E27FC236}">
                    <a16:creationId xmlns:a16="http://schemas.microsoft.com/office/drawing/2014/main" id="{C2E95156-598D-824C-0822-C4B0E312BB35}"/>
                  </a:ext>
                </a:extLst>
              </p:cNvPr>
              <p:cNvSpPr>
                <a:spLocks noChangeArrowheads="1"/>
              </p:cNvSpPr>
              <p:nvPr/>
            </p:nvSpPr>
            <p:spPr bwMode="auto">
              <a:xfrm rot="-5400000">
                <a:off x="4208" y="288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86" name="Rectangle 87">
                <a:extLst>
                  <a:ext uri="{FF2B5EF4-FFF2-40B4-BE49-F238E27FC236}">
                    <a16:creationId xmlns:a16="http://schemas.microsoft.com/office/drawing/2014/main" id="{FA6AB0AE-C659-8F7A-6BED-B4E7FBC3A394}"/>
                  </a:ext>
                </a:extLst>
              </p:cNvPr>
              <p:cNvSpPr>
                <a:spLocks noChangeArrowheads="1"/>
              </p:cNvSpPr>
              <p:nvPr/>
            </p:nvSpPr>
            <p:spPr bwMode="auto">
              <a:xfrm rot="-5400000">
                <a:off x="4208" y="2810"/>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87" name="Rectangle 88">
                <a:extLst>
                  <a:ext uri="{FF2B5EF4-FFF2-40B4-BE49-F238E27FC236}">
                    <a16:creationId xmlns:a16="http://schemas.microsoft.com/office/drawing/2014/main" id="{8E5BBCB2-3319-D304-1211-58994F28BAF8}"/>
                  </a:ext>
                </a:extLst>
              </p:cNvPr>
              <p:cNvSpPr>
                <a:spLocks noChangeArrowheads="1"/>
              </p:cNvSpPr>
              <p:nvPr/>
            </p:nvSpPr>
            <p:spPr bwMode="auto">
              <a:xfrm rot="-5400000">
                <a:off x="4297" y="288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88" name="Rectangle 89">
                <a:extLst>
                  <a:ext uri="{FF2B5EF4-FFF2-40B4-BE49-F238E27FC236}">
                    <a16:creationId xmlns:a16="http://schemas.microsoft.com/office/drawing/2014/main" id="{F5AAA0EF-B629-F435-3BD7-FC5DC10F168F}"/>
                  </a:ext>
                </a:extLst>
              </p:cNvPr>
              <p:cNvSpPr>
                <a:spLocks noChangeArrowheads="1"/>
              </p:cNvSpPr>
              <p:nvPr/>
            </p:nvSpPr>
            <p:spPr bwMode="auto">
              <a:xfrm rot="-5400000">
                <a:off x="4297" y="2810"/>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89" name="Rectangle 90">
                <a:extLst>
                  <a:ext uri="{FF2B5EF4-FFF2-40B4-BE49-F238E27FC236}">
                    <a16:creationId xmlns:a16="http://schemas.microsoft.com/office/drawing/2014/main" id="{6BE668FE-DF04-48A1-DE94-F553E683618C}"/>
                  </a:ext>
                </a:extLst>
              </p:cNvPr>
              <p:cNvSpPr>
                <a:spLocks noChangeArrowheads="1"/>
              </p:cNvSpPr>
              <p:nvPr/>
            </p:nvSpPr>
            <p:spPr bwMode="auto">
              <a:xfrm rot="-5400000">
                <a:off x="4387" y="3066"/>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90" name="Rectangle 91">
                <a:extLst>
                  <a:ext uri="{FF2B5EF4-FFF2-40B4-BE49-F238E27FC236}">
                    <a16:creationId xmlns:a16="http://schemas.microsoft.com/office/drawing/2014/main" id="{1160AE81-0D47-7FF0-916C-9BD75F44C906}"/>
                  </a:ext>
                </a:extLst>
              </p:cNvPr>
              <p:cNvSpPr>
                <a:spLocks noChangeArrowheads="1"/>
              </p:cNvSpPr>
              <p:nvPr/>
            </p:nvSpPr>
            <p:spPr bwMode="auto">
              <a:xfrm rot="-5400000">
                <a:off x="4387" y="299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91" name="Rectangle 92">
                <a:extLst>
                  <a:ext uri="{FF2B5EF4-FFF2-40B4-BE49-F238E27FC236}">
                    <a16:creationId xmlns:a16="http://schemas.microsoft.com/office/drawing/2014/main" id="{1FFB3836-88EA-44EC-4E9F-27D7563FD7A0}"/>
                  </a:ext>
                </a:extLst>
              </p:cNvPr>
              <p:cNvSpPr>
                <a:spLocks noChangeArrowheads="1"/>
              </p:cNvSpPr>
              <p:nvPr/>
            </p:nvSpPr>
            <p:spPr bwMode="auto">
              <a:xfrm rot="-5400000">
                <a:off x="4476" y="3066"/>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92" name="Rectangle 93">
                <a:extLst>
                  <a:ext uri="{FF2B5EF4-FFF2-40B4-BE49-F238E27FC236}">
                    <a16:creationId xmlns:a16="http://schemas.microsoft.com/office/drawing/2014/main" id="{7A0E065F-AC17-3668-6EC0-1BFCCA4EF9FD}"/>
                  </a:ext>
                </a:extLst>
              </p:cNvPr>
              <p:cNvSpPr>
                <a:spLocks noChangeArrowheads="1"/>
              </p:cNvSpPr>
              <p:nvPr/>
            </p:nvSpPr>
            <p:spPr bwMode="auto">
              <a:xfrm rot="-5400000">
                <a:off x="4476" y="299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93" name="Rectangle 94">
                <a:extLst>
                  <a:ext uri="{FF2B5EF4-FFF2-40B4-BE49-F238E27FC236}">
                    <a16:creationId xmlns:a16="http://schemas.microsoft.com/office/drawing/2014/main" id="{01AE3C65-E7FE-0AEE-CEBF-67F839FDEB39}"/>
                  </a:ext>
                </a:extLst>
              </p:cNvPr>
              <p:cNvSpPr>
                <a:spLocks noChangeArrowheads="1"/>
              </p:cNvSpPr>
              <p:nvPr/>
            </p:nvSpPr>
            <p:spPr bwMode="auto">
              <a:xfrm rot="-5400000">
                <a:off x="4387" y="288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94" name="Rectangle 95">
                <a:extLst>
                  <a:ext uri="{FF2B5EF4-FFF2-40B4-BE49-F238E27FC236}">
                    <a16:creationId xmlns:a16="http://schemas.microsoft.com/office/drawing/2014/main" id="{49A732E2-90B1-F65F-C86E-78DE8B353F5F}"/>
                  </a:ext>
                </a:extLst>
              </p:cNvPr>
              <p:cNvSpPr>
                <a:spLocks noChangeArrowheads="1"/>
              </p:cNvSpPr>
              <p:nvPr/>
            </p:nvSpPr>
            <p:spPr bwMode="auto">
              <a:xfrm rot="-5400000">
                <a:off x="4387" y="281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95" name="Rectangle 96">
                <a:extLst>
                  <a:ext uri="{FF2B5EF4-FFF2-40B4-BE49-F238E27FC236}">
                    <a16:creationId xmlns:a16="http://schemas.microsoft.com/office/drawing/2014/main" id="{C1A3C526-F119-1FFD-816D-B66A79F2190F}"/>
                  </a:ext>
                </a:extLst>
              </p:cNvPr>
              <p:cNvSpPr>
                <a:spLocks noChangeArrowheads="1"/>
              </p:cNvSpPr>
              <p:nvPr/>
            </p:nvSpPr>
            <p:spPr bwMode="auto">
              <a:xfrm rot="-5400000">
                <a:off x="4476" y="288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96" name="Rectangle 97">
                <a:extLst>
                  <a:ext uri="{FF2B5EF4-FFF2-40B4-BE49-F238E27FC236}">
                    <a16:creationId xmlns:a16="http://schemas.microsoft.com/office/drawing/2014/main" id="{CE98D31E-6CB0-BA1F-EBEC-E6947BCDE806}"/>
                  </a:ext>
                </a:extLst>
              </p:cNvPr>
              <p:cNvSpPr>
                <a:spLocks noChangeArrowheads="1"/>
              </p:cNvSpPr>
              <p:nvPr/>
            </p:nvSpPr>
            <p:spPr bwMode="auto">
              <a:xfrm rot="-5400000">
                <a:off x="4476" y="281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97" name="Rectangle 98">
                <a:extLst>
                  <a:ext uri="{FF2B5EF4-FFF2-40B4-BE49-F238E27FC236}">
                    <a16:creationId xmlns:a16="http://schemas.microsoft.com/office/drawing/2014/main" id="{5C7B0AB5-C28C-B0C1-A466-C1A69FAC6D9F}"/>
                  </a:ext>
                </a:extLst>
              </p:cNvPr>
              <p:cNvSpPr>
                <a:spLocks noChangeArrowheads="1"/>
              </p:cNvSpPr>
              <p:nvPr/>
            </p:nvSpPr>
            <p:spPr bwMode="auto">
              <a:xfrm rot="-5400000">
                <a:off x="4595" y="3431"/>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98" name="Rectangle 99">
                <a:extLst>
                  <a:ext uri="{FF2B5EF4-FFF2-40B4-BE49-F238E27FC236}">
                    <a16:creationId xmlns:a16="http://schemas.microsoft.com/office/drawing/2014/main" id="{96B869E2-DA99-3340-9309-ECF17947FC26}"/>
                  </a:ext>
                </a:extLst>
              </p:cNvPr>
              <p:cNvSpPr>
                <a:spLocks noChangeArrowheads="1"/>
              </p:cNvSpPr>
              <p:nvPr/>
            </p:nvSpPr>
            <p:spPr bwMode="auto">
              <a:xfrm rot="-5400000">
                <a:off x="4595" y="335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99" name="Rectangle 100">
                <a:extLst>
                  <a:ext uri="{FF2B5EF4-FFF2-40B4-BE49-F238E27FC236}">
                    <a16:creationId xmlns:a16="http://schemas.microsoft.com/office/drawing/2014/main" id="{642D1C77-418A-BF78-534B-71992266468F}"/>
                  </a:ext>
                </a:extLst>
              </p:cNvPr>
              <p:cNvSpPr>
                <a:spLocks noChangeArrowheads="1"/>
              </p:cNvSpPr>
              <p:nvPr/>
            </p:nvSpPr>
            <p:spPr bwMode="auto">
              <a:xfrm rot="-5400000">
                <a:off x="4684" y="3431"/>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00" name="Rectangle 101">
                <a:extLst>
                  <a:ext uri="{FF2B5EF4-FFF2-40B4-BE49-F238E27FC236}">
                    <a16:creationId xmlns:a16="http://schemas.microsoft.com/office/drawing/2014/main" id="{77C94637-FD54-58A7-FECE-CA9AD34FF1B0}"/>
                  </a:ext>
                </a:extLst>
              </p:cNvPr>
              <p:cNvSpPr>
                <a:spLocks noChangeArrowheads="1"/>
              </p:cNvSpPr>
              <p:nvPr/>
            </p:nvSpPr>
            <p:spPr bwMode="auto">
              <a:xfrm rot="-5400000">
                <a:off x="4684" y="335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01" name="Rectangle 102">
                <a:extLst>
                  <a:ext uri="{FF2B5EF4-FFF2-40B4-BE49-F238E27FC236}">
                    <a16:creationId xmlns:a16="http://schemas.microsoft.com/office/drawing/2014/main" id="{3CE2CC5D-B881-73C8-9DBD-6AE51F27BD71}"/>
                  </a:ext>
                </a:extLst>
              </p:cNvPr>
              <p:cNvSpPr>
                <a:spLocks noChangeArrowheads="1"/>
              </p:cNvSpPr>
              <p:nvPr/>
            </p:nvSpPr>
            <p:spPr bwMode="auto">
              <a:xfrm rot="-5400000">
                <a:off x="4595" y="324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02" name="Rectangle 103">
                <a:extLst>
                  <a:ext uri="{FF2B5EF4-FFF2-40B4-BE49-F238E27FC236}">
                    <a16:creationId xmlns:a16="http://schemas.microsoft.com/office/drawing/2014/main" id="{F032E21D-121A-84D7-2801-EA16767FDB40}"/>
                  </a:ext>
                </a:extLst>
              </p:cNvPr>
              <p:cNvSpPr>
                <a:spLocks noChangeArrowheads="1"/>
              </p:cNvSpPr>
              <p:nvPr/>
            </p:nvSpPr>
            <p:spPr bwMode="auto">
              <a:xfrm rot="-5400000">
                <a:off x="4595" y="317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03" name="Rectangle 104">
                <a:extLst>
                  <a:ext uri="{FF2B5EF4-FFF2-40B4-BE49-F238E27FC236}">
                    <a16:creationId xmlns:a16="http://schemas.microsoft.com/office/drawing/2014/main" id="{7C0CB7F1-EB84-7BD7-D59E-A63E68D0A8EF}"/>
                  </a:ext>
                </a:extLst>
              </p:cNvPr>
              <p:cNvSpPr>
                <a:spLocks noChangeArrowheads="1"/>
              </p:cNvSpPr>
              <p:nvPr/>
            </p:nvSpPr>
            <p:spPr bwMode="auto">
              <a:xfrm rot="-5400000">
                <a:off x="4684" y="324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04" name="Rectangle 105">
                <a:extLst>
                  <a:ext uri="{FF2B5EF4-FFF2-40B4-BE49-F238E27FC236}">
                    <a16:creationId xmlns:a16="http://schemas.microsoft.com/office/drawing/2014/main" id="{D3D70AD6-C6BF-C3AA-7D64-38B6325B8058}"/>
                  </a:ext>
                </a:extLst>
              </p:cNvPr>
              <p:cNvSpPr>
                <a:spLocks noChangeArrowheads="1"/>
              </p:cNvSpPr>
              <p:nvPr/>
            </p:nvSpPr>
            <p:spPr bwMode="auto">
              <a:xfrm rot="-5400000">
                <a:off x="4684" y="317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05" name="Rectangle 106">
                <a:extLst>
                  <a:ext uri="{FF2B5EF4-FFF2-40B4-BE49-F238E27FC236}">
                    <a16:creationId xmlns:a16="http://schemas.microsoft.com/office/drawing/2014/main" id="{B9044BB0-8D30-3FD0-4E22-7E1B0DA7789E}"/>
                  </a:ext>
                </a:extLst>
              </p:cNvPr>
              <p:cNvSpPr>
                <a:spLocks noChangeArrowheads="1"/>
              </p:cNvSpPr>
              <p:nvPr/>
            </p:nvSpPr>
            <p:spPr bwMode="auto">
              <a:xfrm rot="-5400000">
                <a:off x="4773" y="3431"/>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06" name="Rectangle 107">
                <a:extLst>
                  <a:ext uri="{FF2B5EF4-FFF2-40B4-BE49-F238E27FC236}">
                    <a16:creationId xmlns:a16="http://schemas.microsoft.com/office/drawing/2014/main" id="{822DE9E4-CC96-B193-4A08-D9D81C04AD63}"/>
                  </a:ext>
                </a:extLst>
              </p:cNvPr>
              <p:cNvSpPr>
                <a:spLocks noChangeArrowheads="1"/>
              </p:cNvSpPr>
              <p:nvPr/>
            </p:nvSpPr>
            <p:spPr bwMode="auto">
              <a:xfrm rot="-5400000">
                <a:off x="4773" y="3358"/>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07" name="Rectangle 108">
                <a:extLst>
                  <a:ext uri="{FF2B5EF4-FFF2-40B4-BE49-F238E27FC236}">
                    <a16:creationId xmlns:a16="http://schemas.microsoft.com/office/drawing/2014/main" id="{34FAE9E3-634C-922B-6E46-17C599FC101F}"/>
                  </a:ext>
                </a:extLst>
              </p:cNvPr>
              <p:cNvSpPr>
                <a:spLocks noChangeArrowheads="1"/>
              </p:cNvSpPr>
              <p:nvPr/>
            </p:nvSpPr>
            <p:spPr bwMode="auto">
              <a:xfrm rot="-5400000">
                <a:off x="4862" y="3358"/>
                <a:ext cx="73" cy="60"/>
              </a:xfrm>
              <a:prstGeom prst="rect">
                <a:avLst/>
              </a:prstGeom>
              <a:solidFill>
                <a:srgbClr val="80808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08" name="Rectangle 109">
                <a:extLst>
                  <a:ext uri="{FF2B5EF4-FFF2-40B4-BE49-F238E27FC236}">
                    <a16:creationId xmlns:a16="http://schemas.microsoft.com/office/drawing/2014/main" id="{82BFA285-A1EC-0AE0-BAA9-EC18582A203F}"/>
                  </a:ext>
                </a:extLst>
              </p:cNvPr>
              <p:cNvSpPr>
                <a:spLocks noChangeArrowheads="1"/>
              </p:cNvSpPr>
              <p:nvPr/>
            </p:nvSpPr>
            <p:spPr bwMode="auto">
              <a:xfrm rot="-5400000">
                <a:off x="4773" y="3248"/>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09" name="Rectangle 110">
                <a:extLst>
                  <a:ext uri="{FF2B5EF4-FFF2-40B4-BE49-F238E27FC236}">
                    <a16:creationId xmlns:a16="http://schemas.microsoft.com/office/drawing/2014/main" id="{76760B1F-D2AA-4500-8431-45405606753D}"/>
                  </a:ext>
                </a:extLst>
              </p:cNvPr>
              <p:cNvSpPr>
                <a:spLocks noChangeArrowheads="1"/>
              </p:cNvSpPr>
              <p:nvPr/>
            </p:nvSpPr>
            <p:spPr bwMode="auto">
              <a:xfrm rot="-5400000">
                <a:off x="4773" y="317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10" name="Rectangle 111">
                <a:extLst>
                  <a:ext uri="{FF2B5EF4-FFF2-40B4-BE49-F238E27FC236}">
                    <a16:creationId xmlns:a16="http://schemas.microsoft.com/office/drawing/2014/main" id="{B44A20AA-BB15-7E69-E67B-C3C1E95CC977}"/>
                  </a:ext>
                </a:extLst>
              </p:cNvPr>
              <p:cNvSpPr>
                <a:spLocks noChangeArrowheads="1"/>
              </p:cNvSpPr>
              <p:nvPr/>
            </p:nvSpPr>
            <p:spPr bwMode="auto">
              <a:xfrm rot="-5400000">
                <a:off x="4862" y="3248"/>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11" name="Rectangle 112">
                <a:extLst>
                  <a:ext uri="{FF2B5EF4-FFF2-40B4-BE49-F238E27FC236}">
                    <a16:creationId xmlns:a16="http://schemas.microsoft.com/office/drawing/2014/main" id="{B2821310-0E20-33BF-39F3-7B2109B97DCB}"/>
                  </a:ext>
                </a:extLst>
              </p:cNvPr>
              <p:cNvSpPr>
                <a:spLocks noChangeArrowheads="1"/>
              </p:cNvSpPr>
              <p:nvPr/>
            </p:nvSpPr>
            <p:spPr bwMode="auto">
              <a:xfrm rot="-5400000">
                <a:off x="4862" y="317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12" name="Rectangle 113">
                <a:extLst>
                  <a:ext uri="{FF2B5EF4-FFF2-40B4-BE49-F238E27FC236}">
                    <a16:creationId xmlns:a16="http://schemas.microsoft.com/office/drawing/2014/main" id="{7908FF49-C1E9-C48F-065C-E02445E167C2}"/>
                  </a:ext>
                </a:extLst>
              </p:cNvPr>
              <p:cNvSpPr>
                <a:spLocks noChangeArrowheads="1"/>
              </p:cNvSpPr>
              <p:nvPr/>
            </p:nvSpPr>
            <p:spPr bwMode="auto">
              <a:xfrm rot="-5400000">
                <a:off x="4595" y="3066"/>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13" name="Rectangle 114">
                <a:extLst>
                  <a:ext uri="{FF2B5EF4-FFF2-40B4-BE49-F238E27FC236}">
                    <a16:creationId xmlns:a16="http://schemas.microsoft.com/office/drawing/2014/main" id="{EEFCD7AC-B1D2-0836-AB07-06058E5C097D}"/>
                  </a:ext>
                </a:extLst>
              </p:cNvPr>
              <p:cNvSpPr>
                <a:spLocks noChangeArrowheads="1"/>
              </p:cNvSpPr>
              <p:nvPr/>
            </p:nvSpPr>
            <p:spPr bwMode="auto">
              <a:xfrm rot="-5400000">
                <a:off x="4595" y="299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14" name="Rectangle 115">
                <a:extLst>
                  <a:ext uri="{FF2B5EF4-FFF2-40B4-BE49-F238E27FC236}">
                    <a16:creationId xmlns:a16="http://schemas.microsoft.com/office/drawing/2014/main" id="{3B9A1AA5-0366-CFB6-D612-1E8298369BD0}"/>
                  </a:ext>
                </a:extLst>
              </p:cNvPr>
              <p:cNvSpPr>
                <a:spLocks noChangeArrowheads="1"/>
              </p:cNvSpPr>
              <p:nvPr/>
            </p:nvSpPr>
            <p:spPr bwMode="auto">
              <a:xfrm rot="-5400000">
                <a:off x="4684" y="3066"/>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15" name="Rectangle 116">
                <a:extLst>
                  <a:ext uri="{FF2B5EF4-FFF2-40B4-BE49-F238E27FC236}">
                    <a16:creationId xmlns:a16="http://schemas.microsoft.com/office/drawing/2014/main" id="{41176584-C81D-5B67-04F3-55DF370D9CAE}"/>
                  </a:ext>
                </a:extLst>
              </p:cNvPr>
              <p:cNvSpPr>
                <a:spLocks noChangeArrowheads="1"/>
              </p:cNvSpPr>
              <p:nvPr/>
            </p:nvSpPr>
            <p:spPr bwMode="auto">
              <a:xfrm rot="-5400000">
                <a:off x="4684" y="299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16" name="Rectangle 117">
                <a:extLst>
                  <a:ext uri="{FF2B5EF4-FFF2-40B4-BE49-F238E27FC236}">
                    <a16:creationId xmlns:a16="http://schemas.microsoft.com/office/drawing/2014/main" id="{83C24DDF-F527-A6CB-27B1-35CFD96E395B}"/>
                  </a:ext>
                </a:extLst>
              </p:cNvPr>
              <p:cNvSpPr>
                <a:spLocks noChangeArrowheads="1"/>
              </p:cNvSpPr>
              <p:nvPr/>
            </p:nvSpPr>
            <p:spPr bwMode="auto">
              <a:xfrm rot="-5400000">
                <a:off x="4595" y="288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17" name="Rectangle 118">
                <a:extLst>
                  <a:ext uri="{FF2B5EF4-FFF2-40B4-BE49-F238E27FC236}">
                    <a16:creationId xmlns:a16="http://schemas.microsoft.com/office/drawing/2014/main" id="{81BFB91A-7C92-99F1-8990-CBEBAD714302}"/>
                  </a:ext>
                </a:extLst>
              </p:cNvPr>
              <p:cNvSpPr>
                <a:spLocks noChangeArrowheads="1"/>
              </p:cNvSpPr>
              <p:nvPr/>
            </p:nvSpPr>
            <p:spPr bwMode="auto">
              <a:xfrm rot="-5400000">
                <a:off x="4595" y="281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18" name="Rectangle 119">
                <a:extLst>
                  <a:ext uri="{FF2B5EF4-FFF2-40B4-BE49-F238E27FC236}">
                    <a16:creationId xmlns:a16="http://schemas.microsoft.com/office/drawing/2014/main" id="{C3C973B5-F00B-504A-3195-4A5A65872F93}"/>
                  </a:ext>
                </a:extLst>
              </p:cNvPr>
              <p:cNvSpPr>
                <a:spLocks noChangeArrowheads="1"/>
              </p:cNvSpPr>
              <p:nvPr/>
            </p:nvSpPr>
            <p:spPr bwMode="auto">
              <a:xfrm rot="-5400000">
                <a:off x="4684" y="288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19" name="Rectangle 120">
                <a:extLst>
                  <a:ext uri="{FF2B5EF4-FFF2-40B4-BE49-F238E27FC236}">
                    <a16:creationId xmlns:a16="http://schemas.microsoft.com/office/drawing/2014/main" id="{5CEAF6E8-7879-ECF2-EB4A-3AA636A45793}"/>
                  </a:ext>
                </a:extLst>
              </p:cNvPr>
              <p:cNvSpPr>
                <a:spLocks noChangeArrowheads="1"/>
              </p:cNvSpPr>
              <p:nvPr/>
            </p:nvSpPr>
            <p:spPr bwMode="auto">
              <a:xfrm rot="-5400000">
                <a:off x="4684" y="281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20" name="Rectangle 121">
                <a:extLst>
                  <a:ext uri="{FF2B5EF4-FFF2-40B4-BE49-F238E27FC236}">
                    <a16:creationId xmlns:a16="http://schemas.microsoft.com/office/drawing/2014/main" id="{8703FE29-FE33-9320-2A0C-AE0322918183}"/>
                  </a:ext>
                </a:extLst>
              </p:cNvPr>
              <p:cNvSpPr>
                <a:spLocks noChangeArrowheads="1"/>
              </p:cNvSpPr>
              <p:nvPr/>
            </p:nvSpPr>
            <p:spPr bwMode="auto">
              <a:xfrm rot="-5400000">
                <a:off x="4773" y="3066"/>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21" name="Rectangle 122">
                <a:extLst>
                  <a:ext uri="{FF2B5EF4-FFF2-40B4-BE49-F238E27FC236}">
                    <a16:creationId xmlns:a16="http://schemas.microsoft.com/office/drawing/2014/main" id="{48EA96A8-3484-A381-237B-0D2A46FD342D}"/>
                  </a:ext>
                </a:extLst>
              </p:cNvPr>
              <p:cNvSpPr>
                <a:spLocks noChangeArrowheads="1"/>
              </p:cNvSpPr>
              <p:nvPr/>
            </p:nvSpPr>
            <p:spPr bwMode="auto">
              <a:xfrm rot="-5400000">
                <a:off x="4773" y="299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22" name="Rectangle 123">
                <a:extLst>
                  <a:ext uri="{FF2B5EF4-FFF2-40B4-BE49-F238E27FC236}">
                    <a16:creationId xmlns:a16="http://schemas.microsoft.com/office/drawing/2014/main" id="{DAA96E94-F7C4-C8C1-B5C9-68AAFCBBB48E}"/>
                  </a:ext>
                </a:extLst>
              </p:cNvPr>
              <p:cNvSpPr>
                <a:spLocks noChangeArrowheads="1"/>
              </p:cNvSpPr>
              <p:nvPr/>
            </p:nvSpPr>
            <p:spPr bwMode="auto">
              <a:xfrm rot="-5400000">
                <a:off x="4862" y="3066"/>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23" name="Rectangle 124">
                <a:extLst>
                  <a:ext uri="{FF2B5EF4-FFF2-40B4-BE49-F238E27FC236}">
                    <a16:creationId xmlns:a16="http://schemas.microsoft.com/office/drawing/2014/main" id="{C41E0FF2-37AE-F28C-D39E-859CCD046151}"/>
                  </a:ext>
                </a:extLst>
              </p:cNvPr>
              <p:cNvSpPr>
                <a:spLocks noChangeArrowheads="1"/>
              </p:cNvSpPr>
              <p:nvPr/>
            </p:nvSpPr>
            <p:spPr bwMode="auto">
              <a:xfrm rot="-5400000">
                <a:off x="4862" y="299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24" name="Rectangle 125">
                <a:extLst>
                  <a:ext uri="{FF2B5EF4-FFF2-40B4-BE49-F238E27FC236}">
                    <a16:creationId xmlns:a16="http://schemas.microsoft.com/office/drawing/2014/main" id="{DFB21168-EE27-F3F3-B46E-4E49FA0CCE2B}"/>
                  </a:ext>
                </a:extLst>
              </p:cNvPr>
              <p:cNvSpPr>
                <a:spLocks noChangeArrowheads="1"/>
              </p:cNvSpPr>
              <p:nvPr/>
            </p:nvSpPr>
            <p:spPr bwMode="auto">
              <a:xfrm rot="-5400000">
                <a:off x="4773" y="288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25" name="Rectangle 126">
                <a:extLst>
                  <a:ext uri="{FF2B5EF4-FFF2-40B4-BE49-F238E27FC236}">
                    <a16:creationId xmlns:a16="http://schemas.microsoft.com/office/drawing/2014/main" id="{5D5C21A7-6D26-91EA-E568-DE55AE97A273}"/>
                  </a:ext>
                </a:extLst>
              </p:cNvPr>
              <p:cNvSpPr>
                <a:spLocks noChangeArrowheads="1"/>
              </p:cNvSpPr>
              <p:nvPr/>
            </p:nvSpPr>
            <p:spPr bwMode="auto">
              <a:xfrm rot="-5400000">
                <a:off x="4773" y="2810"/>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26" name="Rectangle 127">
                <a:extLst>
                  <a:ext uri="{FF2B5EF4-FFF2-40B4-BE49-F238E27FC236}">
                    <a16:creationId xmlns:a16="http://schemas.microsoft.com/office/drawing/2014/main" id="{82CFF5CE-9B04-A12B-1653-0F57AF3931B1}"/>
                  </a:ext>
                </a:extLst>
              </p:cNvPr>
              <p:cNvSpPr>
                <a:spLocks noChangeArrowheads="1"/>
              </p:cNvSpPr>
              <p:nvPr/>
            </p:nvSpPr>
            <p:spPr bwMode="auto">
              <a:xfrm rot="-5400000">
                <a:off x="4862" y="288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27" name="Rectangle 128">
                <a:extLst>
                  <a:ext uri="{FF2B5EF4-FFF2-40B4-BE49-F238E27FC236}">
                    <a16:creationId xmlns:a16="http://schemas.microsoft.com/office/drawing/2014/main" id="{03FD6D0A-AA12-A66E-2551-44FC6036AC46}"/>
                  </a:ext>
                </a:extLst>
              </p:cNvPr>
              <p:cNvSpPr>
                <a:spLocks noChangeArrowheads="1"/>
              </p:cNvSpPr>
              <p:nvPr/>
            </p:nvSpPr>
            <p:spPr bwMode="auto">
              <a:xfrm rot="-5400000">
                <a:off x="4862" y="2810"/>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28" name="Rectangle 129">
                <a:extLst>
                  <a:ext uri="{FF2B5EF4-FFF2-40B4-BE49-F238E27FC236}">
                    <a16:creationId xmlns:a16="http://schemas.microsoft.com/office/drawing/2014/main" id="{6D59FEA1-3F07-2A13-68B2-53B612931079}"/>
                  </a:ext>
                </a:extLst>
              </p:cNvPr>
              <p:cNvSpPr>
                <a:spLocks noChangeArrowheads="1"/>
              </p:cNvSpPr>
              <p:nvPr/>
            </p:nvSpPr>
            <p:spPr bwMode="auto">
              <a:xfrm rot="-5400000">
                <a:off x="4208" y="2701"/>
                <a:ext cx="74"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29" name="Rectangle 130">
                <a:extLst>
                  <a:ext uri="{FF2B5EF4-FFF2-40B4-BE49-F238E27FC236}">
                    <a16:creationId xmlns:a16="http://schemas.microsoft.com/office/drawing/2014/main" id="{4E5980C3-432A-0EF5-2EC5-3D5775F92E22}"/>
                  </a:ext>
                </a:extLst>
              </p:cNvPr>
              <p:cNvSpPr>
                <a:spLocks noChangeArrowheads="1"/>
              </p:cNvSpPr>
              <p:nvPr/>
            </p:nvSpPr>
            <p:spPr bwMode="auto">
              <a:xfrm rot="-5400000">
                <a:off x="4208" y="2627"/>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30" name="Rectangle 131">
                <a:extLst>
                  <a:ext uri="{FF2B5EF4-FFF2-40B4-BE49-F238E27FC236}">
                    <a16:creationId xmlns:a16="http://schemas.microsoft.com/office/drawing/2014/main" id="{08F5092D-2E57-4A89-8182-7C50ED15463E}"/>
                  </a:ext>
                </a:extLst>
              </p:cNvPr>
              <p:cNvSpPr>
                <a:spLocks noChangeArrowheads="1"/>
              </p:cNvSpPr>
              <p:nvPr/>
            </p:nvSpPr>
            <p:spPr bwMode="auto">
              <a:xfrm rot="-5400000">
                <a:off x="4297" y="2701"/>
                <a:ext cx="74"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31" name="Rectangle 132">
                <a:extLst>
                  <a:ext uri="{FF2B5EF4-FFF2-40B4-BE49-F238E27FC236}">
                    <a16:creationId xmlns:a16="http://schemas.microsoft.com/office/drawing/2014/main" id="{1E633E43-AA42-EA94-CBCB-B3D07A814DE7}"/>
                  </a:ext>
                </a:extLst>
              </p:cNvPr>
              <p:cNvSpPr>
                <a:spLocks noChangeArrowheads="1"/>
              </p:cNvSpPr>
              <p:nvPr/>
            </p:nvSpPr>
            <p:spPr bwMode="auto">
              <a:xfrm rot="-5400000">
                <a:off x="4297" y="2627"/>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32" name="Rectangle 133">
                <a:extLst>
                  <a:ext uri="{FF2B5EF4-FFF2-40B4-BE49-F238E27FC236}">
                    <a16:creationId xmlns:a16="http://schemas.microsoft.com/office/drawing/2014/main" id="{00290D55-1C83-6881-3847-954CC5EE6E8E}"/>
                  </a:ext>
                </a:extLst>
              </p:cNvPr>
              <p:cNvSpPr>
                <a:spLocks noChangeArrowheads="1"/>
              </p:cNvSpPr>
              <p:nvPr/>
            </p:nvSpPr>
            <p:spPr bwMode="auto">
              <a:xfrm rot="-5400000">
                <a:off x="4208" y="2518"/>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33" name="Rectangle 134">
                <a:extLst>
                  <a:ext uri="{FF2B5EF4-FFF2-40B4-BE49-F238E27FC236}">
                    <a16:creationId xmlns:a16="http://schemas.microsoft.com/office/drawing/2014/main" id="{E819368C-C527-5E65-529A-311855295BA0}"/>
                  </a:ext>
                </a:extLst>
              </p:cNvPr>
              <p:cNvSpPr>
                <a:spLocks noChangeArrowheads="1"/>
              </p:cNvSpPr>
              <p:nvPr/>
            </p:nvSpPr>
            <p:spPr bwMode="auto">
              <a:xfrm rot="-5400000">
                <a:off x="4208" y="244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34" name="Rectangle 135">
                <a:extLst>
                  <a:ext uri="{FF2B5EF4-FFF2-40B4-BE49-F238E27FC236}">
                    <a16:creationId xmlns:a16="http://schemas.microsoft.com/office/drawing/2014/main" id="{31DCA127-09C3-9429-1672-995FC3539FDF}"/>
                  </a:ext>
                </a:extLst>
              </p:cNvPr>
              <p:cNvSpPr>
                <a:spLocks noChangeArrowheads="1"/>
              </p:cNvSpPr>
              <p:nvPr/>
            </p:nvSpPr>
            <p:spPr bwMode="auto">
              <a:xfrm rot="-5400000">
                <a:off x="4297" y="2518"/>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35" name="Rectangle 136">
                <a:extLst>
                  <a:ext uri="{FF2B5EF4-FFF2-40B4-BE49-F238E27FC236}">
                    <a16:creationId xmlns:a16="http://schemas.microsoft.com/office/drawing/2014/main" id="{16AA3A75-4216-9C2F-0F4B-9972D6E95562}"/>
                  </a:ext>
                </a:extLst>
              </p:cNvPr>
              <p:cNvSpPr>
                <a:spLocks noChangeArrowheads="1"/>
              </p:cNvSpPr>
              <p:nvPr/>
            </p:nvSpPr>
            <p:spPr bwMode="auto">
              <a:xfrm rot="-5400000">
                <a:off x="4297" y="244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36" name="Rectangle 137">
                <a:extLst>
                  <a:ext uri="{FF2B5EF4-FFF2-40B4-BE49-F238E27FC236}">
                    <a16:creationId xmlns:a16="http://schemas.microsoft.com/office/drawing/2014/main" id="{9E9807AC-BAAF-5D3D-F10A-CF0767AF7B0E}"/>
                  </a:ext>
                </a:extLst>
              </p:cNvPr>
              <p:cNvSpPr>
                <a:spLocks noChangeArrowheads="1"/>
              </p:cNvSpPr>
              <p:nvPr/>
            </p:nvSpPr>
            <p:spPr bwMode="auto">
              <a:xfrm rot="-5400000">
                <a:off x="4387" y="2701"/>
                <a:ext cx="74"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37" name="Rectangle 138">
                <a:extLst>
                  <a:ext uri="{FF2B5EF4-FFF2-40B4-BE49-F238E27FC236}">
                    <a16:creationId xmlns:a16="http://schemas.microsoft.com/office/drawing/2014/main" id="{40457CEA-E022-4159-A305-3BFEF5568F27}"/>
                  </a:ext>
                </a:extLst>
              </p:cNvPr>
              <p:cNvSpPr>
                <a:spLocks noChangeArrowheads="1"/>
              </p:cNvSpPr>
              <p:nvPr/>
            </p:nvSpPr>
            <p:spPr bwMode="auto">
              <a:xfrm rot="-5400000">
                <a:off x="4387" y="2627"/>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38" name="Rectangle 139">
                <a:extLst>
                  <a:ext uri="{FF2B5EF4-FFF2-40B4-BE49-F238E27FC236}">
                    <a16:creationId xmlns:a16="http://schemas.microsoft.com/office/drawing/2014/main" id="{AC4D02C1-5BAD-F5DB-880C-F962A2C03B15}"/>
                  </a:ext>
                </a:extLst>
              </p:cNvPr>
              <p:cNvSpPr>
                <a:spLocks noChangeArrowheads="1"/>
              </p:cNvSpPr>
              <p:nvPr/>
            </p:nvSpPr>
            <p:spPr bwMode="auto">
              <a:xfrm rot="-5400000">
                <a:off x="4476" y="2701"/>
                <a:ext cx="74"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39" name="Rectangle 140">
                <a:extLst>
                  <a:ext uri="{FF2B5EF4-FFF2-40B4-BE49-F238E27FC236}">
                    <a16:creationId xmlns:a16="http://schemas.microsoft.com/office/drawing/2014/main" id="{16CED534-526E-5D34-0014-D905E12DF9CA}"/>
                  </a:ext>
                </a:extLst>
              </p:cNvPr>
              <p:cNvSpPr>
                <a:spLocks noChangeArrowheads="1"/>
              </p:cNvSpPr>
              <p:nvPr/>
            </p:nvSpPr>
            <p:spPr bwMode="auto">
              <a:xfrm rot="-5400000">
                <a:off x="4476" y="2627"/>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40" name="Rectangle 141">
                <a:extLst>
                  <a:ext uri="{FF2B5EF4-FFF2-40B4-BE49-F238E27FC236}">
                    <a16:creationId xmlns:a16="http://schemas.microsoft.com/office/drawing/2014/main" id="{8C2BCB51-AC8D-87A6-B8E7-D14E778A3032}"/>
                  </a:ext>
                </a:extLst>
              </p:cNvPr>
              <p:cNvSpPr>
                <a:spLocks noChangeArrowheads="1"/>
              </p:cNvSpPr>
              <p:nvPr/>
            </p:nvSpPr>
            <p:spPr bwMode="auto">
              <a:xfrm rot="-5400000">
                <a:off x="4387" y="251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41" name="Rectangle 142">
                <a:extLst>
                  <a:ext uri="{FF2B5EF4-FFF2-40B4-BE49-F238E27FC236}">
                    <a16:creationId xmlns:a16="http://schemas.microsoft.com/office/drawing/2014/main" id="{25689815-8A52-CA63-B70C-1971FD127141}"/>
                  </a:ext>
                </a:extLst>
              </p:cNvPr>
              <p:cNvSpPr>
                <a:spLocks noChangeArrowheads="1"/>
              </p:cNvSpPr>
              <p:nvPr/>
            </p:nvSpPr>
            <p:spPr bwMode="auto">
              <a:xfrm rot="-5400000">
                <a:off x="4387" y="244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42" name="Rectangle 143">
                <a:extLst>
                  <a:ext uri="{FF2B5EF4-FFF2-40B4-BE49-F238E27FC236}">
                    <a16:creationId xmlns:a16="http://schemas.microsoft.com/office/drawing/2014/main" id="{32F830AB-566F-063E-677C-9BEFFA790DDC}"/>
                  </a:ext>
                </a:extLst>
              </p:cNvPr>
              <p:cNvSpPr>
                <a:spLocks noChangeArrowheads="1"/>
              </p:cNvSpPr>
              <p:nvPr/>
            </p:nvSpPr>
            <p:spPr bwMode="auto">
              <a:xfrm rot="-5400000">
                <a:off x="4476" y="251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43" name="Rectangle 144">
                <a:extLst>
                  <a:ext uri="{FF2B5EF4-FFF2-40B4-BE49-F238E27FC236}">
                    <a16:creationId xmlns:a16="http://schemas.microsoft.com/office/drawing/2014/main" id="{BCB0BC41-6240-778E-C9CE-F13F6FB31A7C}"/>
                  </a:ext>
                </a:extLst>
              </p:cNvPr>
              <p:cNvSpPr>
                <a:spLocks noChangeArrowheads="1"/>
              </p:cNvSpPr>
              <p:nvPr/>
            </p:nvSpPr>
            <p:spPr bwMode="auto">
              <a:xfrm rot="-5400000">
                <a:off x="4476" y="244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44" name="Rectangle 145">
                <a:extLst>
                  <a:ext uri="{FF2B5EF4-FFF2-40B4-BE49-F238E27FC236}">
                    <a16:creationId xmlns:a16="http://schemas.microsoft.com/office/drawing/2014/main" id="{9FA1259D-F8BE-F32B-7EE8-F311851C092B}"/>
                  </a:ext>
                </a:extLst>
              </p:cNvPr>
              <p:cNvSpPr>
                <a:spLocks noChangeArrowheads="1"/>
              </p:cNvSpPr>
              <p:nvPr/>
            </p:nvSpPr>
            <p:spPr bwMode="auto">
              <a:xfrm rot="-5400000">
                <a:off x="4208" y="233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45" name="Rectangle 146">
                <a:extLst>
                  <a:ext uri="{FF2B5EF4-FFF2-40B4-BE49-F238E27FC236}">
                    <a16:creationId xmlns:a16="http://schemas.microsoft.com/office/drawing/2014/main" id="{B9FA5F9F-543A-E0C4-7DCE-A9DEC4138739}"/>
                  </a:ext>
                </a:extLst>
              </p:cNvPr>
              <p:cNvSpPr>
                <a:spLocks noChangeArrowheads="1"/>
              </p:cNvSpPr>
              <p:nvPr/>
            </p:nvSpPr>
            <p:spPr bwMode="auto">
              <a:xfrm rot="-5400000">
                <a:off x="4208" y="2262"/>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46" name="Rectangle 147">
                <a:extLst>
                  <a:ext uri="{FF2B5EF4-FFF2-40B4-BE49-F238E27FC236}">
                    <a16:creationId xmlns:a16="http://schemas.microsoft.com/office/drawing/2014/main" id="{98DD3E08-321B-9883-D97F-010536B9236F}"/>
                  </a:ext>
                </a:extLst>
              </p:cNvPr>
              <p:cNvSpPr>
                <a:spLocks noChangeArrowheads="1"/>
              </p:cNvSpPr>
              <p:nvPr/>
            </p:nvSpPr>
            <p:spPr bwMode="auto">
              <a:xfrm rot="-5400000">
                <a:off x="4297" y="233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47" name="Rectangle 148">
                <a:extLst>
                  <a:ext uri="{FF2B5EF4-FFF2-40B4-BE49-F238E27FC236}">
                    <a16:creationId xmlns:a16="http://schemas.microsoft.com/office/drawing/2014/main" id="{EE0F0447-CCF4-957A-7DE4-06CED85B5B9F}"/>
                  </a:ext>
                </a:extLst>
              </p:cNvPr>
              <p:cNvSpPr>
                <a:spLocks noChangeArrowheads="1"/>
              </p:cNvSpPr>
              <p:nvPr/>
            </p:nvSpPr>
            <p:spPr bwMode="auto">
              <a:xfrm rot="-5400000">
                <a:off x="4297" y="2262"/>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48" name="Rectangle 149">
                <a:extLst>
                  <a:ext uri="{FF2B5EF4-FFF2-40B4-BE49-F238E27FC236}">
                    <a16:creationId xmlns:a16="http://schemas.microsoft.com/office/drawing/2014/main" id="{079E67C0-A9D8-D8C0-7FB0-CB11B7DFE4B5}"/>
                  </a:ext>
                </a:extLst>
              </p:cNvPr>
              <p:cNvSpPr>
                <a:spLocks noChangeArrowheads="1"/>
              </p:cNvSpPr>
              <p:nvPr/>
            </p:nvSpPr>
            <p:spPr bwMode="auto">
              <a:xfrm rot="-5400000">
                <a:off x="4208" y="215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49" name="Rectangle 150">
                <a:extLst>
                  <a:ext uri="{FF2B5EF4-FFF2-40B4-BE49-F238E27FC236}">
                    <a16:creationId xmlns:a16="http://schemas.microsoft.com/office/drawing/2014/main" id="{6E427AA7-19C3-3374-3CFE-AF36603380B9}"/>
                  </a:ext>
                </a:extLst>
              </p:cNvPr>
              <p:cNvSpPr>
                <a:spLocks noChangeArrowheads="1"/>
              </p:cNvSpPr>
              <p:nvPr/>
            </p:nvSpPr>
            <p:spPr bwMode="auto">
              <a:xfrm rot="-5400000">
                <a:off x="4208" y="2080"/>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50" name="Rectangle 151">
                <a:extLst>
                  <a:ext uri="{FF2B5EF4-FFF2-40B4-BE49-F238E27FC236}">
                    <a16:creationId xmlns:a16="http://schemas.microsoft.com/office/drawing/2014/main" id="{29BE5353-2584-8DCD-8931-8F3B941C7EEA}"/>
                  </a:ext>
                </a:extLst>
              </p:cNvPr>
              <p:cNvSpPr>
                <a:spLocks noChangeArrowheads="1"/>
              </p:cNvSpPr>
              <p:nvPr/>
            </p:nvSpPr>
            <p:spPr bwMode="auto">
              <a:xfrm rot="-5400000">
                <a:off x="4297" y="215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51" name="Rectangle 152">
                <a:extLst>
                  <a:ext uri="{FF2B5EF4-FFF2-40B4-BE49-F238E27FC236}">
                    <a16:creationId xmlns:a16="http://schemas.microsoft.com/office/drawing/2014/main" id="{494264DC-AF95-DD4E-9C66-CC9C2500A5F4}"/>
                  </a:ext>
                </a:extLst>
              </p:cNvPr>
              <p:cNvSpPr>
                <a:spLocks noChangeArrowheads="1"/>
              </p:cNvSpPr>
              <p:nvPr/>
            </p:nvSpPr>
            <p:spPr bwMode="auto">
              <a:xfrm rot="-5400000">
                <a:off x="4297" y="2080"/>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52" name="Rectangle 153">
                <a:extLst>
                  <a:ext uri="{FF2B5EF4-FFF2-40B4-BE49-F238E27FC236}">
                    <a16:creationId xmlns:a16="http://schemas.microsoft.com/office/drawing/2014/main" id="{92AD96DD-B734-D548-6F6D-7CFF70065973}"/>
                  </a:ext>
                </a:extLst>
              </p:cNvPr>
              <p:cNvSpPr>
                <a:spLocks noChangeArrowheads="1"/>
              </p:cNvSpPr>
              <p:nvPr/>
            </p:nvSpPr>
            <p:spPr bwMode="auto">
              <a:xfrm rot="-5400000">
                <a:off x="4387" y="233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53" name="Rectangle 154">
                <a:extLst>
                  <a:ext uri="{FF2B5EF4-FFF2-40B4-BE49-F238E27FC236}">
                    <a16:creationId xmlns:a16="http://schemas.microsoft.com/office/drawing/2014/main" id="{D7C9422A-9CC3-90AA-EA9F-C9AD2BB725FC}"/>
                  </a:ext>
                </a:extLst>
              </p:cNvPr>
              <p:cNvSpPr>
                <a:spLocks noChangeArrowheads="1"/>
              </p:cNvSpPr>
              <p:nvPr/>
            </p:nvSpPr>
            <p:spPr bwMode="auto">
              <a:xfrm rot="-5400000">
                <a:off x="4387" y="2262"/>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54" name="Rectangle 155">
                <a:extLst>
                  <a:ext uri="{FF2B5EF4-FFF2-40B4-BE49-F238E27FC236}">
                    <a16:creationId xmlns:a16="http://schemas.microsoft.com/office/drawing/2014/main" id="{34EF132B-7557-DD16-BB9C-9359A152E759}"/>
                  </a:ext>
                </a:extLst>
              </p:cNvPr>
              <p:cNvSpPr>
                <a:spLocks noChangeArrowheads="1"/>
              </p:cNvSpPr>
              <p:nvPr/>
            </p:nvSpPr>
            <p:spPr bwMode="auto">
              <a:xfrm rot="-5400000">
                <a:off x="4476" y="233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55" name="Rectangle 156">
                <a:extLst>
                  <a:ext uri="{FF2B5EF4-FFF2-40B4-BE49-F238E27FC236}">
                    <a16:creationId xmlns:a16="http://schemas.microsoft.com/office/drawing/2014/main" id="{977C6EDA-7D96-ECF3-1E8C-320575AA3471}"/>
                  </a:ext>
                </a:extLst>
              </p:cNvPr>
              <p:cNvSpPr>
                <a:spLocks noChangeArrowheads="1"/>
              </p:cNvSpPr>
              <p:nvPr/>
            </p:nvSpPr>
            <p:spPr bwMode="auto">
              <a:xfrm rot="-5400000">
                <a:off x="4476" y="2262"/>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56" name="Rectangle 157">
                <a:extLst>
                  <a:ext uri="{FF2B5EF4-FFF2-40B4-BE49-F238E27FC236}">
                    <a16:creationId xmlns:a16="http://schemas.microsoft.com/office/drawing/2014/main" id="{C15D9F9B-2FDC-79C3-5CA3-3EBDAE9AA1C8}"/>
                  </a:ext>
                </a:extLst>
              </p:cNvPr>
              <p:cNvSpPr>
                <a:spLocks noChangeArrowheads="1"/>
              </p:cNvSpPr>
              <p:nvPr/>
            </p:nvSpPr>
            <p:spPr bwMode="auto">
              <a:xfrm rot="-5400000">
                <a:off x="4387" y="215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57" name="Rectangle 158">
                <a:extLst>
                  <a:ext uri="{FF2B5EF4-FFF2-40B4-BE49-F238E27FC236}">
                    <a16:creationId xmlns:a16="http://schemas.microsoft.com/office/drawing/2014/main" id="{DF45995B-8A02-10A5-59AE-CC027280394C}"/>
                  </a:ext>
                </a:extLst>
              </p:cNvPr>
              <p:cNvSpPr>
                <a:spLocks noChangeArrowheads="1"/>
              </p:cNvSpPr>
              <p:nvPr/>
            </p:nvSpPr>
            <p:spPr bwMode="auto">
              <a:xfrm rot="-5400000">
                <a:off x="4387" y="208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58" name="Rectangle 159">
                <a:extLst>
                  <a:ext uri="{FF2B5EF4-FFF2-40B4-BE49-F238E27FC236}">
                    <a16:creationId xmlns:a16="http://schemas.microsoft.com/office/drawing/2014/main" id="{12E43B72-7FBB-B398-6BCE-C3AE59C9D366}"/>
                  </a:ext>
                </a:extLst>
              </p:cNvPr>
              <p:cNvSpPr>
                <a:spLocks noChangeArrowheads="1"/>
              </p:cNvSpPr>
              <p:nvPr/>
            </p:nvSpPr>
            <p:spPr bwMode="auto">
              <a:xfrm rot="-5400000">
                <a:off x="4476" y="215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59" name="Rectangle 160">
                <a:extLst>
                  <a:ext uri="{FF2B5EF4-FFF2-40B4-BE49-F238E27FC236}">
                    <a16:creationId xmlns:a16="http://schemas.microsoft.com/office/drawing/2014/main" id="{CD9B4BC5-F7A6-21FA-2701-FECAC87154A7}"/>
                  </a:ext>
                </a:extLst>
              </p:cNvPr>
              <p:cNvSpPr>
                <a:spLocks noChangeArrowheads="1"/>
              </p:cNvSpPr>
              <p:nvPr/>
            </p:nvSpPr>
            <p:spPr bwMode="auto">
              <a:xfrm rot="-5400000">
                <a:off x="4476" y="208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60" name="Rectangle 161">
                <a:extLst>
                  <a:ext uri="{FF2B5EF4-FFF2-40B4-BE49-F238E27FC236}">
                    <a16:creationId xmlns:a16="http://schemas.microsoft.com/office/drawing/2014/main" id="{26D29A7F-4D7F-8F39-4A31-A4962EB489D4}"/>
                  </a:ext>
                </a:extLst>
              </p:cNvPr>
              <p:cNvSpPr>
                <a:spLocks noChangeArrowheads="1"/>
              </p:cNvSpPr>
              <p:nvPr/>
            </p:nvSpPr>
            <p:spPr bwMode="auto">
              <a:xfrm rot="-5400000">
                <a:off x="4595" y="2701"/>
                <a:ext cx="74"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61" name="Rectangle 162">
                <a:extLst>
                  <a:ext uri="{FF2B5EF4-FFF2-40B4-BE49-F238E27FC236}">
                    <a16:creationId xmlns:a16="http://schemas.microsoft.com/office/drawing/2014/main" id="{BB6EDD75-3826-4034-2DE4-4FCEB2B2237F}"/>
                  </a:ext>
                </a:extLst>
              </p:cNvPr>
              <p:cNvSpPr>
                <a:spLocks noChangeArrowheads="1"/>
              </p:cNvSpPr>
              <p:nvPr/>
            </p:nvSpPr>
            <p:spPr bwMode="auto">
              <a:xfrm rot="-5400000">
                <a:off x="4595" y="2627"/>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62" name="Rectangle 163">
                <a:extLst>
                  <a:ext uri="{FF2B5EF4-FFF2-40B4-BE49-F238E27FC236}">
                    <a16:creationId xmlns:a16="http://schemas.microsoft.com/office/drawing/2014/main" id="{2732E87C-8564-4538-759A-445E3BD95FB8}"/>
                  </a:ext>
                </a:extLst>
              </p:cNvPr>
              <p:cNvSpPr>
                <a:spLocks noChangeArrowheads="1"/>
              </p:cNvSpPr>
              <p:nvPr/>
            </p:nvSpPr>
            <p:spPr bwMode="auto">
              <a:xfrm rot="-5400000">
                <a:off x="4684" y="2701"/>
                <a:ext cx="74"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63" name="Rectangle 164">
                <a:extLst>
                  <a:ext uri="{FF2B5EF4-FFF2-40B4-BE49-F238E27FC236}">
                    <a16:creationId xmlns:a16="http://schemas.microsoft.com/office/drawing/2014/main" id="{32214787-2106-10B1-E35D-A287193041AA}"/>
                  </a:ext>
                </a:extLst>
              </p:cNvPr>
              <p:cNvSpPr>
                <a:spLocks noChangeArrowheads="1"/>
              </p:cNvSpPr>
              <p:nvPr/>
            </p:nvSpPr>
            <p:spPr bwMode="auto">
              <a:xfrm rot="-5400000">
                <a:off x="4684" y="2627"/>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64" name="Rectangle 165">
                <a:extLst>
                  <a:ext uri="{FF2B5EF4-FFF2-40B4-BE49-F238E27FC236}">
                    <a16:creationId xmlns:a16="http://schemas.microsoft.com/office/drawing/2014/main" id="{A2C9FB25-9BCB-70BE-18B2-D51F787D06E1}"/>
                  </a:ext>
                </a:extLst>
              </p:cNvPr>
              <p:cNvSpPr>
                <a:spLocks noChangeArrowheads="1"/>
              </p:cNvSpPr>
              <p:nvPr/>
            </p:nvSpPr>
            <p:spPr bwMode="auto">
              <a:xfrm rot="-5400000">
                <a:off x="4595" y="251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65" name="Rectangle 166">
                <a:extLst>
                  <a:ext uri="{FF2B5EF4-FFF2-40B4-BE49-F238E27FC236}">
                    <a16:creationId xmlns:a16="http://schemas.microsoft.com/office/drawing/2014/main" id="{8AC0A754-3506-EBB1-EAE1-02C9A8AC5E31}"/>
                  </a:ext>
                </a:extLst>
              </p:cNvPr>
              <p:cNvSpPr>
                <a:spLocks noChangeArrowheads="1"/>
              </p:cNvSpPr>
              <p:nvPr/>
            </p:nvSpPr>
            <p:spPr bwMode="auto">
              <a:xfrm rot="-5400000">
                <a:off x="4595" y="244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66" name="Rectangle 167">
                <a:extLst>
                  <a:ext uri="{FF2B5EF4-FFF2-40B4-BE49-F238E27FC236}">
                    <a16:creationId xmlns:a16="http://schemas.microsoft.com/office/drawing/2014/main" id="{98CF95C9-A1B7-CE48-2611-FE365133BA7E}"/>
                  </a:ext>
                </a:extLst>
              </p:cNvPr>
              <p:cNvSpPr>
                <a:spLocks noChangeArrowheads="1"/>
              </p:cNvSpPr>
              <p:nvPr/>
            </p:nvSpPr>
            <p:spPr bwMode="auto">
              <a:xfrm rot="-5400000">
                <a:off x="4684" y="251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67" name="Rectangle 168">
                <a:extLst>
                  <a:ext uri="{FF2B5EF4-FFF2-40B4-BE49-F238E27FC236}">
                    <a16:creationId xmlns:a16="http://schemas.microsoft.com/office/drawing/2014/main" id="{BB20B654-9AC2-83BA-D2D2-26A9B40A38E3}"/>
                  </a:ext>
                </a:extLst>
              </p:cNvPr>
              <p:cNvSpPr>
                <a:spLocks noChangeArrowheads="1"/>
              </p:cNvSpPr>
              <p:nvPr/>
            </p:nvSpPr>
            <p:spPr bwMode="auto">
              <a:xfrm rot="-5400000">
                <a:off x="4684" y="244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68" name="Rectangle 169">
                <a:extLst>
                  <a:ext uri="{FF2B5EF4-FFF2-40B4-BE49-F238E27FC236}">
                    <a16:creationId xmlns:a16="http://schemas.microsoft.com/office/drawing/2014/main" id="{0D7C9F2A-0E9E-5F8C-6550-360CB24D3F3E}"/>
                  </a:ext>
                </a:extLst>
              </p:cNvPr>
              <p:cNvSpPr>
                <a:spLocks noChangeArrowheads="1"/>
              </p:cNvSpPr>
              <p:nvPr/>
            </p:nvSpPr>
            <p:spPr bwMode="auto">
              <a:xfrm rot="-5400000">
                <a:off x="4773" y="2701"/>
                <a:ext cx="74"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69" name="Rectangle 170">
                <a:extLst>
                  <a:ext uri="{FF2B5EF4-FFF2-40B4-BE49-F238E27FC236}">
                    <a16:creationId xmlns:a16="http://schemas.microsoft.com/office/drawing/2014/main" id="{C85858D5-6675-7A80-055C-24932CFFB6E9}"/>
                  </a:ext>
                </a:extLst>
              </p:cNvPr>
              <p:cNvSpPr>
                <a:spLocks noChangeArrowheads="1"/>
              </p:cNvSpPr>
              <p:nvPr/>
            </p:nvSpPr>
            <p:spPr bwMode="auto">
              <a:xfrm rot="-5400000">
                <a:off x="4773" y="2627"/>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70" name="Rectangle 171">
                <a:extLst>
                  <a:ext uri="{FF2B5EF4-FFF2-40B4-BE49-F238E27FC236}">
                    <a16:creationId xmlns:a16="http://schemas.microsoft.com/office/drawing/2014/main" id="{3BA1DF50-0FD3-210B-516A-A0B6F8BEF401}"/>
                  </a:ext>
                </a:extLst>
              </p:cNvPr>
              <p:cNvSpPr>
                <a:spLocks noChangeArrowheads="1"/>
              </p:cNvSpPr>
              <p:nvPr/>
            </p:nvSpPr>
            <p:spPr bwMode="auto">
              <a:xfrm rot="-5400000">
                <a:off x="4862" y="2701"/>
                <a:ext cx="74"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71" name="Rectangle 172">
                <a:extLst>
                  <a:ext uri="{FF2B5EF4-FFF2-40B4-BE49-F238E27FC236}">
                    <a16:creationId xmlns:a16="http://schemas.microsoft.com/office/drawing/2014/main" id="{B523DABE-A04D-808C-3D92-2244DEE95EF8}"/>
                  </a:ext>
                </a:extLst>
              </p:cNvPr>
              <p:cNvSpPr>
                <a:spLocks noChangeArrowheads="1"/>
              </p:cNvSpPr>
              <p:nvPr/>
            </p:nvSpPr>
            <p:spPr bwMode="auto">
              <a:xfrm rot="-5400000">
                <a:off x="4862" y="2627"/>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72" name="Rectangle 173">
                <a:extLst>
                  <a:ext uri="{FF2B5EF4-FFF2-40B4-BE49-F238E27FC236}">
                    <a16:creationId xmlns:a16="http://schemas.microsoft.com/office/drawing/2014/main" id="{DA60CEFD-D239-E53E-D82C-113A78BC0B75}"/>
                  </a:ext>
                </a:extLst>
              </p:cNvPr>
              <p:cNvSpPr>
                <a:spLocks noChangeArrowheads="1"/>
              </p:cNvSpPr>
              <p:nvPr/>
            </p:nvSpPr>
            <p:spPr bwMode="auto">
              <a:xfrm rot="-5400000">
                <a:off x="4773" y="2518"/>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73" name="Rectangle 174">
                <a:extLst>
                  <a:ext uri="{FF2B5EF4-FFF2-40B4-BE49-F238E27FC236}">
                    <a16:creationId xmlns:a16="http://schemas.microsoft.com/office/drawing/2014/main" id="{B35C1CD1-5AA2-1F38-2193-E5914442CE63}"/>
                  </a:ext>
                </a:extLst>
              </p:cNvPr>
              <p:cNvSpPr>
                <a:spLocks noChangeArrowheads="1"/>
              </p:cNvSpPr>
              <p:nvPr/>
            </p:nvSpPr>
            <p:spPr bwMode="auto">
              <a:xfrm rot="-5400000">
                <a:off x="4773" y="244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74" name="Rectangle 175">
                <a:extLst>
                  <a:ext uri="{FF2B5EF4-FFF2-40B4-BE49-F238E27FC236}">
                    <a16:creationId xmlns:a16="http://schemas.microsoft.com/office/drawing/2014/main" id="{1ABA092C-FED1-3837-0D7E-F2EEA38C86D8}"/>
                  </a:ext>
                </a:extLst>
              </p:cNvPr>
              <p:cNvSpPr>
                <a:spLocks noChangeArrowheads="1"/>
              </p:cNvSpPr>
              <p:nvPr/>
            </p:nvSpPr>
            <p:spPr bwMode="auto">
              <a:xfrm rot="-5400000">
                <a:off x="4862" y="2518"/>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75" name="Rectangle 176">
                <a:extLst>
                  <a:ext uri="{FF2B5EF4-FFF2-40B4-BE49-F238E27FC236}">
                    <a16:creationId xmlns:a16="http://schemas.microsoft.com/office/drawing/2014/main" id="{D04D0B57-18A8-256E-D8E6-9F0342100B9D}"/>
                  </a:ext>
                </a:extLst>
              </p:cNvPr>
              <p:cNvSpPr>
                <a:spLocks noChangeArrowheads="1"/>
              </p:cNvSpPr>
              <p:nvPr/>
            </p:nvSpPr>
            <p:spPr bwMode="auto">
              <a:xfrm rot="-5400000">
                <a:off x="4862" y="244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76" name="Rectangle 177">
                <a:extLst>
                  <a:ext uri="{FF2B5EF4-FFF2-40B4-BE49-F238E27FC236}">
                    <a16:creationId xmlns:a16="http://schemas.microsoft.com/office/drawing/2014/main" id="{A52B2DF6-6506-9F89-B009-5F3C2679E02C}"/>
                  </a:ext>
                </a:extLst>
              </p:cNvPr>
              <p:cNvSpPr>
                <a:spLocks noChangeArrowheads="1"/>
              </p:cNvSpPr>
              <p:nvPr/>
            </p:nvSpPr>
            <p:spPr bwMode="auto">
              <a:xfrm rot="-5400000">
                <a:off x="4595" y="233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77" name="Rectangle 178">
                <a:extLst>
                  <a:ext uri="{FF2B5EF4-FFF2-40B4-BE49-F238E27FC236}">
                    <a16:creationId xmlns:a16="http://schemas.microsoft.com/office/drawing/2014/main" id="{E59D555B-4EDA-7FBD-EAB5-1D2A87F3B353}"/>
                  </a:ext>
                </a:extLst>
              </p:cNvPr>
              <p:cNvSpPr>
                <a:spLocks noChangeArrowheads="1"/>
              </p:cNvSpPr>
              <p:nvPr/>
            </p:nvSpPr>
            <p:spPr bwMode="auto">
              <a:xfrm rot="-5400000">
                <a:off x="4595" y="2262"/>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78" name="Rectangle 179">
                <a:extLst>
                  <a:ext uri="{FF2B5EF4-FFF2-40B4-BE49-F238E27FC236}">
                    <a16:creationId xmlns:a16="http://schemas.microsoft.com/office/drawing/2014/main" id="{7C94D1B8-354F-08FF-8DED-5DE5C04D15A4}"/>
                  </a:ext>
                </a:extLst>
              </p:cNvPr>
              <p:cNvSpPr>
                <a:spLocks noChangeArrowheads="1"/>
              </p:cNvSpPr>
              <p:nvPr/>
            </p:nvSpPr>
            <p:spPr bwMode="auto">
              <a:xfrm rot="-5400000">
                <a:off x="4684" y="233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79" name="Rectangle 180">
                <a:extLst>
                  <a:ext uri="{FF2B5EF4-FFF2-40B4-BE49-F238E27FC236}">
                    <a16:creationId xmlns:a16="http://schemas.microsoft.com/office/drawing/2014/main" id="{D336E8E2-2881-5D7D-CA7C-D390AC7066DB}"/>
                  </a:ext>
                </a:extLst>
              </p:cNvPr>
              <p:cNvSpPr>
                <a:spLocks noChangeArrowheads="1"/>
              </p:cNvSpPr>
              <p:nvPr/>
            </p:nvSpPr>
            <p:spPr bwMode="auto">
              <a:xfrm rot="-5400000">
                <a:off x="4684" y="2262"/>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80" name="Rectangle 181">
                <a:extLst>
                  <a:ext uri="{FF2B5EF4-FFF2-40B4-BE49-F238E27FC236}">
                    <a16:creationId xmlns:a16="http://schemas.microsoft.com/office/drawing/2014/main" id="{9C20DEC0-DC86-A286-35E8-45238AA90A0E}"/>
                  </a:ext>
                </a:extLst>
              </p:cNvPr>
              <p:cNvSpPr>
                <a:spLocks noChangeArrowheads="1"/>
              </p:cNvSpPr>
              <p:nvPr/>
            </p:nvSpPr>
            <p:spPr bwMode="auto">
              <a:xfrm rot="-5400000">
                <a:off x="4595" y="215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81" name="Rectangle 182">
                <a:extLst>
                  <a:ext uri="{FF2B5EF4-FFF2-40B4-BE49-F238E27FC236}">
                    <a16:creationId xmlns:a16="http://schemas.microsoft.com/office/drawing/2014/main" id="{B99D3FE3-1810-6CDD-0DA4-BA3EFE26BEED}"/>
                  </a:ext>
                </a:extLst>
              </p:cNvPr>
              <p:cNvSpPr>
                <a:spLocks noChangeArrowheads="1"/>
              </p:cNvSpPr>
              <p:nvPr/>
            </p:nvSpPr>
            <p:spPr bwMode="auto">
              <a:xfrm rot="-5400000">
                <a:off x="4595" y="208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82" name="Rectangle 183">
                <a:extLst>
                  <a:ext uri="{FF2B5EF4-FFF2-40B4-BE49-F238E27FC236}">
                    <a16:creationId xmlns:a16="http://schemas.microsoft.com/office/drawing/2014/main" id="{17FC2C90-C433-FAF4-BEC3-E25E27F9FAAD}"/>
                  </a:ext>
                </a:extLst>
              </p:cNvPr>
              <p:cNvSpPr>
                <a:spLocks noChangeArrowheads="1"/>
              </p:cNvSpPr>
              <p:nvPr/>
            </p:nvSpPr>
            <p:spPr bwMode="auto">
              <a:xfrm rot="-5400000">
                <a:off x="4684" y="215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83" name="Rectangle 184">
                <a:extLst>
                  <a:ext uri="{FF2B5EF4-FFF2-40B4-BE49-F238E27FC236}">
                    <a16:creationId xmlns:a16="http://schemas.microsoft.com/office/drawing/2014/main" id="{BD015C5E-8084-44F8-BD3B-1DE73DE1FE59}"/>
                  </a:ext>
                </a:extLst>
              </p:cNvPr>
              <p:cNvSpPr>
                <a:spLocks noChangeArrowheads="1"/>
              </p:cNvSpPr>
              <p:nvPr/>
            </p:nvSpPr>
            <p:spPr bwMode="auto">
              <a:xfrm rot="-5400000">
                <a:off x="4684" y="208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84" name="Rectangle 185">
                <a:extLst>
                  <a:ext uri="{FF2B5EF4-FFF2-40B4-BE49-F238E27FC236}">
                    <a16:creationId xmlns:a16="http://schemas.microsoft.com/office/drawing/2014/main" id="{3264830C-3F25-029C-6F12-7D7ACC7FE5ED}"/>
                  </a:ext>
                </a:extLst>
              </p:cNvPr>
              <p:cNvSpPr>
                <a:spLocks noChangeArrowheads="1"/>
              </p:cNvSpPr>
              <p:nvPr/>
            </p:nvSpPr>
            <p:spPr bwMode="auto">
              <a:xfrm rot="-5400000">
                <a:off x="4773" y="233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85" name="Rectangle 186">
                <a:extLst>
                  <a:ext uri="{FF2B5EF4-FFF2-40B4-BE49-F238E27FC236}">
                    <a16:creationId xmlns:a16="http://schemas.microsoft.com/office/drawing/2014/main" id="{708C7257-AEE1-1B6A-E7D8-96E78387F4BD}"/>
                  </a:ext>
                </a:extLst>
              </p:cNvPr>
              <p:cNvSpPr>
                <a:spLocks noChangeArrowheads="1"/>
              </p:cNvSpPr>
              <p:nvPr/>
            </p:nvSpPr>
            <p:spPr bwMode="auto">
              <a:xfrm rot="-5400000">
                <a:off x="4773" y="2262"/>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86" name="Rectangle 187">
                <a:extLst>
                  <a:ext uri="{FF2B5EF4-FFF2-40B4-BE49-F238E27FC236}">
                    <a16:creationId xmlns:a16="http://schemas.microsoft.com/office/drawing/2014/main" id="{D3960EFC-2AF5-271A-6F1E-C94923AEDFE0}"/>
                  </a:ext>
                </a:extLst>
              </p:cNvPr>
              <p:cNvSpPr>
                <a:spLocks noChangeArrowheads="1"/>
              </p:cNvSpPr>
              <p:nvPr/>
            </p:nvSpPr>
            <p:spPr bwMode="auto">
              <a:xfrm rot="-5400000">
                <a:off x="4862" y="233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87" name="Rectangle 188">
                <a:extLst>
                  <a:ext uri="{FF2B5EF4-FFF2-40B4-BE49-F238E27FC236}">
                    <a16:creationId xmlns:a16="http://schemas.microsoft.com/office/drawing/2014/main" id="{D1B34E48-A77F-9637-0350-5BDB4C08F6B9}"/>
                  </a:ext>
                </a:extLst>
              </p:cNvPr>
              <p:cNvSpPr>
                <a:spLocks noChangeArrowheads="1"/>
              </p:cNvSpPr>
              <p:nvPr/>
            </p:nvSpPr>
            <p:spPr bwMode="auto">
              <a:xfrm rot="-5400000">
                <a:off x="4862" y="2262"/>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88" name="Rectangle 189">
                <a:extLst>
                  <a:ext uri="{FF2B5EF4-FFF2-40B4-BE49-F238E27FC236}">
                    <a16:creationId xmlns:a16="http://schemas.microsoft.com/office/drawing/2014/main" id="{CFA2582F-04A1-1BCA-52A2-6E2306898514}"/>
                  </a:ext>
                </a:extLst>
              </p:cNvPr>
              <p:cNvSpPr>
                <a:spLocks noChangeArrowheads="1"/>
              </p:cNvSpPr>
              <p:nvPr/>
            </p:nvSpPr>
            <p:spPr bwMode="auto">
              <a:xfrm rot="-5400000">
                <a:off x="4773" y="215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89" name="Rectangle 190">
                <a:extLst>
                  <a:ext uri="{FF2B5EF4-FFF2-40B4-BE49-F238E27FC236}">
                    <a16:creationId xmlns:a16="http://schemas.microsoft.com/office/drawing/2014/main" id="{3C6E3764-66F5-08DC-7958-E82B4F589514}"/>
                  </a:ext>
                </a:extLst>
              </p:cNvPr>
              <p:cNvSpPr>
                <a:spLocks noChangeArrowheads="1"/>
              </p:cNvSpPr>
              <p:nvPr/>
            </p:nvSpPr>
            <p:spPr bwMode="auto">
              <a:xfrm rot="-5400000">
                <a:off x="4773" y="2080"/>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90" name="Rectangle 191">
                <a:extLst>
                  <a:ext uri="{FF2B5EF4-FFF2-40B4-BE49-F238E27FC236}">
                    <a16:creationId xmlns:a16="http://schemas.microsoft.com/office/drawing/2014/main" id="{BB37245F-38C5-1DD1-5284-256B1C77966B}"/>
                  </a:ext>
                </a:extLst>
              </p:cNvPr>
              <p:cNvSpPr>
                <a:spLocks noChangeArrowheads="1"/>
              </p:cNvSpPr>
              <p:nvPr/>
            </p:nvSpPr>
            <p:spPr bwMode="auto">
              <a:xfrm rot="-5400000">
                <a:off x="4862" y="215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91" name="Rectangle 192">
                <a:extLst>
                  <a:ext uri="{FF2B5EF4-FFF2-40B4-BE49-F238E27FC236}">
                    <a16:creationId xmlns:a16="http://schemas.microsoft.com/office/drawing/2014/main" id="{03401325-308D-25E4-A3A3-27621EB94AC6}"/>
                  </a:ext>
                </a:extLst>
              </p:cNvPr>
              <p:cNvSpPr>
                <a:spLocks noChangeArrowheads="1"/>
              </p:cNvSpPr>
              <p:nvPr/>
            </p:nvSpPr>
            <p:spPr bwMode="auto">
              <a:xfrm rot="-5400000">
                <a:off x="4862" y="2080"/>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92" name="Rectangle 193">
                <a:extLst>
                  <a:ext uri="{FF2B5EF4-FFF2-40B4-BE49-F238E27FC236}">
                    <a16:creationId xmlns:a16="http://schemas.microsoft.com/office/drawing/2014/main" id="{4D9D39F8-56FF-0EC2-AEE7-048419E69AF3}"/>
                  </a:ext>
                </a:extLst>
              </p:cNvPr>
              <p:cNvSpPr>
                <a:spLocks noChangeArrowheads="1"/>
              </p:cNvSpPr>
              <p:nvPr/>
            </p:nvSpPr>
            <p:spPr bwMode="auto">
              <a:xfrm rot="-5400000">
                <a:off x="4119" y="1970"/>
                <a:ext cx="73" cy="59"/>
              </a:xfrm>
              <a:prstGeom prst="rect">
                <a:avLst/>
              </a:prstGeom>
              <a:solidFill>
                <a:srgbClr val="80808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93" name="Rectangle 194">
                <a:extLst>
                  <a:ext uri="{FF2B5EF4-FFF2-40B4-BE49-F238E27FC236}">
                    <a16:creationId xmlns:a16="http://schemas.microsoft.com/office/drawing/2014/main" id="{47A4C50A-2680-3C40-8687-9112D1F25A67}"/>
                  </a:ext>
                </a:extLst>
              </p:cNvPr>
              <p:cNvSpPr>
                <a:spLocks noChangeArrowheads="1"/>
              </p:cNvSpPr>
              <p:nvPr/>
            </p:nvSpPr>
            <p:spPr bwMode="auto">
              <a:xfrm rot="-5400000">
                <a:off x="4208" y="1970"/>
                <a:ext cx="73" cy="60"/>
              </a:xfrm>
              <a:prstGeom prst="rect">
                <a:avLst/>
              </a:prstGeom>
              <a:solidFill>
                <a:srgbClr val="80808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94" name="Rectangle 195">
                <a:extLst>
                  <a:ext uri="{FF2B5EF4-FFF2-40B4-BE49-F238E27FC236}">
                    <a16:creationId xmlns:a16="http://schemas.microsoft.com/office/drawing/2014/main" id="{E57F308C-3BAF-EE98-7266-20C99A259F7F}"/>
                  </a:ext>
                </a:extLst>
              </p:cNvPr>
              <p:cNvSpPr>
                <a:spLocks noChangeArrowheads="1"/>
              </p:cNvSpPr>
              <p:nvPr/>
            </p:nvSpPr>
            <p:spPr bwMode="auto">
              <a:xfrm rot="-5400000">
                <a:off x="4297" y="1970"/>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95" name="Rectangle 196">
                <a:extLst>
                  <a:ext uri="{FF2B5EF4-FFF2-40B4-BE49-F238E27FC236}">
                    <a16:creationId xmlns:a16="http://schemas.microsoft.com/office/drawing/2014/main" id="{CC8D4BC5-685F-5F8B-0D7F-B2F83F19C9DF}"/>
                  </a:ext>
                </a:extLst>
              </p:cNvPr>
              <p:cNvSpPr>
                <a:spLocks noChangeArrowheads="1"/>
              </p:cNvSpPr>
              <p:nvPr/>
            </p:nvSpPr>
            <p:spPr bwMode="auto">
              <a:xfrm rot="-5400000">
                <a:off x="4297" y="1897"/>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96" name="Rectangle 197">
                <a:extLst>
                  <a:ext uri="{FF2B5EF4-FFF2-40B4-BE49-F238E27FC236}">
                    <a16:creationId xmlns:a16="http://schemas.microsoft.com/office/drawing/2014/main" id="{9D0D81A3-8374-EE28-1859-87AB91FDDBBD}"/>
                  </a:ext>
                </a:extLst>
              </p:cNvPr>
              <p:cNvSpPr>
                <a:spLocks noChangeArrowheads="1"/>
              </p:cNvSpPr>
              <p:nvPr/>
            </p:nvSpPr>
            <p:spPr bwMode="auto">
              <a:xfrm rot="-5400000">
                <a:off x="4387" y="197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97" name="Rectangle 198">
                <a:extLst>
                  <a:ext uri="{FF2B5EF4-FFF2-40B4-BE49-F238E27FC236}">
                    <a16:creationId xmlns:a16="http://schemas.microsoft.com/office/drawing/2014/main" id="{120DBB75-34DE-8350-DAA5-05D9B7811098}"/>
                  </a:ext>
                </a:extLst>
              </p:cNvPr>
              <p:cNvSpPr>
                <a:spLocks noChangeArrowheads="1"/>
              </p:cNvSpPr>
              <p:nvPr/>
            </p:nvSpPr>
            <p:spPr bwMode="auto">
              <a:xfrm rot="-5400000">
                <a:off x="4387" y="1897"/>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98" name="Rectangle 199">
                <a:extLst>
                  <a:ext uri="{FF2B5EF4-FFF2-40B4-BE49-F238E27FC236}">
                    <a16:creationId xmlns:a16="http://schemas.microsoft.com/office/drawing/2014/main" id="{A541E8D6-2915-1F3F-1F9B-9B9EF7836681}"/>
                  </a:ext>
                </a:extLst>
              </p:cNvPr>
              <p:cNvSpPr>
                <a:spLocks noChangeArrowheads="1"/>
              </p:cNvSpPr>
              <p:nvPr/>
            </p:nvSpPr>
            <p:spPr bwMode="auto">
              <a:xfrm rot="-5400000">
                <a:off x="4476" y="197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199" name="Rectangle 200">
                <a:extLst>
                  <a:ext uri="{FF2B5EF4-FFF2-40B4-BE49-F238E27FC236}">
                    <a16:creationId xmlns:a16="http://schemas.microsoft.com/office/drawing/2014/main" id="{83AA1696-71F6-32BB-0051-8A4233390EC0}"/>
                  </a:ext>
                </a:extLst>
              </p:cNvPr>
              <p:cNvSpPr>
                <a:spLocks noChangeArrowheads="1"/>
              </p:cNvSpPr>
              <p:nvPr/>
            </p:nvSpPr>
            <p:spPr bwMode="auto">
              <a:xfrm rot="-5400000">
                <a:off x="4476" y="1897"/>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00" name="Rectangle 201">
                <a:extLst>
                  <a:ext uri="{FF2B5EF4-FFF2-40B4-BE49-F238E27FC236}">
                    <a16:creationId xmlns:a16="http://schemas.microsoft.com/office/drawing/2014/main" id="{80F4A4B1-288E-EDDA-074F-57D16C8C0297}"/>
                  </a:ext>
                </a:extLst>
              </p:cNvPr>
              <p:cNvSpPr>
                <a:spLocks noChangeArrowheads="1"/>
              </p:cNvSpPr>
              <p:nvPr/>
            </p:nvSpPr>
            <p:spPr bwMode="auto">
              <a:xfrm rot="-5400000">
                <a:off x="4595" y="197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01" name="Rectangle 202">
                <a:extLst>
                  <a:ext uri="{FF2B5EF4-FFF2-40B4-BE49-F238E27FC236}">
                    <a16:creationId xmlns:a16="http://schemas.microsoft.com/office/drawing/2014/main" id="{7777D2E7-021C-F4E6-ED91-4E20FAC70F9C}"/>
                  </a:ext>
                </a:extLst>
              </p:cNvPr>
              <p:cNvSpPr>
                <a:spLocks noChangeArrowheads="1"/>
              </p:cNvSpPr>
              <p:nvPr/>
            </p:nvSpPr>
            <p:spPr bwMode="auto">
              <a:xfrm rot="-5400000">
                <a:off x="4595" y="1897"/>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02" name="Rectangle 203">
                <a:extLst>
                  <a:ext uri="{FF2B5EF4-FFF2-40B4-BE49-F238E27FC236}">
                    <a16:creationId xmlns:a16="http://schemas.microsoft.com/office/drawing/2014/main" id="{373FE977-078E-E90B-E348-EF3CBE1C42C7}"/>
                  </a:ext>
                </a:extLst>
              </p:cNvPr>
              <p:cNvSpPr>
                <a:spLocks noChangeArrowheads="1"/>
              </p:cNvSpPr>
              <p:nvPr/>
            </p:nvSpPr>
            <p:spPr bwMode="auto">
              <a:xfrm rot="-5400000">
                <a:off x="4684" y="197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03" name="Rectangle 204">
                <a:extLst>
                  <a:ext uri="{FF2B5EF4-FFF2-40B4-BE49-F238E27FC236}">
                    <a16:creationId xmlns:a16="http://schemas.microsoft.com/office/drawing/2014/main" id="{BCC27C6E-637F-BF37-D7A4-F3385335E011}"/>
                  </a:ext>
                </a:extLst>
              </p:cNvPr>
              <p:cNvSpPr>
                <a:spLocks noChangeArrowheads="1"/>
              </p:cNvSpPr>
              <p:nvPr/>
            </p:nvSpPr>
            <p:spPr bwMode="auto">
              <a:xfrm rot="-5400000">
                <a:off x="4684" y="1897"/>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04" name="Rectangle 205">
                <a:extLst>
                  <a:ext uri="{FF2B5EF4-FFF2-40B4-BE49-F238E27FC236}">
                    <a16:creationId xmlns:a16="http://schemas.microsoft.com/office/drawing/2014/main" id="{DD954B89-6196-28E5-38EA-3EAAACB425D8}"/>
                  </a:ext>
                </a:extLst>
              </p:cNvPr>
              <p:cNvSpPr>
                <a:spLocks noChangeArrowheads="1"/>
              </p:cNvSpPr>
              <p:nvPr/>
            </p:nvSpPr>
            <p:spPr bwMode="auto">
              <a:xfrm rot="-5400000">
                <a:off x="4773" y="1970"/>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05" name="Rectangle 206">
                <a:extLst>
                  <a:ext uri="{FF2B5EF4-FFF2-40B4-BE49-F238E27FC236}">
                    <a16:creationId xmlns:a16="http://schemas.microsoft.com/office/drawing/2014/main" id="{95D05AAE-6896-E801-1EA7-F5A47DF24F4E}"/>
                  </a:ext>
                </a:extLst>
              </p:cNvPr>
              <p:cNvSpPr>
                <a:spLocks noChangeArrowheads="1"/>
              </p:cNvSpPr>
              <p:nvPr/>
            </p:nvSpPr>
            <p:spPr bwMode="auto">
              <a:xfrm rot="-5400000">
                <a:off x="4773" y="1897"/>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06" name="Rectangle 207">
                <a:extLst>
                  <a:ext uri="{FF2B5EF4-FFF2-40B4-BE49-F238E27FC236}">
                    <a16:creationId xmlns:a16="http://schemas.microsoft.com/office/drawing/2014/main" id="{FED58E70-DA52-D653-A051-8F03A7B391C2}"/>
                  </a:ext>
                </a:extLst>
              </p:cNvPr>
              <p:cNvSpPr>
                <a:spLocks noChangeArrowheads="1"/>
              </p:cNvSpPr>
              <p:nvPr/>
            </p:nvSpPr>
            <p:spPr bwMode="auto">
              <a:xfrm rot="-5400000">
                <a:off x="4862" y="1970"/>
                <a:ext cx="73" cy="60"/>
              </a:xfrm>
              <a:prstGeom prst="rect">
                <a:avLst/>
              </a:prstGeom>
              <a:solidFill>
                <a:srgbClr val="80808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07" name="Rectangle 208">
                <a:extLst>
                  <a:ext uri="{FF2B5EF4-FFF2-40B4-BE49-F238E27FC236}">
                    <a16:creationId xmlns:a16="http://schemas.microsoft.com/office/drawing/2014/main" id="{F0C7E394-3736-4CC5-EA70-E11B0FBCDFD8}"/>
                  </a:ext>
                </a:extLst>
              </p:cNvPr>
              <p:cNvSpPr>
                <a:spLocks noChangeArrowheads="1"/>
              </p:cNvSpPr>
              <p:nvPr/>
            </p:nvSpPr>
            <p:spPr bwMode="auto">
              <a:xfrm rot="-5400000">
                <a:off x="4952" y="1970"/>
                <a:ext cx="73" cy="59"/>
              </a:xfrm>
              <a:prstGeom prst="rect">
                <a:avLst/>
              </a:prstGeom>
              <a:solidFill>
                <a:srgbClr val="80808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08" name="Rectangle 209">
                <a:extLst>
                  <a:ext uri="{FF2B5EF4-FFF2-40B4-BE49-F238E27FC236}">
                    <a16:creationId xmlns:a16="http://schemas.microsoft.com/office/drawing/2014/main" id="{C75FAA5E-FF08-6AC7-C106-843DEFFBBFC6}"/>
                  </a:ext>
                </a:extLst>
              </p:cNvPr>
              <p:cNvSpPr>
                <a:spLocks noChangeArrowheads="1"/>
              </p:cNvSpPr>
              <p:nvPr/>
            </p:nvSpPr>
            <p:spPr bwMode="auto">
              <a:xfrm rot="-5400000">
                <a:off x="4952" y="2701"/>
                <a:ext cx="74"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09" name="Rectangle 210">
                <a:extLst>
                  <a:ext uri="{FF2B5EF4-FFF2-40B4-BE49-F238E27FC236}">
                    <a16:creationId xmlns:a16="http://schemas.microsoft.com/office/drawing/2014/main" id="{77009000-664A-4969-AC58-909733755C74}"/>
                  </a:ext>
                </a:extLst>
              </p:cNvPr>
              <p:cNvSpPr>
                <a:spLocks noChangeArrowheads="1"/>
              </p:cNvSpPr>
              <p:nvPr/>
            </p:nvSpPr>
            <p:spPr bwMode="auto">
              <a:xfrm rot="-5400000">
                <a:off x="4952" y="2627"/>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10" name="Rectangle 211">
                <a:extLst>
                  <a:ext uri="{FF2B5EF4-FFF2-40B4-BE49-F238E27FC236}">
                    <a16:creationId xmlns:a16="http://schemas.microsoft.com/office/drawing/2014/main" id="{FB7945CA-71C2-492A-4296-725F9FA8992B}"/>
                  </a:ext>
                </a:extLst>
              </p:cNvPr>
              <p:cNvSpPr>
                <a:spLocks noChangeArrowheads="1"/>
              </p:cNvSpPr>
              <p:nvPr/>
            </p:nvSpPr>
            <p:spPr bwMode="auto">
              <a:xfrm rot="-5400000">
                <a:off x="5041" y="2701"/>
                <a:ext cx="74"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11" name="Rectangle 212">
                <a:extLst>
                  <a:ext uri="{FF2B5EF4-FFF2-40B4-BE49-F238E27FC236}">
                    <a16:creationId xmlns:a16="http://schemas.microsoft.com/office/drawing/2014/main" id="{9504C189-8C8B-2108-6899-1E517A57BFF4}"/>
                  </a:ext>
                </a:extLst>
              </p:cNvPr>
              <p:cNvSpPr>
                <a:spLocks noChangeArrowheads="1"/>
              </p:cNvSpPr>
              <p:nvPr/>
            </p:nvSpPr>
            <p:spPr bwMode="auto">
              <a:xfrm rot="-5400000">
                <a:off x="5041" y="2627"/>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12" name="Rectangle 213">
                <a:extLst>
                  <a:ext uri="{FF2B5EF4-FFF2-40B4-BE49-F238E27FC236}">
                    <a16:creationId xmlns:a16="http://schemas.microsoft.com/office/drawing/2014/main" id="{A8EC334E-724D-6329-44A4-C0323EEAE2FA}"/>
                  </a:ext>
                </a:extLst>
              </p:cNvPr>
              <p:cNvSpPr>
                <a:spLocks noChangeArrowheads="1"/>
              </p:cNvSpPr>
              <p:nvPr/>
            </p:nvSpPr>
            <p:spPr bwMode="auto">
              <a:xfrm rot="-5400000">
                <a:off x="4952" y="251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13" name="Rectangle 214">
                <a:extLst>
                  <a:ext uri="{FF2B5EF4-FFF2-40B4-BE49-F238E27FC236}">
                    <a16:creationId xmlns:a16="http://schemas.microsoft.com/office/drawing/2014/main" id="{ED28F918-ECE7-6DEA-09C0-4F21F331F534}"/>
                  </a:ext>
                </a:extLst>
              </p:cNvPr>
              <p:cNvSpPr>
                <a:spLocks noChangeArrowheads="1"/>
              </p:cNvSpPr>
              <p:nvPr/>
            </p:nvSpPr>
            <p:spPr bwMode="auto">
              <a:xfrm rot="-5400000">
                <a:off x="4952" y="244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14" name="Rectangle 215">
                <a:extLst>
                  <a:ext uri="{FF2B5EF4-FFF2-40B4-BE49-F238E27FC236}">
                    <a16:creationId xmlns:a16="http://schemas.microsoft.com/office/drawing/2014/main" id="{66024F47-8ADC-65C5-1CEF-CE6E28CF7657}"/>
                  </a:ext>
                </a:extLst>
              </p:cNvPr>
              <p:cNvSpPr>
                <a:spLocks noChangeArrowheads="1"/>
              </p:cNvSpPr>
              <p:nvPr/>
            </p:nvSpPr>
            <p:spPr bwMode="auto">
              <a:xfrm rot="-5400000">
                <a:off x="5041" y="251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15" name="Rectangle 216">
                <a:extLst>
                  <a:ext uri="{FF2B5EF4-FFF2-40B4-BE49-F238E27FC236}">
                    <a16:creationId xmlns:a16="http://schemas.microsoft.com/office/drawing/2014/main" id="{BD3CEA2C-A441-6FA9-0226-6E3FDC0DF892}"/>
                  </a:ext>
                </a:extLst>
              </p:cNvPr>
              <p:cNvSpPr>
                <a:spLocks noChangeArrowheads="1"/>
              </p:cNvSpPr>
              <p:nvPr/>
            </p:nvSpPr>
            <p:spPr bwMode="auto">
              <a:xfrm rot="-5400000">
                <a:off x="5041" y="244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16" name="Rectangle 217">
                <a:extLst>
                  <a:ext uri="{FF2B5EF4-FFF2-40B4-BE49-F238E27FC236}">
                    <a16:creationId xmlns:a16="http://schemas.microsoft.com/office/drawing/2014/main" id="{4B7BA9FB-2CEF-F48C-DBDB-BD3E59B86D60}"/>
                  </a:ext>
                </a:extLst>
              </p:cNvPr>
              <p:cNvSpPr>
                <a:spLocks noChangeArrowheads="1"/>
              </p:cNvSpPr>
              <p:nvPr/>
            </p:nvSpPr>
            <p:spPr bwMode="auto">
              <a:xfrm rot="-5400000">
                <a:off x="5130" y="2701"/>
                <a:ext cx="74"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17" name="Rectangle 218">
                <a:extLst>
                  <a:ext uri="{FF2B5EF4-FFF2-40B4-BE49-F238E27FC236}">
                    <a16:creationId xmlns:a16="http://schemas.microsoft.com/office/drawing/2014/main" id="{FC44144D-7E8A-4BDF-F796-44DD94422B21}"/>
                  </a:ext>
                </a:extLst>
              </p:cNvPr>
              <p:cNvSpPr>
                <a:spLocks noChangeArrowheads="1"/>
              </p:cNvSpPr>
              <p:nvPr/>
            </p:nvSpPr>
            <p:spPr bwMode="auto">
              <a:xfrm rot="-5400000">
                <a:off x="5130" y="2627"/>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18" name="Rectangle 219">
                <a:extLst>
                  <a:ext uri="{FF2B5EF4-FFF2-40B4-BE49-F238E27FC236}">
                    <a16:creationId xmlns:a16="http://schemas.microsoft.com/office/drawing/2014/main" id="{748EB1BE-F2A5-99A2-414C-DF855702EEE5}"/>
                  </a:ext>
                </a:extLst>
              </p:cNvPr>
              <p:cNvSpPr>
                <a:spLocks noChangeArrowheads="1"/>
              </p:cNvSpPr>
              <p:nvPr/>
            </p:nvSpPr>
            <p:spPr bwMode="auto">
              <a:xfrm rot="-5400000">
                <a:off x="5219" y="2701"/>
                <a:ext cx="74"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19" name="Rectangle 220">
                <a:extLst>
                  <a:ext uri="{FF2B5EF4-FFF2-40B4-BE49-F238E27FC236}">
                    <a16:creationId xmlns:a16="http://schemas.microsoft.com/office/drawing/2014/main" id="{906D07C5-5932-D5D0-4200-CA620C8BD977}"/>
                  </a:ext>
                </a:extLst>
              </p:cNvPr>
              <p:cNvSpPr>
                <a:spLocks noChangeArrowheads="1"/>
              </p:cNvSpPr>
              <p:nvPr/>
            </p:nvSpPr>
            <p:spPr bwMode="auto">
              <a:xfrm rot="-5400000">
                <a:off x="5219" y="2627"/>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20" name="Rectangle 221">
                <a:extLst>
                  <a:ext uri="{FF2B5EF4-FFF2-40B4-BE49-F238E27FC236}">
                    <a16:creationId xmlns:a16="http://schemas.microsoft.com/office/drawing/2014/main" id="{1A1135F5-F748-57FD-8EFA-FB7694352C6D}"/>
                  </a:ext>
                </a:extLst>
              </p:cNvPr>
              <p:cNvSpPr>
                <a:spLocks noChangeArrowheads="1"/>
              </p:cNvSpPr>
              <p:nvPr/>
            </p:nvSpPr>
            <p:spPr bwMode="auto">
              <a:xfrm rot="-5400000">
                <a:off x="5130" y="2518"/>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21" name="Rectangle 222">
                <a:extLst>
                  <a:ext uri="{FF2B5EF4-FFF2-40B4-BE49-F238E27FC236}">
                    <a16:creationId xmlns:a16="http://schemas.microsoft.com/office/drawing/2014/main" id="{1806A570-E134-8AC1-DEDE-0CFD387A887F}"/>
                  </a:ext>
                </a:extLst>
              </p:cNvPr>
              <p:cNvSpPr>
                <a:spLocks noChangeArrowheads="1"/>
              </p:cNvSpPr>
              <p:nvPr/>
            </p:nvSpPr>
            <p:spPr bwMode="auto">
              <a:xfrm rot="-5400000">
                <a:off x="5130" y="244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22" name="Rectangle 223">
                <a:extLst>
                  <a:ext uri="{FF2B5EF4-FFF2-40B4-BE49-F238E27FC236}">
                    <a16:creationId xmlns:a16="http://schemas.microsoft.com/office/drawing/2014/main" id="{1DDC80E3-3120-FBB1-C7FC-75E1E7F20D1F}"/>
                  </a:ext>
                </a:extLst>
              </p:cNvPr>
              <p:cNvSpPr>
                <a:spLocks noChangeArrowheads="1"/>
              </p:cNvSpPr>
              <p:nvPr/>
            </p:nvSpPr>
            <p:spPr bwMode="auto">
              <a:xfrm rot="-5400000">
                <a:off x="5219" y="2518"/>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23" name="Rectangle 224">
                <a:extLst>
                  <a:ext uri="{FF2B5EF4-FFF2-40B4-BE49-F238E27FC236}">
                    <a16:creationId xmlns:a16="http://schemas.microsoft.com/office/drawing/2014/main" id="{3FAAD60A-C959-5FA7-F4B6-A6C4781861A5}"/>
                  </a:ext>
                </a:extLst>
              </p:cNvPr>
              <p:cNvSpPr>
                <a:spLocks noChangeArrowheads="1"/>
              </p:cNvSpPr>
              <p:nvPr/>
            </p:nvSpPr>
            <p:spPr bwMode="auto">
              <a:xfrm rot="-5400000">
                <a:off x="5219" y="244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24" name="Rectangle 225">
                <a:extLst>
                  <a:ext uri="{FF2B5EF4-FFF2-40B4-BE49-F238E27FC236}">
                    <a16:creationId xmlns:a16="http://schemas.microsoft.com/office/drawing/2014/main" id="{4D11A9E5-D384-14AC-87D3-3EC2961ECF95}"/>
                  </a:ext>
                </a:extLst>
              </p:cNvPr>
              <p:cNvSpPr>
                <a:spLocks noChangeArrowheads="1"/>
              </p:cNvSpPr>
              <p:nvPr/>
            </p:nvSpPr>
            <p:spPr bwMode="auto">
              <a:xfrm rot="-5400000">
                <a:off x="4952" y="233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25" name="Rectangle 226">
                <a:extLst>
                  <a:ext uri="{FF2B5EF4-FFF2-40B4-BE49-F238E27FC236}">
                    <a16:creationId xmlns:a16="http://schemas.microsoft.com/office/drawing/2014/main" id="{4ABE7C5E-52D8-5E23-CA38-5427851FDEC6}"/>
                  </a:ext>
                </a:extLst>
              </p:cNvPr>
              <p:cNvSpPr>
                <a:spLocks noChangeArrowheads="1"/>
              </p:cNvSpPr>
              <p:nvPr/>
            </p:nvSpPr>
            <p:spPr bwMode="auto">
              <a:xfrm rot="-5400000">
                <a:off x="4952" y="2262"/>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26" name="Rectangle 227">
                <a:extLst>
                  <a:ext uri="{FF2B5EF4-FFF2-40B4-BE49-F238E27FC236}">
                    <a16:creationId xmlns:a16="http://schemas.microsoft.com/office/drawing/2014/main" id="{5612AECB-F387-8D51-B0FF-2FFDDC96A22C}"/>
                  </a:ext>
                </a:extLst>
              </p:cNvPr>
              <p:cNvSpPr>
                <a:spLocks noChangeArrowheads="1"/>
              </p:cNvSpPr>
              <p:nvPr/>
            </p:nvSpPr>
            <p:spPr bwMode="auto">
              <a:xfrm rot="-5400000">
                <a:off x="5041" y="233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27" name="Rectangle 228">
                <a:extLst>
                  <a:ext uri="{FF2B5EF4-FFF2-40B4-BE49-F238E27FC236}">
                    <a16:creationId xmlns:a16="http://schemas.microsoft.com/office/drawing/2014/main" id="{33611361-0159-6182-48C1-F6F5392D8877}"/>
                  </a:ext>
                </a:extLst>
              </p:cNvPr>
              <p:cNvSpPr>
                <a:spLocks noChangeArrowheads="1"/>
              </p:cNvSpPr>
              <p:nvPr/>
            </p:nvSpPr>
            <p:spPr bwMode="auto">
              <a:xfrm rot="-5400000">
                <a:off x="5041" y="2262"/>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28" name="Rectangle 229">
                <a:extLst>
                  <a:ext uri="{FF2B5EF4-FFF2-40B4-BE49-F238E27FC236}">
                    <a16:creationId xmlns:a16="http://schemas.microsoft.com/office/drawing/2014/main" id="{6E9BFA12-418B-9210-8E8B-6812D85183CE}"/>
                  </a:ext>
                </a:extLst>
              </p:cNvPr>
              <p:cNvSpPr>
                <a:spLocks noChangeArrowheads="1"/>
              </p:cNvSpPr>
              <p:nvPr/>
            </p:nvSpPr>
            <p:spPr bwMode="auto">
              <a:xfrm rot="-5400000">
                <a:off x="4952" y="215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29" name="Rectangle 230">
                <a:extLst>
                  <a:ext uri="{FF2B5EF4-FFF2-40B4-BE49-F238E27FC236}">
                    <a16:creationId xmlns:a16="http://schemas.microsoft.com/office/drawing/2014/main" id="{88F55518-267A-5B04-9A66-2E9D614BE698}"/>
                  </a:ext>
                </a:extLst>
              </p:cNvPr>
              <p:cNvSpPr>
                <a:spLocks noChangeArrowheads="1"/>
              </p:cNvSpPr>
              <p:nvPr/>
            </p:nvSpPr>
            <p:spPr bwMode="auto">
              <a:xfrm rot="-5400000">
                <a:off x="4952" y="208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30" name="Rectangle 231">
                <a:extLst>
                  <a:ext uri="{FF2B5EF4-FFF2-40B4-BE49-F238E27FC236}">
                    <a16:creationId xmlns:a16="http://schemas.microsoft.com/office/drawing/2014/main" id="{A99CB0C9-59E1-F7FC-68BA-BA52CD7E85A3}"/>
                  </a:ext>
                </a:extLst>
              </p:cNvPr>
              <p:cNvSpPr>
                <a:spLocks noChangeArrowheads="1"/>
              </p:cNvSpPr>
              <p:nvPr/>
            </p:nvSpPr>
            <p:spPr bwMode="auto">
              <a:xfrm rot="-5400000">
                <a:off x="5041" y="215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31" name="Rectangle 232">
                <a:extLst>
                  <a:ext uri="{FF2B5EF4-FFF2-40B4-BE49-F238E27FC236}">
                    <a16:creationId xmlns:a16="http://schemas.microsoft.com/office/drawing/2014/main" id="{2095FDCE-CFF9-FE6E-B036-2E44CC4E7FD8}"/>
                  </a:ext>
                </a:extLst>
              </p:cNvPr>
              <p:cNvSpPr>
                <a:spLocks noChangeArrowheads="1"/>
              </p:cNvSpPr>
              <p:nvPr/>
            </p:nvSpPr>
            <p:spPr bwMode="auto">
              <a:xfrm rot="-5400000">
                <a:off x="5041" y="208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32" name="Rectangle 233">
                <a:extLst>
                  <a:ext uri="{FF2B5EF4-FFF2-40B4-BE49-F238E27FC236}">
                    <a16:creationId xmlns:a16="http://schemas.microsoft.com/office/drawing/2014/main" id="{6AB26C38-6984-11FC-9B2A-DA25554F060D}"/>
                  </a:ext>
                </a:extLst>
              </p:cNvPr>
              <p:cNvSpPr>
                <a:spLocks noChangeArrowheads="1"/>
              </p:cNvSpPr>
              <p:nvPr/>
            </p:nvSpPr>
            <p:spPr bwMode="auto">
              <a:xfrm rot="-5400000">
                <a:off x="5130" y="233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33" name="Rectangle 234">
                <a:extLst>
                  <a:ext uri="{FF2B5EF4-FFF2-40B4-BE49-F238E27FC236}">
                    <a16:creationId xmlns:a16="http://schemas.microsoft.com/office/drawing/2014/main" id="{48A1E9C7-DA50-B7CD-B632-000B047B4512}"/>
                  </a:ext>
                </a:extLst>
              </p:cNvPr>
              <p:cNvSpPr>
                <a:spLocks noChangeArrowheads="1"/>
              </p:cNvSpPr>
              <p:nvPr/>
            </p:nvSpPr>
            <p:spPr bwMode="auto">
              <a:xfrm rot="-5400000">
                <a:off x="5130" y="2262"/>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34" name="Rectangle 235">
                <a:extLst>
                  <a:ext uri="{FF2B5EF4-FFF2-40B4-BE49-F238E27FC236}">
                    <a16:creationId xmlns:a16="http://schemas.microsoft.com/office/drawing/2014/main" id="{49FCF96A-D059-C8B5-A8D2-B755ACB943B8}"/>
                  </a:ext>
                </a:extLst>
              </p:cNvPr>
              <p:cNvSpPr>
                <a:spLocks noChangeArrowheads="1"/>
              </p:cNvSpPr>
              <p:nvPr/>
            </p:nvSpPr>
            <p:spPr bwMode="auto">
              <a:xfrm rot="-5400000">
                <a:off x="5219" y="2335"/>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35" name="Rectangle 236">
                <a:extLst>
                  <a:ext uri="{FF2B5EF4-FFF2-40B4-BE49-F238E27FC236}">
                    <a16:creationId xmlns:a16="http://schemas.microsoft.com/office/drawing/2014/main" id="{841F3B01-4E52-C8D6-D671-69809EB28432}"/>
                  </a:ext>
                </a:extLst>
              </p:cNvPr>
              <p:cNvSpPr>
                <a:spLocks noChangeArrowheads="1"/>
              </p:cNvSpPr>
              <p:nvPr/>
            </p:nvSpPr>
            <p:spPr bwMode="auto">
              <a:xfrm rot="-5400000">
                <a:off x="5219" y="2262"/>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36" name="Rectangle 237">
                <a:extLst>
                  <a:ext uri="{FF2B5EF4-FFF2-40B4-BE49-F238E27FC236}">
                    <a16:creationId xmlns:a16="http://schemas.microsoft.com/office/drawing/2014/main" id="{C80E69B1-9F52-66F3-B24A-D5C2FEA305B5}"/>
                  </a:ext>
                </a:extLst>
              </p:cNvPr>
              <p:cNvSpPr>
                <a:spLocks noChangeArrowheads="1"/>
              </p:cNvSpPr>
              <p:nvPr/>
            </p:nvSpPr>
            <p:spPr bwMode="auto">
              <a:xfrm rot="-5400000">
                <a:off x="5130" y="2153"/>
                <a:ext cx="73" cy="60"/>
              </a:xfrm>
              <a:prstGeom prst="rect">
                <a:avLst/>
              </a:prstGeom>
              <a:solidFill>
                <a:srgbClr val="80808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37" name="Rectangle 238">
                <a:extLst>
                  <a:ext uri="{FF2B5EF4-FFF2-40B4-BE49-F238E27FC236}">
                    <a16:creationId xmlns:a16="http://schemas.microsoft.com/office/drawing/2014/main" id="{C452F056-BDA3-C909-DB77-83AFA26D5968}"/>
                  </a:ext>
                </a:extLst>
              </p:cNvPr>
              <p:cNvSpPr>
                <a:spLocks noChangeArrowheads="1"/>
              </p:cNvSpPr>
              <p:nvPr/>
            </p:nvSpPr>
            <p:spPr bwMode="auto">
              <a:xfrm rot="-5400000">
                <a:off x="5309" y="2701"/>
                <a:ext cx="74"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38" name="Rectangle 239">
                <a:extLst>
                  <a:ext uri="{FF2B5EF4-FFF2-40B4-BE49-F238E27FC236}">
                    <a16:creationId xmlns:a16="http://schemas.microsoft.com/office/drawing/2014/main" id="{ED9B5FA6-2E38-EC56-8A16-DED1DA9F2208}"/>
                  </a:ext>
                </a:extLst>
              </p:cNvPr>
              <p:cNvSpPr>
                <a:spLocks noChangeArrowheads="1"/>
              </p:cNvSpPr>
              <p:nvPr/>
            </p:nvSpPr>
            <p:spPr bwMode="auto">
              <a:xfrm rot="-5400000">
                <a:off x="5309" y="2627"/>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39" name="Rectangle 240">
                <a:extLst>
                  <a:ext uri="{FF2B5EF4-FFF2-40B4-BE49-F238E27FC236}">
                    <a16:creationId xmlns:a16="http://schemas.microsoft.com/office/drawing/2014/main" id="{CE88E898-BC26-A469-652F-4098FCD2B3CB}"/>
                  </a:ext>
                </a:extLst>
              </p:cNvPr>
              <p:cNvSpPr>
                <a:spLocks noChangeArrowheads="1"/>
              </p:cNvSpPr>
              <p:nvPr/>
            </p:nvSpPr>
            <p:spPr bwMode="auto">
              <a:xfrm rot="-5400000">
                <a:off x="5309" y="251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40" name="Rectangle 241">
                <a:extLst>
                  <a:ext uri="{FF2B5EF4-FFF2-40B4-BE49-F238E27FC236}">
                    <a16:creationId xmlns:a16="http://schemas.microsoft.com/office/drawing/2014/main" id="{8E1C3837-3646-F403-924E-B9E564451F63}"/>
                  </a:ext>
                </a:extLst>
              </p:cNvPr>
              <p:cNvSpPr>
                <a:spLocks noChangeArrowheads="1"/>
              </p:cNvSpPr>
              <p:nvPr/>
            </p:nvSpPr>
            <p:spPr bwMode="auto">
              <a:xfrm rot="-5400000">
                <a:off x="5309" y="244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41" name="Rectangle 242">
                <a:extLst>
                  <a:ext uri="{FF2B5EF4-FFF2-40B4-BE49-F238E27FC236}">
                    <a16:creationId xmlns:a16="http://schemas.microsoft.com/office/drawing/2014/main" id="{8B908D24-0275-D423-B88F-5ADA02BF8921}"/>
                  </a:ext>
                </a:extLst>
              </p:cNvPr>
              <p:cNvSpPr>
                <a:spLocks noChangeArrowheads="1"/>
              </p:cNvSpPr>
              <p:nvPr/>
            </p:nvSpPr>
            <p:spPr bwMode="auto">
              <a:xfrm rot="-5400000">
                <a:off x="4952" y="3358"/>
                <a:ext cx="73" cy="59"/>
              </a:xfrm>
              <a:prstGeom prst="rect">
                <a:avLst/>
              </a:prstGeom>
              <a:solidFill>
                <a:srgbClr val="80808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42" name="Rectangle 243">
                <a:extLst>
                  <a:ext uri="{FF2B5EF4-FFF2-40B4-BE49-F238E27FC236}">
                    <a16:creationId xmlns:a16="http://schemas.microsoft.com/office/drawing/2014/main" id="{3D077A14-1497-7FA7-D407-361EC48EB2A5}"/>
                  </a:ext>
                </a:extLst>
              </p:cNvPr>
              <p:cNvSpPr>
                <a:spLocks noChangeArrowheads="1"/>
              </p:cNvSpPr>
              <p:nvPr/>
            </p:nvSpPr>
            <p:spPr bwMode="auto">
              <a:xfrm rot="-5400000">
                <a:off x="4952" y="324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43" name="Rectangle 244">
                <a:extLst>
                  <a:ext uri="{FF2B5EF4-FFF2-40B4-BE49-F238E27FC236}">
                    <a16:creationId xmlns:a16="http://schemas.microsoft.com/office/drawing/2014/main" id="{411DCA38-298E-C801-8C57-F0A51A024923}"/>
                  </a:ext>
                </a:extLst>
              </p:cNvPr>
              <p:cNvSpPr>
                <a:spLocks noChangeArrowheads="1"/>
              </p:cNvSpPr>
              <p:nvPr/>
            </p:nvSpPr>
            <p:spPr bwMode="auto">
              <a:xfrm rot="-5400000">
                <a:off x="4952" y="317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44" name="Rectangle 245">
                <a:extLst>
                  <a:ext uri="{FF2B5EF4-FFF2-40B4-BE49-F238E27FC236}">
                    <a16:creationId xmlns:a16="http://schemas.microsoft.com/office/drawing/2014/main" id="{1D09A060-45FD-C72C-B86D-F0D6EB489030}"/>
                  </a:ext>
                </a:extLst>
              </p:cNvPr>
              <p:cNvSpPr>
                <a:spLocks noChangeArrowheads="1"/>
              </p:cNvSpPr>
              <p:nvPr/>
            </p:nvSpPr>
            <p:spPr bwMode="auto">
              <a:xfrm rot="-5400000">
                <a:off x="5041" y="3248"/>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45" name="Rectangle 246">
                <a:extLst>
                  <a:ext uri="{FF2B5EF4-FFF2-40B4-BE49-F238E27FC236}">
                    <a16:creationId xmlns:a16="http://schemas.microsoft.com/office/drawing/2014/main" id="{B370AD72-63A4-7463-1C04-2655510C5E7F}"/>
                  </a:ext>
                </a:extLst>
              </p:cNvPr>
              <p:cNvSpPr>
                <a:spLocks noChangeArrowheads="1"/>
              </p:cNvSpPr>
              <p:nvPr/>
            </p:nvSpPr>
            <p:spPr bwMode="auto">
              <a:xfrm rot="-5400000">
                <a:off x="5041" y="3175"/>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46" name="Rectangle 247">
                <a:extLst>
                  <a:ext uri="{FF2B5EF4-FFF2-40B4-BE49-F238E27FC236}">
                    <a16:creationId xmlns:a16="http://schemas.microsoft.com/office/drawing/2014/main" id="{509CD1AA-C837-9782-A5F6-4E6A96E28142}"/>
                  </a:ext>
                </a:extLst>
              </p:cNvPr>
              <p:cNvSpPr>
                <a:spLocks noChangeArrowheads="1"/>
              </p:cNvSpPr>
              <p:nvPr/>
            </p:nvSpPr>
            <p:spPr bwMode="auto">
              <a:xfrm rot="-5400000">
                <a:off x="5130" y="3175"/>
                <a:ext cx="73" cy="60"/>
              </a:xfrm>
              <a:prstGeom prst="rect">
                <a:avLst/>
              </a:prstGeom>
              <a:solidFill>
                <a:srgbClr val="80808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47" name="Rectangle 248">
                <a:extLst>
                  <a:ext uri="{FF2B5EF4-FFF2-40B4-BE49-F238E27FC236}">
                    <a16:creationId xmlns:a16="http://schemas.microsoft.com/office/drawing/2014/main" id="{E8C8B400-9FB5-E1AC-A826-1CB12BFAFF0B}"/>
                  </a:ext>
                </a:extLst>
              </p:cNvPr>
              <p:cNvSpPr>
                <a:spLocks noChangeArrowheads="1"/>
              </p:cNvSpPr>
              <p:nvPr/>
            </p:nvSpPr>
            <p:spPr bwMode="auto">
              <a:xfrm rot="-5400000">
                <a:off x="4952" y="3066"/>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48" name="Rectangle 249">
                <a:extLst>
                  <a:ext uri="{FF2B5EF4-FFF2-40B4-BE49-F238E27FC236}">
                    <a16:creationId xmlns:a16="http://schemas.microsoft.com/office/drawing/2014/main" id="{AC6C7681-0E4D-3D5C-13D4-B01FBF47CFA7}"/>
                  </a:ext>
                </a:extLst>
              </p:cNvPr>
              <p:cNvSpPr>
                <a:spLocks noChangeArrowheads="1"/>
              </p:cNvSpPr>
              <p:nvPr/>
            </p:nvSpPr>
            <p:spPr bwMode="auto">
              <a:xfrm rot="-5400000">
                <a:off x="4952" y="299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49" name="Rectangle 250">
                <a:extLst>
                  <a:ext uri="{FF2B5EF4-FFF2-40B4-BE49-F238E27FC236}">
                    <a16:creationId xmlns:a16="http://schemas.microsoft.com/office/drawing/2014/main" id="{C3C32B17-880D-DEDE-959D-BA8E8AF30BC9}"/>
                  </a:ext>
                </a:extLst>
              </p:cNvPr>
              <p:cNvSpPr>
                <a:spLocks noChangeArrowheads="1"/>
              </p:cNvSpPr>
              <p:nvPr/>
            </p:nvSpPr>
            <p:spPr bwMode="auto">
              <a:xfrm rot="-5400000">
                <a:off x="5041" y="3066"/>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50" name="Rectangle 251">
                <a:extLst>
                  <a:ext uri="{FF2B5EF4-FFF2-40B4-BE49-F238E27FC236}">
                    <a16:creationId xmlns:a16="http://schemas.microsoft.com/office/drawing/2014/main" id="{8E3201CD-1F78-AF84-4CEF-69909B8CE203}"/>
                  </a:ext>
                </a:extLst>
              </p:cNvPr>
              <p:cNvSpPr>
                <a:spLocks noChangeArrowheads="1"/>
              </p:cNvSpPr>
              <p:nvPr/>
            </p:nvSpPr>
            <p:spPr bwMode="auto">
              <a:xfrm rot="-5400000">
                <a:off x="5041" y="299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51" name="Rectangle 252">
                <a:extLst>
                  <a:ext uri="{FF2B5EF4-FFF2-40B4-BE49-F238E27FC236}">
                    <a16:creationId xmlns:a16="http://schemas.microsoft.com/office/drawing/2014/main" id="{00FDD914-649A-5860-5D1A-738F81F119D3}"/>
                  </a:ext>
                </a:extLst>
              </p:cNvPr>
              <p:cNvSpPr>
                <a:spLocks noChangeArrowheads="1"/>
              </p:cNvSpPr>
              <p:nvPr/>
            </p:nvSpPr>
            <p:spPr bwMode="auto">
              <a:xfrm rot="-5400000">
                <a:off x="4952" y="288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52" name="Rectangle 253">
                <a:extLst>
                  <a:ext uri="{FF2B5EF4-FFF2-40B4-BE49-F238E27FC236}">
                    <a16:creationId xmlns:a16="http://schemas.microsoft.com/office/drawing/2014/main" id="{4AA3DC1C-DEF2-CA4E-E696-72DD3C23BA22}"/>
                  </a:ext>
                </a:extLst>
              </p:cNvPr>
              <p:cNvSpPr>
                <a:spLocks noChangeArrowheads="1"/>
              </p:cNvSpPr>
              <p:nvPr/>
            </p:nvSpPr>
            <p:spPr bwMode="auto">
              <a:xfrm rot="-5400000">
                <a:off x="4952" y="281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53" name="Rectangle 254">
                <a:extLst>
                  <a:ext uri="{FF2B5EF4-FFF2-40B4-BE49-F238E27FC236}">
                    <a16:creationId xmlns:a16="http://schemas.microsoft.com/office/drawing/2014/main" id="{6EADBD5E-A83C-E3A7-67B2-47577B5DDE26}"/>
                  </a:ext>
                </a:extLst>
              </p:cNvPr>
              <p:cNvSpPr>
                <a:spLocks noChangeArrowheads="1"/>
              </p:cNvSpPr>
              <p:nvPr/>
            </p:nvSpPr>
            <p:spPr bwMode="auto">
              <a:xfrm rot="-5400000">
                <a:off x="5041" y="288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54" name="Rectangle 255">
                <a:extLst>
                  <a:ext uri="{FF2B5EF4-FFF2-40B4-BE49-F238E27FC236}">
                    <a16:creationId xmlns:a16="http://schemas.microsoft.com/office/drawing/2014/main" id="{F68D26D0-71E4-6DD0-0401-B0E76E933671}"/>
                  </a:ext>
                </a:extLst>
              </p:cNvPr>
              <p:cNvSpPr>
                <a:spLocks noChangeArrowheads="1"/>
              </p:cNvSpPr>
              <p:nvPr/>
            </p:nvSpPr>
            <p:spPr bwMode="auto">
              <a:xfrm rot="-5400000">
                <a:off x="5041" y="281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55" name="Rectangle 256">
                <a:extLst>
                  <a:ext uri="{FF2B5EF4-FFF2-40B4-BE49-F238E27FC236}">
                    <a16:creationId xmlns:a16="http://schemas.microsoft.com/office/drawing/2014/main" id="{7CFB8301-E54B-C525-533C-B72CF7353708}"/>
                  </a:ext>
                </a:extLst>
              </p:cNvPr>
              <p:cNvSpPr>
                <a:spLocks noChangeArrowheads="1"/>
              </p:cNvSpPr>
              <p:nvPr/>
            </p:nvSpPr>
            <p:spPr bwMode="auto">
              <a:xfrm rot="-5400000">
                <a:off x="5130" y="3066"/>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56" name="Rectangle 257">
                <a:extLst>
                  <a:ext uri="{FF2B5EF4-FFF2-40B4-BE49-F238E27FC236}">
                    <a16:creationId xmlns:a16="http://schemas.microsoft.com/office/drawing/2014/main" id="{1A2F47A7-7F81-2EBC-7566-A13822B368C3}"/>
                  </a:ext>
                </a:extLst>
              </p:cNvPr>
              <p:cNvSpPr>
                <a:spLocks noChangeArrowheads="1"/>
              </p:cNvSpPr>
              <p:nvPr/>
            </p:nvSpPr>
            <p:spPr bwMode="auto">
              <a:xfrm rot="-5400000">
                <a:off x="5130" y="299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57" name="Rectangle 258">
                <a:extLst>
                  <a:ext uri="{FF2B5EF4-FFF2-40B4-BE49-F238E27FC236}">
                    <a16:creationId xmlns:a16="http://schemas.microsoft.com/office/drawing/2014/main" id="{71F1D966-5B27-101D-CA28-0E2EFC14EC05}"/>
                  </a:ext>
                </a:extLst>
              </p:cNvPr>
              <p:cNvSpPr>
                <a:spLocks noChangeArrowheads="1"/>
              </p:cNvSpPr>
              <p:nvPr/>
            </p:nvSpPr>
            <p:spPr bwMode="auto">
              <a:xfrm rot="-5400000">
                <a:off x="5219" y="3066"/>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58" name="Rectangle 259">
                <a:extLst>
                  <a:ext uri="{FF2B5EF4-FFF2-40B4-BE49-F238E27FC236}">
                    <a16:creationId xmlns:a16="http://schemas.microsoft.com/office/drawing/2014/main" id="{C16DF29A-8AEB-AC6E-199E-A5D6ED3F950F}"/>
                  </a:ext>
                </a:extLst>
              </p:cNvPr>
              <p:cNvSpPr>
                <a:spLocks noChangeArrowheads="1"/>
              </p:cNvSpPr>
              <p:nvPr/>
            </p:nvSpPr>
            <p:spPr bwMode="auto">
              <a:xfrm rot="-5400000">
                <a:off x="5219" y="299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59" name="Rectangle 260">
                <a:extLst>
                  <a:ext uri="{FF2B5EF4-FFF2-40B4-BE49-F238E27FC236}">
                    <a16:creationId xmlns:a16="http://schemas.microsoft.com/office/drawing/2014/main" id="{0BAEF612-AEA6-FC9E-CB6E-6FFA5EE4F520}"/>
                  </a:ext>
                </a:extLst>
              </p:cNvPr>
              <p:cNvSpPr>
                <a:spLocks noChangeArrowheads="1"/>
              </p:cNvSpPr>
              <p:nvPr/>
            </p:nvSpPr>
            <p:spPr bwMode="auto">
              <a:xfrm rot="-5400000">
                <a:off x="5130" y="288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60" name="Rectangle 261">
                <a:extLst>
                  <a:ext uri="{FF2B5EF4-FFF2-40B4-BE49-F238E27FC236}">
                    <a16:creationId xmlns:a16="http://schemas.microsoft.com/office/drawing/2014/main" id="{D1B5D150-C23A-E030-99BD-C8B2B331081A}"/>
                  </a:ext>
                </a:extLst>
              </p:cNvPr>
              <p:cNvSpPr>
                <a:spLocks noChangeArrowheads="1"/>
              </p:cNvSpPr>
              <p:nvPr/>
            </p:nvSpPr>
            <p:spPr bwMode="auto">
              <a:xfrm rot="-5400000">
                <a:off x="5130" y="2810"/>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61" name="Rectangle 262">
                <a:extLst>
                  <a:ext uri="{FF2B5EF4-FFF2-40B4-BE49-F238E27FC236}">
                    <a16:creationId xmlns:a16="http://schemas.microsoft.com/office/drawing/2014/main" id="{F0B399CD-2BD7-945D-693C-8E4EA7177920}"/>
                  </a:ext>
                </a:extLst>
              </p:cNvPr>
              <p:cNvSpPr>
                <a:spLocks noChangeArrowheads="1"/>
              </p:cNvSpPr>
              <p:nvPr/>
            </p:nvSpPr>
            <p:spPr bwMode="auto">
              <a:xfrm rot="-5400000">
                <a:off x="5219" y="2883"/>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62" name="Rectangle 263">
                <a:extLst>
                  <a:ext uri="{FF2B5EF4-FFF2-40B4-BE49-F238E27FC236}">
                    <a16:creationId xmlns:a16="http://schemas.microsoft.com/office/drawing/2014/main" id="{FA1F371A-48B4-7F1E-7230-84C12CF93775}"/>
                  </a:ext>
                </a:extLst>
              </p:cNvPr>
              <p:cNvSpPr>
                <a:spLocks noChangeArrowheads="1"/>
              </p:cNvSpPr>
              <p:nvPr/>
            </p:nvSpPr>
            <p:spPr bwMode="auto">
              <a:xfrm rot="-5400000">
                <a:off x="5219" y="2810"/>
                <a:ext cx="73" cy="60"/>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63" name="Rectangle 264">
                <a:extLst>
                  <a:ext uri="{FF2B5EF4-FFF2-40B4-BE49-F238E27FC236}">
                    <a16:creationId xmlns:a16="http://schemas.microsoft.com/office/drawing/2014/main" id="{ED8AC8D2-D5CC-8833-E056-B8554746ED1E}"/>
                  </a:ext>
                </a:extLst>
              </p:cNvPr>
              <p:cNvSpPr>
                <a:spLocks noChangeArrowheads="1"/>
              </p:cNvSpPr>
              <p:nvPr/>
            </p:nvSpPr>
            <p:spPr bwMode="auto">
              <a:xfrm rot="-5400000">
                <a:off x="5309" y="2883"/>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sp>
            <p:nvSpPr>
              <p:cNvPr id="264" name="Rectangle 265">
                <a:extLst>
                  <a:ext uri="{FF2B5EF4-FFF2-40B4-BE49-F238E27FC236}">
                    <a16:creationId xmlns:a16="http://schemas.microsoft.com/office/drawing/2014/main" id="{2C725F1F-CBBD-19EE-4B32-C1D32ADAC581}"/>
                  </a:ext>
                </a:extLst>
              </p:cNvPr>
              <p:cNvSpPr>
                <a:spLocks noChangeArrowheads="1"/>
              </p:cNvSpPr>
              <p:nvPr/>
            </p:nvSpPr>
            <p:spPr bwMode="auto">
              <a:xfrm rot="-5400000">
                <a:off x="5309" y="2810"/>
                <a:ext cx="73" cy="59"/>
              </a:xfrm>
              <a:prstGeom prst="rect">
                <a:avLst/>
              </a:prstGeom>
              <a:solidFill>
                <a:srgbClr val="FFFF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kern="0">
                  <a:solidFill>
                    <a:srgbClr val="000000"/>
                  </a:solidFill>
                  <a:latin typeface="Arial" panose="020B0604020202020204" pitchFamily="34" charset="0"/>
                  <a:cs typeface="Arial" panose="020B0604020202020204" pitchFamily="34" charset="0"/>
                </a:endParaRPr>
              </a:p>
            </p:txBody>
          </p:sp>
        </p:grpSp>
      </p:grpSp>
      <p:pic>
        <p:nvPicPr>
          <p:cNvPr id="265" name="Picture 264">
            <a:extLst>
              <a:ext uri="{FF2B5EF4-FFF2-40B4-BE49-F238E27FC236}">
                <a16:creationId xmlns:a16="http://schemas.microsoft.com/office/drawing/2014/main" id="{DC3A88B3-BE30-E383-811E-2B31B456EF36}"/>
              </a:ext>
            </a:extLst>
          </p:cNvPr>
          <p:cNvPicPr>
            <a:picLocks noChangeAspect="1"/>
          </p:cNvPicPr>
          <p:nvPr/>
        </p:nvPicPr>
        <p:blipFill>
          <a:blip r:embed="rId5"/>
          <a:stretch>
            <a:fillRect/>
          </a:stretch>
        </p:blipFill>
        <p:spPr>
          <a:xfrm>
            <a:off x="1290960" y="2646633"/>
            <a:ext cx="2243957" cy="1538147"/>
          </a:xfrm>
          <a:prstGeom prst="rect">
            <a:avLst/>
          </a:prstGeom>
        </p:spPr>
      </p:pic>
      <p:pic>
        <p:nvPicPr>
          <p:cNvPr id="267" name="Picture 1">
            <a:extLst>
              <a:ext uri="{FF2B5EF4-FFF2-40B4-BE49-F238E27FC236}">
                <a16:creationId xmlns:a16="http://schemas.microsoft.com/office/drawing/2014/main" id="{64108799-6600-645C-5A8B-C74C445FD376}"/>
              </a:ext>
            </a:extLst>
          </p:cNvPr>
          <p:cNvPicPr>
            <a:picLocks noChangeAspect="1" noChangeArrowheads="1"/>
          </p:cNvPicPr>
          <p:nvPr/>
        </p:nvPicPr>
        <p:blipFill>
          <a:blip r:embed="rId6" cstate="print"/>
          <a:srcRect/>
          <a:stretch>
            <a:fillRect/>
          </a:stretch>
        </p:blipFill>
        <p:spPr bwMode="auto">
          <a:xfrm>
            <a:off x="5754974" y="2646633"/>
            <a:ext cx="1811238" cy="1615286"/>
          </a:xfrm>
          <a:prstGeom prst="rect">
            <a:avLst/>
          </a:prstGeom>
          <a:noFill/>
          <a:ln w="9525">
            <a:noFill/>
            <a:miter lim="800000"/>
            <a:headEnd/>
            <a:tailEnd/>
          </a:ln>
        </p:spPr>
      </p:pic>
      <p:pic>
        <p:nvPicPr>
          <p:cNvPr id="429" name="Picture 428">
            <a:extLst>
              <a:ext uri="{FF2B5EF4-FFF2-40B4-BE49-F238E27FC236}">
                <a16:creationId xmlns:a16="http://schemas.microsoft.com/office/drawing/2014/main" id="{3DFA6D98-FC85-710B-DE38-E9D96D0A1FED}"/>
              </a:ext>
            </a:extLst>
          </p:cNvPr>
          <p:cNvPicPr>
            <a:picLocks noChangeAspect="1"/>
          </p:cNvPicPr>
          <p:nvPr/>
        </p:nvPicPr>
        <p:blipFill>
          <a:blip r:embed="rId7"/>
          <a:stretch>
            <a:fillRect/>
          </a:stretch>
        </p:blipFill>
        <p:spPr>
          <a:xfrm>
            <a:off x="8068843" y="4356020"/>
            <a:ext cx="2511770" cy="1597290"/>
          </a:xfrm>
          <a:prstGeom prst="rect">
            <a:avLst/>
          </a:prstGeom>
        </p:spPr>
      </p:pic>
      <p:grpSp>
        <p:nvGrpSpPr>
          <p:cNvPr id="430" name="Group 254">
            <a:extLst>
              <a:ext uri="{FF2B5EF4-FFF2-40B4-BE49-F238E27FC236}">
                <a16:creationId xmlns:a16="http://schemas.microsoft.com/office/drawing/2014/main" id="{60DF9416-DB00-10A9-2A64-7BECA87E2DB0}"/>
              </a:ext>
            </a:extLst>
          </p:cNvPr>
          <p:cNvGrpSpPr/>
          <p:nvPr/>
        </p:nvGrpSpPr>
        <p:grpSpPr>
          <a:xfrm>
            <a:off x="8199719" y="2634251"/>
            <a:ext cx="2017432" cy="1604464"/>
            <a:chOff x="144650" y="1047283"/>
            <a:chExt cx="2697099" cy="2317974"/>
          </a:xfrm>
        </p:grpSpPr>
        <p:grpSp>
          <p:nvGrpSpPr>
            <p:cNvPr id="431" name="Group 230">
              <a:extLst>
                <a:ext uri="{FF2B5EF4-FFF2-40B4-BE49-F238E27FC236}">
                  <a16:creationId xmlns:a16="http://schemas.microsoft.com/office/drawing/2014/main" id="{5EA35CD0-5C67-F5B3-6D4B-69AD9A45F00C}"/>
                </a:ext>
              </a:extLst>
            </p:cNvPr>
            <p:cNvGrpSpPr/>
            <p:nvPr/>
          </p:nvGrpSpPr>
          <p:grpSpPr>
            <a:xfrm>
              <a:off x="144650" y="1047283"/>
              <a:ext cx="2697099" cy="2263956"/>
              <a:chOff x="3885377" y="2186124"/>
              <a:chExt cx="2697099" cy="2263956"/>
            </a:xfrm>
          </p:grpSpPr>
          <p:pic>
            <p:nvPicPr>
              <p:cNvPr id="433" name="Content Placeholder 3" descr="search.600.jpg">
                <a:extLst>
                  <a:ext uri="{FF2B5EF4-FFF2-40B4-BE49-F238E27FC236}">
                    <a16:creationId xmlns:a16="http://schemas.microsoft.com/office/drawing/2014/main" id="{715B5909-E973-000B-BB99-77628D2A386E}"/>
                  </a:ext>
                </a:extLst>
              </p:cNvPr>
              <p:cNvPicPr>
                <a:picLocks noChangeAspect="1"/>
              </p:cNvPicPr>
              <p:nvPr/>
            </p:nvPicPr>
            <p:blipFill>
              <a:blip r:embed="rId8" cstate="print"/>
              <a:srcRect/>
              <a:stretch>
                <a:fillRect/>
              </a:stretch>
            </p:blipFill>
            <p:spPr>
              <a:xfrm>
                <a:off x="3889146" y="2186124"/>
                <a:ext cx="2693330" cy="2263956"/>
              </a:xfrm>
              <a:prstGeom prst="rect">
                <a:avLst/>
              </a:prstGeom>
            </p:spPr>
          </p:pic>
          <p:pic>
            <p:nvPicPr>
              <p:cNvPr id="434" name="Picture 4" descr="0614-biz-webSEARCHmap.gif">
                <a:extLst>
                  <a:ext uri="{FF2B5EF4-FFF2-40B4-BE49-F238E27FC236}">
                    <a16:creationId xmlns:a16="http://schemas.microsoft.com/office/drawing/2014/main" id="{461E8AFE-E780-39CD-0CB2-7A25FF859343}"/>
                  </a:ext>
                </a:extLst>
              </p:cNvPr>
              <p:cNvPicPr>
                <a:picLocks noChangeAspect="1"/>
              </p:cNvPicPr>
              <p:nvPr/>
            </p:nvPicPr>
            <p:blipFill>
              <a:blip r:embed="rId9" cstate="print"/>
              <a:srcRect/>
              <a:stretch>
                <a:fillRect/>
              </a:stretch>
            </p:blipFill>
            <p:spPr bwMode="auto">
              <a:xfrm>
                <a:off x="3885377" y="2212848"/>
                <a:ext cx="624821" cy="693963"/>
              </a:xfrm>
              <a:prstGeom prst="rect">
                <a:avLst/>
              </a:prstGeom>
              <a:noFill/>
              <a:ln w="9525">
                <a:noFill/>
                <a:miter lim="800000"/>
                <a:headEnd/>
                <a:tailEnd/>
              </a:ln>
            </p:spPr>
          </p:pic>
        </p:grpSp>
        <p:sp>
          <p:nvSpPr>
            <p:cNvPr id="432" name="Text Box 5">
              <a:extLst>
                <a:ext uri="{FF2B5EF4-FFF2-40B4-BE49-F238E27FC236}">
                  <a16:creationId xmlns:a16="http://schemas.microsoft.com/office/drawing/2014/main" id="{EFC3D988-8595-1672-3E6C-7563CC6D2C5C}"/>
                </a:ext>
              </a:extLst>
            </p:cNvPr>
            <p:cNvSpPr txBox="1">
              <a:spLocks noChangeArrowheads="1"/>
            </p:cNvSpPr>
            <p:nvPr/>
          </p:nvSpPr>
          <p:spPr bwMode="auto">
            <a:xfrm>
              <a:off x="502930" y="3054004"/>
              <a:ext cx="2066330" cy="311253"/>
            </a:xfrm>
            <a:prstGeom prst="rect">
              <a:avLst/>
            </a:prstGeom>
            <a:noFill/>
            <a:ln w="19050" algn="ctr">
              <a:noFill/>
              <a:miter lim="800000"/>
              <a:headEnd/>
              <a:tailEnd/>
            </a:ln>
          </p:spPr>
          <p:txBody>
            <a:bodyPr wrap="none">
              <a:spAutoFit/>
            </a:bodyPr>
            <a:lstStyle/>
            <a:p>
              <a:pPr algn="l">
                <a:spcBef>
                  <a:spcPct val="20000"/>
                </a:spcBef>
              </a:pPr>
              <a:r>
                <a:rPr lang="en-US" sz="800" dirty="0"/>
                <a:t>Source – NY Times, 06.14.2006</a:t>
              </a:r>
            </a:p>
          </p:txBody>
        </p:sp>
      </p:grpSp>
      <p:pic>
        <p:nvPicPr>
          <p:cNvPr id="1026" name="Picture 2" descr="What's a GPU? Everything You Need to ...">
            <a:extLst>
              <a:ext uri="{FF2B5EF4-FFF2-40B4-BE49-F238E27FC236}">
                <a16:creationId xmlns:a16="http://schemas.microsoft.com/office/drawing/2014/main" id="{99119D44-587D-7785-A8A2-913AEDCFCD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4974" y="4648366"/>
            <a:ext cx="1865314" cy="1119188"/>
          </a:xfrm>
          <a:prstGeom prst="rect">
            <a:avLst/>
          </a:prstGeom>
          <a:noFill/>
          <a:extLst>
            <a:ext uri="{909E8E84-426E-40DD-AFC4-6F175D3DCCD1}">
              <a14:hiddenFill xmlns:a14="http://schemas.microsoft.com/office/drawing/2010/main">
                <a:solidFill>
                  <a:srgbClr val="FFFFFF"/>
                </a:solidFill>
              </a14:hiddenFill>
            </a:ext>
          </a:extLst>
        </p:spPr>
      </p:pic>
      <p:sp>
        <p:nvSpPr>
          <p:cNvPr id="1029" name="Google Shape;444;p82">
            <a:extLst>
              <a:ext uri="{FF2B5EF4-FFF2-40B4-BE49-F238E27FC236}">
                <a16:creationId xmlns:a16="http://schemas.microsoft.com/office/drawing/2014/main" id="{6FF24BE7-6466-CFCB-A696-2F57CD470F89}"/>
              </a:ext>
            </a:extLst>
          </p:cNvPr>
          <p:cNvSpPr txBox="1"/>
          <p:nvPr/>
        </p:nvSpPr>
        <p:spPr>
          <a:xfrm>
            <a:off x="611656" y="581859"/>
            <a:ext cx="11530334" cy="618631"/>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0D73B2"/>
              </a:buClr>
              <a:buFont typeface="Lato Light"/>
              <a:buNone/>
            </a:pPr>
            <a:r>
              <a:rPr lang="en-US" sz="4400" i="0" u="none" strike="noStrike" cap="none" dirty="0">
                <a:latin typeface="+mj-lt"/>
                <a:ea typeface="Lato Light"/>
                <a:cs typeface="Lato Light"/>
                <a:sym typeface="Lato Light"/>
              </a:rPr>
              <a:t>Technology</a:t>
            </a:r>
            <a:endParaRPr sz="4400" dirty="0">
              <a:latin typeface="+mj-lt"/>
            </a:endParaRPr>
          </a:p>
        </p:txBody>
      </p:sp>
      <p:sp>
        <p:nvSpPr>
          <p:cNvPr id="2" name="Date Placeholder 1">
            <a:extLst>
              <a:ext uri="{FF2B5EF4-FFF2-40B4-BE49-F238E27FC236}">
                <a16:creationId xmlns:a16="http://schemas.microsoft.com/office/drawing/2014/main" id="{34BB2B1E-FB87-0010-7015-8610824BF628}"/>
              </a:ext>
            </a:extLst>
          </p:cNvPr>
          <p:cNvSpPr>
            <a:spLocks noGrp="1"/>
          </p:cNvSpPr>
          <p:nvPr>
            <p:ph type="dt" sz="half" idx="10"/>
          </p:nvPr>
        </p:nvSpPr>
        <p:spPr/>
        <p:txBody>
          <a:bodyPr/>
          <a:lstStyle/>
          <a:p>
            <a:fld id="{2C8A5200-48E1-1548-82FF-80AA051E302A}" type="datetime1">
              <a:rPr lang="en-US" smtClean="0"/>
              <a:t>4/23/25</a:t>
            </a:fld>
            <a:endParaRPr lang="en-US"/>
          </a:p>
        </p:txBody>
      </p:sp>
      <p:sp>
        <p:nvSpPr>
          <p:cNvPr id="1024" name="Slide Number Placeholder 1023">
            <a:extLst>
              <a:ext uri="{FF2B5EF4-FFF2-40B4-BE49-F238E27FC236}">
                <a16:creationId xmlns:a16="http://schemas.microsoft.com/office/drawing/2014/main" id="{DF30CCDE-C54B-3215-2715-10E92ECB3250}"/>
              </a:ext>
            </a:extLst>
          </p:cNvPr>
          <p:cNvSpPr>
            <a:spLocks noGrp="1"/>
          </p:cNvSpPr>
          <p:nvPr>
            <p:ph type="sldNum" sz="quarter" idx="12"/>
          </p:nvPr>
        </p:nvSpPr>
        <p:spPr/>
        <p:txBody>
          <a:bodyPr/>
          <a:lstStyle/>
          <a:p>
            <a:fld id="{20FE5476-6285-AC45-8D6C-2780B1AEE8D1}" type="slidenum">
              <a:rPr lang="en-US" smtClean="0"/>
              <a:t>11</a:t>
            </a:fld>
            <a:endParaRPr lang="en-US"/>
          </a:p>
        </p:txBody>
      </p:sp>
    </p:spTree>
    <p:extLst>
      <p:ext uri="{BB962C8B-B14F-4D97-AF65-F5344CB8AC3E}">
        <p14:creationId xmlns:p14="http://schemas.microsoft.com/office/powerpoint/2010/main" val="366450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46557-C798-2EFE-B7B2-8DACC8F313C7}"/>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7B705D74-6131-1652-6AB9-59B8369349B2}"/>
              </a:ext>
            </a:extLst>
          </p:cNvPr>
          <p:cNvSpPr>
            <a:spLocks noGrp="1"/>
          </p:cNvSpPr>
          <p:nvPr>
            <p:ph type="dt" sz="half" idx="10"/>
          </p:nvPr>
        </p:nvSpPr>
        <p:spPr/>
        <p:txBody>
          <a:bodyPr/>
          <a:lstStyle/>
          <a:p>
            <a:fld id="{FD374094-3BAF-5844-B906-AD7810327B59}" type="datetime1">
              <a:rPr lang="en-US" smtClean="0"/>
              <a:t>4/23/25</a:t>
            </a:fld>
            <a:endParaRPr lang="en-US"/>
          </a:p>
        </p:txBody>
      </p:sp>
      <p:sp>
        <p:nvSpPr>
          <p:cNvPr id="4" name="Slide Number Placeholder 3">
            <a:extLst>
              <a:ext uri="{FF2B5EF4-FFF2-40B4-BE49-F238E27FC236}">
                <a16:creationId xmlns:a16="http://schemas.microsoft.com/office/drawing/2014/main" id="{B1539E4B-84AE-D896-7DE7-CB24C51AF37D}"/>
              </a:ext>
            </a:extLst>
          </p:cNvPr>
          <p:cNvSpPr>
            <a:spLocks noGrp="1"/>
          </p:cNvSpPr>
          <p:nvPr>
            <p:ph type="sldNum" sz="quarter" idx="12"/>
          </p:nvPr>
        </p:nvSpPr>
        <p:spPr/>
        <p:txBody>
          <a:bodyPr/>
          <a:lstStyle/>
          <a:p>
            <a:fld id="{20FE5476-6285-AC45-8D6C-2780B1AEE8D1}" type="slidenum">
              <a:rPr lang="en-US" smtClean="0"/>
              <a:t>12</a:t>
            </a:fld>
            <a:endParaRPr lang="en-US"/>
          </a:p>
        </p:txBody>
      </p:sp>
      <p:pic>
        <p:nvPicPr>
          <p:cNvPr id="3074" name="Picture 2" descr="r/AskComputerScience - a diagram of a network">
            <a:extLst>
              <a:ext uri="{FF2B5EF4-FFF2-40B4-BE49-F238E27FC236}">
                <a16:creationId xmlns:a16="http://schemas.microsoft.com/office/drawing/2014/main" id="{8559D637-5FA6-D3E6-F4F1-4D50DA1F5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0" y="1219200"/>
            <a:ext cx="8128000"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163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3443525-4AAE-D18E-5A1D-D55DB3F96F39}"/>
              </a:ext>
            </a:extLst>
          </p:cNvPr>
          <p:cNvSpPr>
            <a:spLocks noGrp="1"/>
          </p:cNvSpPr>
          <p:nvPr>
            <p:ph type="dt" sz="half" idx="10"/>
          </p:nvPr>
        </p:nvSpPr>
        <p:spPr/>
        <p:txBody>
          <a:bodyPr/>
          <a:lstStyle/>
          <a:p>
            <a:fld id="{88FBB552-4A34-9F4A-A16A-23E84AF3A3E0}" type="datetime1">
              <a:rPr lang="en-US" smtClean="0"/>
              <a:t>4/23/25</a:t>
            </a:fld>
            <a:endParaRPr lang="en-US"/>
          </a:p>
        </p:txBody>
      </p:sp>
      <p:sp>
        <p:nvSpPr>
          <p:cNvPr id="5" name="Slide Number Placeholder 4">
            <a:extLst>
              <a:ext uri="{FF2B5EF4-FFF2-40B4-BE49-F238E27FC236}">
                <a16:creationId xmlns:a16="http://schemas.microsoft.com/office/drawing/2014/main" id="{9AF63633-0487-4C7F-F773-E509A088756C}"/>
              </a:ext>
            </a:extLst>
          </p:cNvPr>
          <p:cNvSpPr>
            <a:spLocks noGrp="1"/>
          </p:cNvSpPr>
          <p:nvPr>
            <p:ph type="sldNum" sz="quarter" idx="12"/>
          </p:nvPr>
        </p:nvSpPr>
        <p:spPr/>
        <p:txBody>
          <a:bodyPr/>
          <a:lstStyle/>
          <a:p>
            <a:fld id="{20FE5476-6285-AC45-8D6C-2780B1AEE8D1}" type="slidenum">
              <a:rPr lang="en-US" smtClean="0"/>
              <a:t>13</a:t>
            </a:fld>
            <a:endParaRPr lang="en-US"/>
          </a:p>
        </p:txBody>
      </p:sp>
      <p:sp>
        <p:nvSpPr>
          <p:cNvPr id="6" name="TextBox 5">
            <a:extLst>
              <a:ext uri="{FF2B5EF4-FFF2-40B4-BE49-F238E27FC236}">
                <a16:creationId xmlns:a16="http://schemas.microsoft.com/office/drawing/2014/main" id="{87D75F87-EF07-1F7D-56E7-815CD2844E03}"/>
              </a:ext>
            </a:extLst>
          </p:cNvPr>
          <p:cNvSpPr txBox="1"/>
          <p:nvPr/>
        </p:nvSpPr>
        <p:spPr>
          <a:xfrm>
            <a:off x="722785" y="-11728"/>
            <a:ext cx="1390124" cy="769441"/>
          </a:xfrm>
          <a:prstGeom prst="rect">
            <a:avLst/>
          </a:prstGeom>
          <a:noFill/>
        </p:spPr>
        <p:txBody>
          <a:bodyPr wrap="none" rtlCol="0">
            <a:spAutoFit/>
          </a:bodyPr>
          <a:lstStyle/>
          <a:p>
            <a:r>
              <a:rPr lang="en-US" sz="4400" dirty="0"/>
              <a:t>2025</a:t>
            </a:r>
          </a:p>
        </p:txBody>
      </p:sp>
      <p:pic>
        <p:nvPicPr>
          <p:cNvPr id="8" name="Picture 7" descr="A screenshot of a chat&#10;&#10;AI-generated content may be incorrect.">
            <a:extLst>
              <a:ext uri="{FF2B5EF4-FFF2-40B4-BE49-F238E27FC236}">
                <a16:creationId xmlns:a16="http://schemas.microsoft.com/office/drawing/2014/main" id="{B8F36FE8-0DAC-2674-C355-B6675C7884A0}"/>
              </a:ext>
            </a:extLst>
          </p:cNvPr>
          <p:cNvPicPr>
            <a:picLocks noChangeAspect="1"/>
          </p:cNvPicPr>
          <p:nvPr/>
        </p:nvPicPr>
        <p:blipFill>
          <a:blip r:embed="rId3"/>
          <a:stretch>
            <a:fillRect/>
          </a:stretch>
        </p:blipFill>
        <p:spPr>
          <a:xfrm>
            <a:off x="722785" y="642071"/>
            <a:ext cx="3949228" cy="2544691"/>
          </a:xfrm>
          <a:prstGeom prst="rect">
            <a:avLst/>
          </a:prstGeom>
        </p:spPr>
      </p:pic>
      <p:pic>
        <p:nvPicPr>
          <p:cNvPr id="10" name="Picture 9" descr="A screenshot of a black screen&#10;&#10;AI-generated content may be incorrect.">
            <a:extLst>
              <a:ext uri="{FF2B5EF4-FFF2-40B4-BE49-F238E27FC236}">
                <a16:creationId xmlns:a16="http://schemas.microsoft.com/office/drawing/2014/main" id="{EC37CAC7-0B34-E922-E3C5-276556E578EF}"/>
              </a:ext>
            </a:extLst>
          </p:cNvPr>
          <p:cNvPicPr>
            <a:picLocks noChangeAspect="1"/>
          </p:cNvPicPr>
          <p:nvPr/>
        </p:nvPicPr>
        <p:blipFill>
          <a:blip r:embed="rId4"/>
          <a:stretch>
            <a:fillRect/>
          </a:stretch>
        </p:blipFill>
        <p:spPr>
          <a:xfrm>
            <a:off x="1167079" y="975779"/>
            <a:ext cx="4278311" cy="4370516"/>
          </a:xfrm>
          <a:prstGeom prst="rect">
            <a:avLst/>
          </a:prstGeom>
        </p:spPr>
      </p:pic>
      <p:pic>
        <p:nvPicPr>
          <p:cNvPr id="14" name="Picture 13" descr="A screenshot of a black screen&#10;&#10;AI-generated content may be incorrect.">
            <a:extLst>
              <a:ext uri="{FF2B5EF4-FFF2-40B4-BE49-F238E27FC236}">
                <a16:creationId xmlns:a16="http://schemas.microsoft.com/office/drawing/2014/main" id="{885E2AC5-FF38-CFA0-27AD-46200AFB0409}"/>
              </a:ext>
            </a:extLst>
          </p:cNvPr>
          <p:cNvPicPr>
            <a:picLocks noChangeAspect="1"/>
          </p:cNvPicPr>
          <p:nvPr/>
        </p:nvPicPr>
        <p:blipFill>
          <a:blip r:embed="rId5"/>
          <a:stretch>
            <a:fillRect/>
          </a:stretch>
        </p:blipFill>
        <p:spPr>
          <a:xfrm>
            <a:off x="1281850" y="1194525"/>
            <a:ext cx="5905446" cy="5377912"/>
          </a:xfrm>
          <a:prstGeom prst="rect">
            <a:avLst/>
          </a:prstGeom>
        </p:spPr>
      </p:pic>
      <p:pic>
        <p:nvPicPr>
          <p:cNvPr id="12" name="Picture 11" descr="A screenshot of a computer&#10;&#10;AI-generated content may be incorrect.">
            <a:extLst>
              <a:ext uri="{FF2B5EF4-FFF2-40B4-BE49-F238E27FC236}">
                <a16:creationId xmlns:a16="http://schemas.microsoft.com/office/drawing/2014/main" id="{57E3BAC5-48DC-26CB-2835-3129E24E809C}"/>
              </a:ext>
            </a:extLst>
          </p:cNvPr>
          <p:cNvPicPr>
            <a:picLocks noChangeAspect="1"/>
          </p:cNvPicPr>
          <p:nvPr/>
        </p:nvPicPr>
        <p:blipFill>
          <a:blip r:embed="rId6"/>
          <a:stretch>
            <a:fillRect/>
          </a:stretch>
        </p:blipFill>
        <p:spPr>
          <a:xfrm>
            <a:off x="4786783" y="1408111"/>
            <a:ext cx="6682431" cy="5377913"/>
          </a:xfrm>
          <a:prstGeom prst="rect">
            <a:avLst/>
          </a:prstGeom>
        </p:spPr>
      </p:pic>
      <p:sp>
        <p:nvSpPr>
          <p:cNvPr id="2" name="TextBox 1">
            <a:extLst>
              <a:ext uri="{FF2B5EF4-FFF2-40B4-BE49-F238E27FC236}">
                <a16:creationId xmlns:a16="http://schemas.microsoft.com/office/drawing/2014/main" id="{7C549694-4A08-75D2-8BEA-BA36DF679D7D}"/>
              </a:ext>
            </a:extLst>
          </p:cNvPr>
          <p:cNvSpPr txBox="1"/>
          <p:nvPr/>
        </p:nvSpPr>
        <p:spPr>
          <a:xfrm>
            <a:off x="1551746" y="2772894"/>
            <a:ext cx="9088507" cy="2554545"/>
          </a:xfrm>
          <a:prstGeom prst="rect">
            <a:avLst/>
          </a:prstGeom>
          <a:solidFill>
            <a:schemeClr val="tx2">
              <a:lumMod val="25000"/>
              <a:lumOff val="75000"/>
            </a:schemeClr>
          </a:solidFill>
        </p:spPr>
        <p:txBody>
          <a:bodyPr wrap="square" rtlCol="0">
            <a:spAutoFit/>
          </a:bodyPr>
          <a:lstStyle/>
          <a:p>
            <a:pPr algn="ctr"/>
            <a:r>
              <a:rPr lang="en-US" sz="2000" dirty="0"/>
              <a:t>Takeaway:</a:t>
            </a:r>
          </a:p>
          <a:p>
            <a:pPr algn="ctr"/>
            <a:r>
              <a:rPr lang="en-US" sz="2000" dirty="0"/>
              <a:t>We know how to recognize the patterns. We are doing this with computers. </a:t>
            </a:r>
          </a:p>
          <a:p>
            <a:pPr algn="ctr"/>
            <a:r>
              <a:rPr lang="en-US" sz="2000" dirty="0"/>
              <a:t>They are extremely good at dealing with high dimensional data.</a:t>
            </a:r>
          </a:p>
          <a:p>
            <a:pPr algn="ctr"/>
            <a:endParaRPr lang="en-US" sz="2000" dirty="0"/>
          </a:p>
          <a:p>
            <a:pPr algn="ctr"/>
            <a:endParaRPr lang="en-US" sz="2000" dirty="0"/>
          </a:p>
          <a:p>
            <a:pPr algn="ctr"/>
            <a:r>
              <a:rPr lang="en-US" sz="2000" b="1" dirty="0"/>
              <a:t>Remember Correlation is not Causation!</a:t>
            </a:r>
          </a:p>
          <a:p>
            <a:pPr algn="ctr"/>
            <a:endParaRPr lang="en-US" sz="2000" dirty="0"/>
          </a:p>
          <a:p>
            <a:pPr algn="ctr"/>
            <a:r>
              <a:rPr lang="en-US" sz="2000" dirty="0"/>
              <a:t>The big question: Can we abstract and reason with these tools?</a:t>
            </a:r>
          </a:p>
        </p:txBody>
      </p:sp>
    </p:spTree>
    <p:extLst>
      <p:ext uri="{BB962C8B-B14F-4D97-AF65-F5344CB8AC3E}">
        <p14:creationId xmlns:p14="http://schemas.microsoft.com/office/powerpoint/2010/main" val="255356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4550C-99CE-957B-46FA-314B9C5CC13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9980D87-9085-393D-3418-A61D05B7D665}"/>
              </a:ext>
            </a:extLst>
          </p:cNvPr>
          <p:cNvPicPr>
            <a:picLocks noChangeAspect="1"/>
          </p:cNvPicPr>
          <p:nvPr/>
        </p:nvPicPr>
        <p:blipFill>
          <a:blip r:embed="rId3"/>
          <a:srcRect l="-609" t="3473" r="56494" b="19090"/>
          <a:stretch/>
        </p:blipFill>
        <p:spPr>
          <a:xfrm>
            <a:off x="7874986" y="5059469"/>
            <a:ext cx="4281150" cy="1807767"/>
          </a:xfrm>
          <a:prstGeom prst="rect">
            <a:avLst/>
          </a:prstGeom>
        </p:spPr>
      </p:pic>
      <p:sp>
        <p:nvSpPr>
          <p:cNvPr id="3" name="Date Placeholder 2">
            <a:extLst>
              <a:ext uri="{FF2B5EF4-FFF2-40B4-BE49-F238E27FC236}">
                <a16:creationId xmlns:a16="http://schemas.microsoft.com/office/drawing/2014/main" id="{8A018AEE-C484-6B55-BF11-99919129FC32}"/>
              </a:ext>
            </a:extLst>
          </p:cNvPr>
          <p:cNvSpPr>
            <a:spLocks noGrp="1"/>
          </p:cNvSpPr>
          <p:nvPr>
            <p:ph type="dt" sz="half" idx="10"/>
          </p:nvPr>
        </p:nvSpPr>
        <p:spPr/>
        <p:txBody>
          <a:bodyPr/>
          <a:lstStyle/>
          <a:p>
            <a:fld id="{BCEDF78F-7146-4E4A-BE93-514A8F420001}" type="datetime1">
              <a:rPr lang="en-US" smtClean="0"/>
              <a:t>4/23/25</a:t>
            </a:fld>
            <a:endParaRPr lang="en-US"/>
          </a:p>
        </p:txBody>
      </p:sp>
      <p:sp>
        <p:nvSpPr>
          <p:cNvPr id="5" name="Slide Number Placeholder 4">
            <a:extLst>
              <a:ext uri="{FF2B5EF4-FFF2-40B4-BE49-F238E27FC236}">
                <a16:creationId xmlns:a16="http://schemas.microsoft.com/office/drawing/2014/main" id="{7A0DC837-CA8B-E8C6-0620-CD77F0A6B472}"/>
              </a:ext>
            </a:extLst>
          </p:cNvPr>
          <p:cNvSpPr>
            <a:spLocks noGrp="1"/>
          </p:cNvSpPr>
          <p:nvPr>
            <p:ph type="sldNum" sz="quarter" idx="12"/>
          </p:nvPr>
        </p:nvSpPr>
        <p:spPr/>
        <p:txBody>
          <a:bodyPr/>
          <a:lstStyle/>
          <a:p>
            <a:fld id="{DD1C666A-E2F2-BB45-88BE-8B3529211984}" type="slidenum">
              <a:rPr lang="en-US" smtClean="0"/>
              <a:t>14</a:t>
            </a:fld>
            <a:endParaRPr lang="en-US"/>
          </a:p>
        </p:txBody>
      </p:sp>
      <p:pic>
        <p:nvPicPr>
          <p:cNvPr id="11" name="Picture 10">
            <a:extLst>
              <a:ext uri="{FF2B5EF4-FFF2-40B4-BE49-F238E27FC236}">
                <a16:creationId xmlns:a16="http://schemas.microsoft.com/office/drawing/2014/main" id="{DBB4AB32-54AA-47E3-3D34-6C79D8B7050C}"/>
              </a:ext>
            </a:extLst>
          </p:cNvPr>
          <p:cNvPicPr>
            <a:picLocks noChangeAspect="1"/>
          </p:cNvPicPr>
          <p:nvPr/>
        </p:nvPicPr>
        <p:blipFill>
          <a:blip r:embed="rId4"/>
          <a:stretch>
            <a:fillRect/>
          </a:stretch>
        </p:blipFill>
        <p:spPr>
          <a:xfrm>
            <a:off x="5171010" y="145495"/>
            <a:ext cx="1849979" cy="6387720"/>
          </a:xfrm>
          <a:prstGeom prst="rect">
            <a:avLst/>
          </a:prstGeom>
        </p:spPr>
      </p:pic>
      <p:sp>
        <p:nvSpPr>
          <p:cNvPr id="2" name="TextBox 1">
            <a:extLst>
              <a:ext uri="{FF2B5EF4-FFF2-40B4-BE49-F238E27FC236}">
                <a16:creationId xmlns:a16="http://schemas.microsoft.com/office/drawing/2014/main" id="{B5A904B2-73CE-B60A-D666-52C955D8B18D}"/>
              </a:ext>
            </a:extLst>
          </p:cNvPr>
          <p:cNvSpPr txBox="1"/>
          <p:nvPr/>
        </p:nvSpPr>
        <p:spPr>
          <a:xfrm>
            <a:off x="4049109" y="5543285"/>
            <a:ext cx="4093778" cy="1323439"/>
          </a:xfrm>
          <a:prstGeom prst="rect">
            <a:avLst/>
          </a:prstGeom>
          <a:solidFill>
            <a:schemeClr val="tx2">
              <a:lumMod val="10000"/>
              <a:lumOff val="90000"/>
            </a:schemeClr>
          </a:solidFill>
        </p:spPr>
        <p:txBody>
          <a:bodyPr wrap="square" rtlCol="0">
            <a:spAutoFit/>
          </a:bodyPr>
          <a:lstStyle/>
          <a:p>
            <a:pPr algn="ctr"/>
            <a:r>
              <a:rPr lang="en-US" sz="1600" dirty="0"/>
              <a:t>GENERALISING the OBSERVED DATA</a:t>
            </a:r>
          </a:p>
          <a:p>
            <a:pPr algn="ctr"/>
            <a:r>
              <a:rPr lang="en-US" sz="1600" dirty="0"/>
              <a:t>i.e. PERCEIVE and LEARN from the DATA</a:t>
            </a:r>
          </a:p>
          <a:p>
            <a:pPr algn="ctr"/>
            <a:endParaRPr lang="en-US" sz="1600" dirty="0"/>
          </a:p>
          <a:p>
            <a:pPr algn="ctr"/>
            <a:r>
              <a:rPr lang="en-US" sz="1600" dirty="0"/>
              <a:t>Sub symbolic Processing: Statistical processing and learning</a:t>
            </a:r>
          </a:p>
        </p:txBody>
      </p:sp>
      <p:sp>
        <p:nvSpPr>
          <p:cNvPr id="4" name="TextBox 3">
            <a:extLst>
              <a:ext uri="{FF2B5EF4-FFF2-40B4-BE49-F238E27FC236}">
                <a16:creationId xmlns:a16="http://schemas.microsoft.com/office/drawing/2014/main" id="{7A98C42F-A46C-37E0-889D-224415AD1FE6}"/>
              </a:ext>
            </a:extLst>
          </p:cNvPr>
          <p:cNvSpPr txBox="1"/>
          <p:nvPr/>
        </p:nvSpPr>
        <p:spPr>
          <a:xfrm>
            <a:off x="4189611" y="1161436"/>
            <a:ext cx="3812774" cy="646331"/>
          </a:xfrm>
          <a:prstGeom prst="rect">
            <a:avLst/>
          </a:prstGeom>
          <a:solidFill>
            <a:schemeClr val="tx2">
              <a:lumMod val="10000"/>
              <a:lumOff val="90000"/>
            </a:schemeClr>
          </a:solidFill>
        </p:spPr>
        <p:txBody>
          <a:bodyPr wrap="none" rtlCol="0">
            <a:spAutoFit/>
          </a:bodyPr>
          <a:lstStyle/>
          <a:p>
            <a:pPr algn="ctr"/>
            <a:r>
              <a:rPr lang="en-US" dirty="0"/>
              <a:t>REASONING , LOGICAL DEDUCTION</a:t>
            </a:r>
          </a:p>
          <a:p>
            <a:pPr algn="ctr"/>
            <a:r>
              <a:rPr lang="en-US" dirty="0"/>
              <a:t>Symbolic Processing</a:t>
            </a:r>
          </a:p>
        </p:txBody>
      </p:sp>
      <p:sp>
        <p:nvSpPr>
          <p:cNvPr id="12" name="TextBox 11">
            <a:extLst>
              <a:ext uri="{FF2B5EF4-FFF2-40B4-BE49-F238E27FC236}">
                <a16:creationId xmlns:a16="http://schemas.microsoft.com/office/drawing/2014/main" id="{17D7AD40-198F-37B0-7DE7-CBC45B91445F}"/>
              </a:ext>
            </a:extLst>
          </p:cNvPr>
          <p:cNvSpPr txBox="1"/>
          <p:nvPr/>
        </p:nvSpPr>
        <p:spPr>
          <a:xfrm>
            <a:off x="1695739" y="5520830"/>
            <a:ext cx="550151" cy="307777"/>
          </a:xfrm>
          <a:prstGeom prst="rect">
            <a:avLst/>
          </a:prstGeom>
          <a:noFill/>
        </p:spPr>
        <p:txBody>
          <a:bodyPr wrap="none" rtlCol="0">
            <a:spAutoFit/>
          </a:bodyPr>
          <a:lstStyle/>
          <a:p>
            <a:r>
              <a:rPr lang="en-US" sz="1400" b="1" dirty="0"/>
              <a:t>1950</a:t>
            </a:r>
          </a:p>
        </p:txBody>
      </p:sp>
      <p:pic>
        <p:nvPicPr>
          <p:cNvPr id="13" name="Picture 2">
            <a:extLst>
              <a:ext uri="{FF2B5EF4-FFF2-40B4-BE49-F238E27FC236}">
                <a16:creationId xmlns:a16="http://schemas.microsoft.com/office/drawing/2014/main" id="{01B73463-0202-F892-366A-659131D0CF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4297" y="4605658"/>
            <a:ext cx="1416450" cy="8498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429040C-6DDA-D16E-C043-E912FFB6AF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224" y="4596748"/>
            <a:ext cx="1126334" cy="8498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7597538-2FE7-0847-080E-B41415437E70}"/>
              </a:ext>
            </a:extLst>
          </p:cNvPr>
          <p:cNvSpPr txBox="1"/>
          <p:nvPr/>
        </p:nvSpPr>
        <p:spPr>
          <a:xfrm>
            <a:off x="482812" y="5520830"/>
            <a:ext cx="569387" cy="307777"/>
          </a:xfrm>
          <a:prstGeom prst="rect">
            <a:avLst/>
          </a:prstGeom>
          <a:noFill/>
        </p:spPr>
        <p:txBody>
          <a:bodyPr wrap="none" rtlCol="0">
            <a:spAutoFit/>
          </a:bodyPr>
          <a:lstStyle/>
          <a:p>
            <a:r>
              <a:rPr lang="en-US" sz="1400" b="1" dirty="0"/>
              <a:t>1945</a:t>
            </a:r>
          </a:p>
        </p:txBody>
      </p:sp>
      <p:sp>
        <p:nvSpPr>
          <p:cNvPr id="6" name="Line Callout 1 (No Border) 5">
            <a:extLst>
              <a:ext uri="{FF2B5EF4-FFF2-40B4-BE49-F238E27FC236}">
                <a16:creationId xmlns:a16="http://schemas.microsoft.com/office/drawing/2014/main" id="{8448A79D-5439-B611-96E3-5648E85A73C1}"/>
              </a:ext>
            </a:extLst>
          </p:cNvPr>
          <p:cNvSpPr/>
          <p:nvPr/>
        </p:nvSpPr>
        <p:spPr>
          <a:xfrm>
            <a:off x="8283389" y="3980329"/>
            <a:ext cx="3657588" cy="1004047"/>
          </a:xfrm>
          <a:prstGeom prst="callout1">
            <a:avLst>
              <a:gd name="adj1" fmla="val 18750"/>
              <a:gd name="adj2" fmla="val -8333"/>
              <a:gd name="adj3" fmla="val 139286"/>
              <a:gd name="adj4" fmla="val -3098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Can Humans think of more than 3 D?</a:t>
            </a:r>
          </a:p>
          <a:p>
            <a:pPr algn="ctr"/>
            <a:endParaRPr lang="en-US" sz="1400" dirty="0"/>
          </a:p>
          <a:p>
            <a:pPr algn="ctr"/>
            <a:r>
              <a:rPr lang="en-US" sz="1400" dirty="0"/>
              <a:t>It is easy for computers to imagine say 10 or 100+ Dimensions! </a:t>
            </a:r>
          </a:p>
        </p:txBody>
      </p:sp>
      <p:sp>
        <p:nvSpPr>
          <p:cNvPr id="7" name="Rounded Rectangle 6">
            <a:extLst>
              <a:ext uri="{FF2B5EF4-FFF2-40B4-BE49-F238E27FC236}">
                <a16:creationId xmlns:a16="http://schemas.microsoft.com/office/drawing/2014/main" id="{493F39F1-E0D2-3A49-0593-5247549157C9}"/>
              </a:ext>
            </a:extLst>
          </p:cNvPr>
          <p:cNvSpPr/>
          <p:nvPr/>
        </p:nvSpPr>
        <p:spPr>
          <a:xfrm>
            <a:off x="4049109" y="5571440"/>
            <a:ext cx="4093778" cy="12610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Large Language Models</a:t>
            </a:r>
          </a:p>
          <a:p>
            <a:pPr algn="ctr"/>
            <a:r>
              <a:rPr lang="en-US" b="1" dirty="0">
                <a:latin typeface="Arial" panose="020B0604020202020204" pitchFamily="34" charset="0"/>
                <a:cs typeface="Arial" panose="020B0604020202020204" pitchFamily="34" charset="0"/>
              </a:rPr>
              <a:t>(LLMs, LLVMs, LLMMs)</a:t>
            </a:r>
          </a:p>
          <a:p>
            <a:pPr algn="ctr"/>
            <a:endParaRPr lang="en-US" sz="14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Learn  from large amount of data through Attention networks;  Answer &amp; Prediction through Transformers</a:t>
            </a:r>
          </a:p>
        </p:txBody>
      </p:sp>
    </p:spTree>
    <p:extLst>
      <p:ext uri="{BB962C8B-B14F-4D97-AF65-F5344CB8AC3E}">
        <p14:creationId xmlns:p14="http://schemas.microsoft.com/office/powerpoint/2010/main" val="317261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2" grpId="0"/>
      <p:bldP spid="14" grpId="0"/>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B9F34-825E-9FCA-DE3C-F4FF93E0EF4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9F6F2FD-F4A6-4966-C825-372D54298D5B}"/>
              </a:ext>
            </a:extLst>
          </p:cNvPr>
          <p:cNvSpPr>
            <a:spLocks noGrp="1"/>
          </p:cNvSpPr>
          <p:nvPr>
            <p:ph type="subTitle" idx="1"/>
          </p:nvPr>
        </p:nvSpPr>
        <p:spPr>
          <a:xfrm>
            <a:off x="1524000" y="2082635"/>
            <a:ext cx="9144000" cy="2692730"/>
          </a:xfrm>
        </p:spPr>
        <p:txBody>
          <a:bodyPr anchor="ctr">
            <a:normAutofit lnSpcReduction="10000"/>
          </a:bodyPr>
          <a:lstStyle/>
          <a:p>
            <a:pPr marL="0" indent="0" algn="ctr">
              <a:buNone/>
            </a:pPr>
            <a:endParaRPr lang="en-US" dirty="0"/>
          </a:p>
          <a:p>
            <a:pPr marL="0" indent="0" algn="ctr">
              <a:buNone/>
            </a:pPr>
            <a:r>
              <a:rPr lang="en-US" sz="3600" dirty="0">
                <a:solidFill>
                  <a:schemeClr val="tx2">
                    <a:lumMod val="50000"/>
                    <a:lumOff val="50000"/>
                  </a:schemeClr>
                </a:solidFill>
              </a:rPr>
              <a:t>How will AI influence Health &amp; Medicine?</a:t>
            </a:r>
          </a:p>
          <a:p>
            <a:pPr marL="0" indent="0" algn="ctr">
              <a:buNone/>
            </a:pPr>
            <a:endParaRPr lang="en-US" sz="3600" dirty="0">
              <a:solidFill>
                <a:schemeClr val="tx2">
                  <a:lumMod val="50000"/>
                  <a:lumOff val="50000"/>
                </a:schemeClr>
              </a:solidFill>
            </a:endParaRPr>
          </a:p>
          <a:p>
            <a:pPr marL="0" indent="0" algn="ctr">
              <a:buNone/>
            </a:pPr>
            <a:r>
              <a:rPr lang="en-US" sz="3600" dirty="0">
                <a:solidFill>
                  <a:schemeClr val="tx2">
                    <a:lumMod val="50000"/>
                    <a:lumOff val="50000"/>
                  </a:schemeClr>
                </a:solidFill>
              </a:rPr>
              <a:t> </a:t>
            </a:r>
          </a:p>
          <a:p>
            <a:pPr marL="0" indent="0" algn="ctr">
              <a:buNone/>
            </a:pPr>
            <a:r>
              <a:rPr lang="en-US" sz="3600" dirty="0">
                <a:solidFill>
                  <a:schemeClr val="tx2">
                    <a:lumMod val="50000"/>
                    <a:lumOff val="50000"/>
                  </a:schemeClr>
                </a:solidFill>
              </a:rPr>
              <a:t>How can  you  influence it?</a:t>
            </a:r>
            <a:endParaRPr lang="en-US" sz="2800" dirty="0">
              <a:solidFill>
                <a:schemeClr val="tx2">
                  <a:lumMod val="50000"/>
                  <a:lumOff val="50000"/>
                </a:schemeClr>
              </a:solidFill>
            </a:endParaRPr>
          </a:p>
        </p:txBody>
      </p:sp>
    </p:spTree>
    <p:extLst>
      <p:ext uri="{BB962C8B-B14F-4D97-AF65-F5344CB8AC3E}">
        <p14:creationId xmlns:p14="http://schemas.microsoft.com/office/powerpoint/2010/main" val="1010229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2">
          <a:extLst>
            <a:ext uri="{FF2B5EF4-FFF2-40B4-BE49-F238E27FC236}">
              <a16:creationId xmlns:a16="http://schemas.microsoft.com/office/drawing/2014/main" id="{D29EE43C-0830-DDEE-CDD0-96BA21C01800}"/>
            </a:ext>
          </a:extLst>
        </p:cNvPr>
        <p:cNvGrpSpPr/>
        <p:nvPr/>
      </p:nvGrpSpPr>
      <p:grpSpPr>
        <a:xfrm>
          <a:off x="0" y="0"/>
          <a:ext cx="0" cy="0"/>
          <a:chOff x="0" y="0"/>
          <a:chExt cx="0" cy="0"/>
        </a:xfrm>
      </p:grpSpPr>
      <p:pic>
        <p:nvPicPr>
          <p:cNvPr id="563" name="Google Shape;563;p6">
            <a:extLst>
              <a:ext uri="{FF2B5EF4-FFF2-40B4-BE49-F238E27FC236}">
                <a16:creationId xmlns:a16="http://schemas.microsoft.com/office/drawing/2014/main" id="{8D5C0F38-E727-4758-4406-02862310A0BE}"/>
              </a:ext>
            </a:extLst>
          </p:cNvPr>
          <p:cNvPicPr preferRelativeResize="0">
            <a:picLocks noGrp="1"/>
          </p:cNvPicPr>
          <p:nvPr>
            <p:ph type="body" idx="1"/>
          </p:nvPr>
        </p:nvPicPr>
        <p:blipFill rotWithShape="1">
          <a:blip r:embed="rId3">
            <a:alphaModFix/>
          </a:blip>
          <a:srcRect/>
          <a:stretch/>
        </p:blipFill>
        <p:spPr>
          <a:xfrm rot="-185133">
            <a:off x="4837785" y="4768815"/>
            <a:ext cx="2852376" cy="1619195"/>
          </a:xfrm>
          <a:prstGeom prst="rect">
            <a:avLst/>
          </a:prstGeom>
          <a:noFill/>
          <a:ln>
            <a:noFill/>
          </a:ln>
        </p:spPr>
      </p:pic>
      <p:sp>
        <p:nvSpPr>
          <p:cNvPr id="564" name="Google Shape;564;p6">
            <a:extLst>
              <a:ext uri="{FF2B5EF4-FFF2-40B4-BE49-F238E27FC236}">
                <a16:creationId xmlns:a16="http://schemas.microsoft.com/office/drawing/2014/main" id="{9AF9E616-17A1-8DED-71C7-2116C9D738EA}"/>
              </a:ext>
            </a:extLst>
          </p:cNvPr>
          <p:cNvSpPr txBox="1"/>
          <p:nvPr/>
        </p:nvSpPr>
        <p:spPr>
          <a:xfrm>
            <a:off x="8696268" y="5578412"/>
            <a:ext cx="2240673"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Calibri"/>
              <a:buNone/>
            </a:pPr>
            <a:r>
              <a:rPr lang="en-US" sz="1000" b="0" i="0" u="none" strike="noStrike" cap="none" dirty="0">
                <a:solidFill>
                  <a:srgbClr val="000000"/>
                </a:solidFill>
                <a:latin typeface="Calibri"/>
                <a:ea typeface="Calibri"/>
                <a:cs typeface="Calibri"/>
                <a:sym typeface="Calibri"/>
              </a:rPr>
              <a:t>*Stephens ZD, Lee SY, </a:t>
            </a:r>
            <a:r>
              <a:rPr lang="en-US" sz="1000" b="0" i="0" u="none" strike="noStrike" cap="none" dirty="0" err="1">
                <a:solidFill>
                  <a:srgbClr val="000000"/>
                </a:solidFill>
                <a:latin typeface="Calibri"/>
                <a:ea typeface="Calibri"/>
                <a:cs typeface="Calibri"/>
                <a:sym typeface="Calibri"/>
              </a:rPr>
              <a:t>Faghri</a:t>
            </a:r>
            <a:r>
              <a:rPr lang="en-US" sz="1000" b="0" i="0" u="none" strike="noStrike" cap="none" dirty="0">
                <a:solidFill>
                  <a:srgbClr val="000000"/>
                </a:solidFill>
                <a:latin typeface="Calibri"/>
                <a:ea typeface="Calibri"/>
                <a:cs typeface="Calibri"/>
                <a:sym typeface="Calibri"/>
              </a:rPr>
              <a:t> F, et al. Big Data: Astronomical or </a:t>
            </a:r>
            <a:r>
              <a:rPr lang="en-US" sz="1000" b="0" i="0" u="none" strike="noStrike" cap="none" dirty="0" err="1">
                <a:solidFill>
                  <a:srgbClr val="000000"/>
                </a:solidFill>
                <a:latin typeface="Calibri"/>
                <a:ea typeface="Calibri"/>
                <a:cs typeface="Calibri"/>
                <a:sym typeface="Calibri"/>
              </a:rPr>
              <a:t>Genomical</a:t>
            </a:r>
            <a:r>
              <a:rPr lang="en-US" sz="1000" b="0" i="0" u="none" strike="noStrike" cap="none" dirty="0">
                <a:solidFill>
                  <a:srgbClr val="000000"/>
                </a:solidFill>
                <a:latin typeface="Calibri"/>
                <a:ea typeface="Calibri"/>
                <a:cs typeface="Calibri"/>
                <a:sym typeface="Calibri"/>
              </a:rPr>
              <a:t>?. </a:t>
            </a:r>
            <a:r>
              <a:rPr lang="en-US" sz="1000" b="0" i="0" u="none" strike="noStrike" cap="none" dirty="0" err="1">
                <a:solidFill>
                  <a:srgbClr val="000000"/>
                </a:solidFill>
                <a:latin typeface="Calibri"/>
                <a:ea typeface="Calibri"/>
                <a:cs typeface="Calibri"/>
                <a:sym typeface="Calibri"/>
              </a:rPr>
              <a:t>PLoS</a:t>
            </a:r>
            <a:r>
              <a:rPr lang="en-US" sz="1000" b="0" i="0" u="none" strike="noStrike" cap="none" dirty="0">
                <a:solidFill>
                  <a:srgbClr val="000000"/>
                </a:solidFill>
                <a:latin typeface="Calibri"/>
                <a:ea typeface="Calibri"/>
                <a:cs typeface="Calibri"/>
                <a:sym typeface="Calibri"/>
              </a:rPr>
              <a:t> Biol. 2015;13(7):e1002195.</a:t>
            </a:r>
            <a:endParaRPr dirty="0"/>
          </a:p>
        </p:txBody>
      </p:sp>
      <p:grpSp>
        <p:nvGrpSpPr>
          <p:cNvPr id="565" name="Google Shape;565;p6">
            <a:extLst>
              <a:ext uri="{FF2B5EF4-FFF2-40B4-BE49-F238E27FC236}">
                <a16:creationId xmlns:a16="http://schemas.microsoft.com/office/drawing/2014/main" id="{16453E98-6DE7-49A9-7016-1EC633C352BF}"/>
              </a:ext>
            </a:extLst>
          </p:cNvPr>
          <p:cNvGrpSpPr/>
          <p:nvPr/>
        </p:nvGrpSpPr>
        <p:grpSpPr>
          <a:xfrm>
            <a:off x="8696268" y="1119745"/>
            <a:ext cx="2640559" cy="4252088"/>
            <a:chOff x="8788064" y="1174424"/>
            <a:chExt cx="2640559" cy="4252088"/>
          </a:xfrm>
        </p:grpSpPr>
        <p:graphicFrame>
          <p:nvGraphicFramePr>
            <p:cNvPr id="566" name="Google Shape;566;p6">
              <a:extLst>
                <a:ext uri="{FF2B5EF4-FFF2-40B4-BE49-F238E27FC236}">
                  <a16:creationId xmlns:a16="http://schemas.microsoft.com/office/drawing/2014/main" id="{2E700BA1-9EC9-1DA2-D8D9-F0A3489FA784}"/>
                </a:ext>
              </a:extLst>
            </p:cNvPr>
            <p:cNvGraphicFramePr/>
            <p:nvPr/>
          </p:nvGraphicFramePr>
          <p:xfrm>
            <a:off x="8788065" y="1174424"/>
            <a:ext cx="2012097" cy="3797300"/>
          </p:xfrm>
          <a:graphic>
            <a:graphicData uri="http://schemas.openxmlformats.org/drawingml/2006/chart">
              <c:chart xmlns:c="http://schemas.openxmlformats.org/drawingml/2006/chart" xmlns:r="http://schemas.openxmlformats.org/officeDocument/2006/relationships" r:id="rId4"/>
            </a:graphicData>
          </a:graphic>
        </p:graphicFrame>
        <p:sp>
          <p:nvSpPr>
            <p:cNvPr id="567" name="Google Shape;567;p6">
              <a:extLst>
                <a:ext uri="{FF2B5EF4-FFF2-40B4-BE49-F238E27FC236}">
                  <a16:creationId xmlns:a16="http://schemas.microsoft.com/office/drawing/2014/main" id="{34E1F48D-6C26-43B3-E3C5-946F47461824}"/>
                </a:ext>
              </a:extLst>
            </p:cNvPr>
            <p:cNvSpPr txBox="1"/>
            <p:nvPr/>
          </p:nvSpPr>
          <p:spPr>
            <a:xfrm>
              <a:off x="8788064" y="4503182"/>
              <a:ext cx="2640559"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Big Data Producers</a:t>
              </a:r>
              <a:endParaRPr dirty="0"/>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Projection </a:t>
              </a:r>
              <a:endParaRPr dirty="0"/>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Exabytes (1 EB = 1M TB)</a:t>
              </a:r>
              <a:endParaRPr dirty="0"/>
            </a:p>
          </p:txBody>
        </p:sp>
      </p:grpSp>
      <p:sp>
        <p:nvSpPr>
          <p:cNvPr id="568" name="Google Shape;568;p6">
            <a:extLst>
              <a:ext uri="{FF2B5EF4-FFF2-40B4-BE49-F238E27FC236}">
                <a16:creationId xmlns:a16="http://schemas.microsoft.com/office/drawing/2014/main" id="{983E441F-9204-7BC4-DB0B-3068ADD35421}"/>
              </a:ext>
            </a:extLst>
          </p:cNvPr>
          <p:cNvSpPr/>
          <p:nvPr/>
        </p:nvSpPr>
        <p:spPr>
          <a:xfrm>
            <a:off x="855172" y="4459572"/>
            <a:ext cx="6687046" cy="369330"/>
          </a:xfrm>
          <a:prstGeom prst="rect">
            <a:avLst/>
          </a:prstGeom>
          <a:solidFill>
            <a:srgbClr val="EFEFEF"/>
          </a:solid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4D6278"/>
              </a:buClr>
              <a:buSzPts val="1800"/>
              <a:buFont typeface="Arial"/>
              <a:buNone/>
            </a:pPr>
            <a:r>
              <a:rPr lang="en-US" sz="1800" b="1" i="0" u="none" strike="noStrike" cap="none">
                <a:solidFill>
                  <a:srgbClr val="4D6278"/>
                </a:solidFill>
                <a:latin typeface="Arial"/>
                <a:ea typeface="Arial"/>
                <a:cs typeface="Arial"/>
                <a:sym typeface="Arial"/>
              </a:rPr>
              <a:t>Medical Data is Big, Siloed, Disparate &amp; Growing</a:t>
            </a:r>
            <a:endParaRPr sz="1800" b="0" i="0" u="none" strike="noStrike" cap="none">
              <a:solidFill>
                <a:srgbClr val="4D6278"/>
              </a:solidFill>
              <a:latin typeface="Calibri"/>
              <a:ea typeface="Calibri"/>
              <a:cs typeface="Calibri"/>
              <a:sym typeface="Calibri"/>
            </a:endParaRPr>
          </a:p>
        </p:txBody>
      </p:sp>
      <p:pic>
        <p:nvPicPr>
          <p:cNvPr id="569" name="Google Shape;569;p6">
            <a:extLst>
              <a:ext uri="{FF2B5EF4-FFF2-40B4-BE49-F238E27FC236}">
                <a16:creationId xmlns:a16="http://schemas.microsoft.com/office/drawing/2014/main" id="{25445AE8-35BE-0B67-A3F3-77693FD8BE65}"/>
              </a:ext>
            </a:extLst>
          </p:cNvPr>
          <p:cNvPicPr preferRelativeResize="0"/>
          <p:nvPr/>
        </p:nvPicPr>
        <p:blipFill rotWithShape="1">
          <a:blip r:embed="rId5">
            <a:alphaModFix/>
          </a:blip>
          <a:srcRect/>
          <a:stretch/>
        </p:blipFill>
        <p:spPr>
          <a:xfrm>
            <a:off x="1030696" y="4876106"/>
            <a:ext cx="1583468" cy="1583468"/>
          </a:xfrm>
          <a:prstGeom prst="rect">
            <a:avLst/>
          </a:prstGeom>
          <a:noFill/>
          <a:ln>
            <a:noFill/>
          </a:ln>
        </p:spPr>
      </p:pic>
      <p:pic>
        <p:nvPicPr>
          <p:cNvPr id="570" name="Google Shape;570;p6">
            <a:extLst>
              <a:ext uri="{FF2B5EF4-FFF2-40B4-BE49-F238E27FC236}">
                <a16:creationId xmlns:a16="http://schemas.microsoft.com/office/drawing/2014/main" id="{4BC7E485-182C-01C3-27B1-E98C51403464}"/>
              </a:ext>
            </a:extLst>
          </p:cNvPr>
          <p:cNvPicPr preferRelativeResize="0"/>
          <p:nvPr/>
        </p:nvPicPr>
        <p:blipFill rotWithShape="1">
          <a:blip r:embed="rId6">
            <a:alphaModFix/>
          </a:blip>
          <a:srcRect/>
          <a:stretch/>
        </p:blipFill>
        <p:spPr>
          <a:xfrm>
            <a:off x="3153771" y="4943881"/>
            <a:ext cx="1447027" cy="1489587"/>
          </a:xfrm>
          <a:prstGeom prst="rect">
            <a:avLst/>
          </a:prstGeom>
          <a:noFill/>
          <a:ln>
            <a:noFill/>
          </a:ln>
        </p:spPr>
      </p:pic>
      <p:sp>
        <p:nvSpPr>
          <p:cNvPr id="571" name="Google Shape;571;p6">
            <a:extLst>
              <a:ext uri="{FF2B5EF4-FFF2-40B4-BE49-F238E27FC236}">
                <a16:creationId xmlns:a16="http://schemas.microsoft.com/office/drawing/2014/main" id="{1BFA8B59-97A5-CED0-CA1F-7F5FFE746F5D}"/>
              </a:ext>
            </a:extLst>
          </p:cNvPr>
          <p:cNvSpPr txBox="1">
            <a:spLocks noGrp="1"/>
          </p:cNvSpPr>
          <p:nvPr>
            <p:ph type="title"/>
          </p:nvPr>
        </p:nvSpPr>
        <p:spPr>
          <a:xfrm>
            <a:off x="838200" y="158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6278"/>
              </a:buClr>
              <a:buSzPts val="4400"/>
              <a:buFont typeface="Arial"/>
              <a:buNone/>
            </a:pPr>
            <a:r>
              <a:rPr lang="en-US" dirty="0">
                <a:solidFill>
                  <a:srgbClr val="4D6278"/>
                </a:solidFill>
                <a:ea typeface="Arial"/>
                <a:cs typeface="Arial"/>
                <a:sym typeface="Arial"/>
              </a:rPr>
              <a:t>Issue</a:t>
            </a:r>
            <a:endParaRPr dirty="0"/>
          </a:p>
        </p:txBody>
      </p:sp>
      <p:grpSp>
        <p:nvGrpSpPr>
          <p:cNvPr id="572" name="Google Shape;572;p6">
            <a:extLst>
              <a:ext uri="{FF2B5EF4-FFF2-40B4-BE49-F238E27FC236}">
                <a16:creationId xmlns:a16="http://schemas.microsoft.com/office/drawing/2014/main" id="{4C7EBEC9-6ED1-8847-3262-AD8CCF18FC32}"/>
              </a:ext>
            </a:extLst>
          </p:cNvPr>
          <p:cNvGrpSpPr/>
          <p:nvPr/>
        </p:nvGrpSpPr>
        <p:grpSpPr>
          <a:xfrm>
            <a:off x="855172" y="1493622"/>
            <a:ext cx="1402940" cy="2924214"/>
            <a:chOff x="855172" y="1493622"/>
            <a:chExt cx="1402940" cy="2924214"/>
          </a:xfrm>
        </p:grpSpPr>
        <p:grpSp>
          <p:nvGrpSpPr>
            <p:cNvPr id="573" name="Google Shape;573;p6">
              <a:extLst>
                <a:ext uri="{FF2B5EF4-FFF2-40B4-BE49-F238E27FC236}">
                  <a16:creationId xmlns:a16="http://schemas.microsoft.com/office/drawing/2014/main" id="{1BA48971-891F-0EF6-6B91-DCF0FF7ACAB3}"/>
                </a:ext>
              </a:extLst>
            </p:cNvPr>
            <p:cNvGrpSpPr/>
            <p:nvPr/>
          </p:nvGrpSpPr>
          <p:grpSpPr>
            <a:xfrm>
              <a:off x="855172" y="1493622"/>
              <a:ext cx="1402940" cy="2924214"/>
              <a:chOff x="855172" y="1493622"/>
              <a:chExt cx="1402940" cy="2924214"/>
            </a:xfrm>
          </p:grpSpPr>
          <p:pic>
            <p:nvPicPr>
              <p:cNvPr id="574" name="Google Shape;574;p6">
                <a:extLst>
                  <a:ext uri="{FF2B5EF4-FFF2-40B4-BE49-F238E27FC236}">
                    <a16:creationId xmlns:a16="http://schemas.microsoft.com/office/drawing/2014/main" id="{97572B53-66D8-A00D-8E11-7B8DFBC9F8CE}"/>
                  </a:ext>
                </a:extLst>
              </p:cNvPr>
              <p:cNvPicPr preferRelativeResize="0"/>
              <p:nvPr/>
            </p:nvPicPr>
            <p:blipFill rotWithShape="1">
              <a:blip r:embed="rId7">
                <a:alphaModFix/>
              </a:blip>
              <a:srcRect/>
              <a:stretch/>
            </p:blipFill>
            <p:spPr>
              <a:xfrm>
                <a:off x="855172" y="1493622"/>
                <a:ext cx="1400734" cy="2361875"/>
              </a:xfrm>
              <a:prstGeom prst="rect">
                <a:avLst/>
              </a:prstGeom>
              <a:noFill/>
              <a:ln>
                <a:noFill/>
              </a:ln>
            </p:spPr>
          </p:pic>
          <p:sp>
            <p:nvSpPr>
              <p:cNvPr id="575" name="Google Shape;575;p6">
                <a:extLst>
                  <a:ext uri="{FF2B5EF4-FFF2-40B4-BE49-F238E27FC236}">
                    <a16:creationId xmlns:a16="http://schemas.microsoft.com/office/drawing/2014/main" id="{56B924EA-423D-FD1D-CA7E-0930AFEF2334}"/>
                  </a:ext>
                </a:extLst>
              </p:cNvPr>
              <p:cNvSpPr/>
              <p:nvPr/>
            </p:nvSpPr>
            <p:spPr>
              <a:xfrm>
                <a:off x="857343" y="4048504"/>
                <a:ext cx="140076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MBs-1GB</a:t>
                </a:r>
                <a:endParaRPr/>
              </a:p>
            </p:txBody>
          </p:sp>
        </p:grpSp>
        <p:pic>
          <p:nvPicPr>
            <p:cNvPr id="576" name="Google Shape;576;p6">
              <a:extLst>
                <a:ext uri="{FF2B5EF4-FFF2-40B4-BE49-F238E27FC236}">
                  <a16:creationId xmlns:a16="http://schemas.microsoft.com/office/drawing/2014/main" id="{7CE5DE66-75D5-24B8-E22D-89B23680D05B}"/>
                </a:ext>
              </a:extLst>
            </p:cNvPr>
            <p:cNvPicPr preferRelativeResize="0"/>
            <p:nvPr/>
          </p:nvPicPr>
          <p:blipFill rotWithShape="1">
            <a:blip r:embed="rId8">
              <a:alphaModFix/>
            </a:blip>
            <a:srcRect/>
            <a:stretch/>
          </p:blipFill>
          <p:spPr>
            <a:xfrm>
              <a:off x="952391" y="2133931"/>
              <a:ext cx="1187746" cy="1181462"/>
            </a:xfrm>
            <a:prstGeom prst="rect">
              <a:avLst/>
            </a:prstGeom>
            <a:noFill/>
            <a:ln>
              <a:noFill/>
            </a:ln>
          </p:spPr>
        </p:pic>
      </p:grpSp>
      <p:grpSp>
        <p:nvGrpSpPr>
          <p:cNvPr id="577" name="Google Shape;577;p6">
            <a:extLst>
              <a:ext uri="{FF2B5EF4-FFF2-40B4-BE49-F238E27FC236}">
                <a16:creationId xmlns:a16="http://schemas.microsoft.com/office/drawing/2014/main" id="{E478BCB1-EAC0-C58F-93A4-8E846404B025}"/>
              </a:ext>
            </a:extLst>
          </p:cNvPr>
          <p:cNvGrpSpPr/>
          <p:nvPr/>
        </p:nvGrpSpPr>
        <p:grpSpPr>
          <a:xfrm>
            <a:off x="4363996" y="1537360"/>
            <a:ext cx="1409965" cy="2884599"/>
            <a:chOff x="4363996" y="1537360"/>
            <a:chExt cx="1409965" cy="2884599"/>
          </a:xfrm>
        </p:grpSpPr>
        <p:grpSp>
          <p:nvGrpSpPr>
            <p:cNvPr id="578" name="Google Shape;578;p6">
              <a:extLst>
                <a:ext uri="{FF2B5EF4-FFF2-40B4-BE49-F238E27FC236}">
                  <a16:creationId xmlns:a16="http://schemas.microsoft.com/office/drawing/2014/main" id="{3C6F20F5-5D2B-A710-8766-DBCB94356665}"/>
                </a:ext>
              </a:extLst>
            </p:cNvPr>
            <p:cNvGrpSpPr/>
            <p:nvPr/>
          </p:nvGrpSpPr>
          <p:grpSpPr>
            <a:xfrm>
              <a:off x="4363996" y="1537360"/>
              <a:ext cx="1409965" cy="2884599"/>
              <a:chOff x="4363996" y="1537360"/>
              <a:chExt cx="1409965" cy="2884599"/>
            </a:xfrm>
          </p:grpSpPr>
          <p:pic>
            <p:nvPicPr>
              <p:cNvPr id="579" name="Google Shape;579;p6">
                <a:extLst>
                  <a:ext uri="{FF2B5EF4-FFF2-40B4-BE49-F238E27FC236}">
                    <a16:creationId xmlns:a16="http://schemas.microsoft.com/office/drawing/2014/main" id="{C8FB61D6-1760-A0D1-273C-4597C7DAD3BE}"/>
                  </a:ext>
                </a:extLst>
              </p:cNvPr>
              <p:cNvPicPr preferRelativeResize="0"/>
              <p:nvPr/>
            </p:nvPicPr>
            <p:blipFill rotWithShape="1">
              <a:blip r:embed="rId9">
                <a:alphaModFix/>
              </a:blip>
              <a:srcRect/>
              <a:stretch/>
            </p:blipFill>
            <p:spPr>
              <a:xfrm>
                <a:off x="4373226" y="1537360"/>
                <a:ext cx="1400735" cy="2327982"/>
              </a:xfrm>
              <a:prstGeom prst="rect">
                <a:avLst/>
              </a:prstGeom>
              <a:noFill/>
              <a:ln>
                <a:noFill/>
              </a:ln>
            </p:spPr>
          </p:pic>
          <p:sp>
            <p:nvSpPr>
              <p:cNvPr id="580" name="Google Shape;580;p6">
                <a:extLst>
                  <a:ext uri="{FF2B5EF4-FFF2-40B4-BE49-F238E27FC236}">
                    <a16:creationId xmlns:a16="http://schemas.microsoft.com/office/drawing/2014/main" id="{E24720A8-883C-43EC-64AD-358A8F497EB9}"/>
                  </a:ext>
                </a:extLst>
              </p:cNvPr>
              <p:cNvSpPr/>
              <p:nvPr/>
            </p:nvSpPr>
            <p:spPr>
              <a:xfrm>
                <a:off x="4363996" y="4052627"/>
                <a:ext cx="140076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MBs</a:t>
                </a:r>
                <a:r>
                  <a:rPr lang="en-US" sz="1800" b="0" i="0" u="none" strike="noStrike" cap="none">
                    <a:solidFill>
                      <a:schemeClr val="dk1"/>
                    </a:solidFill>
                    <a:latin typeface="Calibri"/>
                    <a:ea typeface="Calibri"/>
                    <a:cs typeface="Calibri"/>
                    <a:sym typeface="Calibri"/>
                  </a:rPr>
                  <a:t>-100GB</a:t>
                </a:r>
                <a:endParaRPr/>
              </a:p>
            </p:txBody>
          </p:sp>
        </p:grpSp>
        <p:pic>
          <p:nvPicPr>
            <p:cNvPr id="581" name="Google Shape;581;p6">
              <a:extLst>
                <a:ext uri="{FF2B5EF4-FFF2-40B4-BE49-F238E27FC236}">
                  <a16:creationId xmlns:a16="http://schemas.microsoft.com/office/drawing/2014/main" id="{921E107F-D130-58B4-5A58-6B4023619973}"/>
                </a:ext>
              </a:extLst>
            </p:cNvPr>
            <p:cNvPicPr preferRelativeResize="0"/>
            <p:nvPr/>
          </p:nvPicPr>
          <p:blipFill rotWithShape="1">
            <a:blip r:embed="rId10">
              <a:alphaModFix/>
            </a:blip>
            <a:srcRect/>
            <a:stretch/>
          </p:blipFill>
          <p:spPr>
            <a:xfrm>
              <a:off x="4468572" y="2228315"/>
              <a:ext cx="1187746" cy="1187746"/>
            </a:xfrm>
            <a:prstGeom prst="rect">
              <a:avLst/>
            </a:prstGeom>
            <a:noFill/>
            <a:ln>
              <a:noFill/>
            </a:ln>
          </p:spPr>
        </p:pic>
      </p:grpSp>
      <p:grpSp>
        <p:nvGrpSpPr>
          <p:cNvPr id="582" name="Google Shape;582;p6">
            <a:extLst>
              <a:ext uri="{FF2B5EF4-FFF2-40B4-BE49-F238E27FC236}">
                <a16:creationId xmlns:a16="http://schemas.microsoft.com/office/drawing/2014/main" id="{635768B1-A06E-B52B-19ED-4F9E3604B730}"/>
              </a:ext>
            </a:extLst>
          </p:cNvPr>
          <p:cNvGrpSpPr/>
          <p:nvPr/>
        </p:nvGrpSpPr>
        <p:grpSpPr>
          <a:xfrm>
            <a:off x="2614164" y="1499464"/>
            <a:ext cx="1400769" cy="2912904"/>
            <a:chOff x="2614164" y="1499464"/>
            <a:chExt cx="1400769" cy="2912904"/>
          </a:xfrm>
        </p:grpSpPr>
        <p:grpSp>
          <p:nvGrpSpPr>
            <p:cNvPr id="583" name="Google Shape;583;p6">
              <a:extLst>
                <a:ext uri="{FF2B5EF4-FFF2-40B4-BE49-F238E27FC236}">
                  <a16:creationId xmlns:a16="http://schemas.microsoft.com/office/drawing/2014/main" id="{4108E832-3723-80A4-6CD0-A407A4A780AE}"/>
                </a:ext>
              </a:extLst>
            </p:cNvPr>
            <p:cNvGrpSpPr/>
            <p:nvPr/>
          </p:nvGrpSpPr>
          <p:grpSpPr>
            <a:xfrm>
              <a:off x="2614164" y="1499464"/>
              <a:ext cx="1400769" cy="2912904"/>
              <a:chOff x="2614164" y="1499464"/>
              <a:chExt cx="1400769" cy="2912904"/>
            </a:xfrm>
          </p:grpSpPr>
          <p:pic>
            <p:nvPicPr>
              <p:cNvPr id="584" name="Google Shape;584;p6">
                <a:extLst>
                  <a:ext uri="{FF2B5EF4-FFF2-40B4-BE49-F238E27FC236}">
                    <a16:creationId xmlns:a16="http://schemas.microsoft.com/office/drawing/2014/main" id="{41DC69C7-2F3D-C55B-480B-135CA5265698}"/>
                  </a:ext>
                </a:extLst>
              </p:cNvPr>
              <p:cNvPicPr preferRelativeResize="0"/>
              <p:nvPr/>
            </p:nvPicPr>
            <p:blipFill rotWithShape="1">
              <a:blip r:embed="rId11">
                <a:alphaModFix/>
              </a:blip>
              <a:srcRect/>
              <a:stretch/>
            </p:blipFill>
            <p:spPr>
              <a:xfrm>
                <a:off x="2614199" y="1499464"/>
                <a:ext cx="1400734" cy="2369326"/>
              </a:xfrm>
              <a:prstGeom prst="rect">
                <a:avLst/>
              </a:prstGeom>
              <a:noFill/>
              <a:ln>
                <a:noFill/>
              </a:ln>
            </p:spPr>
          </p:pic>
          <p:sp>
            <p:nvSpPr>
              <p:cNvPr id="585" name="Google Shape;585;p6">
                <a:extLst>
                  <a:ext uri="{FF2B5EF4-FFF2-40B4-BE49-F238E27FC236}">
                    <a16:creationId xmlns:a16="http://schemas.microsoft.com/office/drawing/2014/main" id="{07DB848B-5B7F-5B0B-8C53-A7333EC2C60C}"/>
                  </a:ext>
                </a:extLst>
              </p:cNvPr>
              <p:cNvSpPr/>
              <p:nvPr/>
            </p:nvSpPr>
            <p:spPr>
              <a:xfrm>
                <a:off x="2614164" y="4043036"/>
                <a:ext cx="140076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MBs-10GB</a:t>
                </a:r>
                <a:endParaRPr/>
              </a:p>
            </p:txBody>
          </p:sp>
        </p:grpSp>
        <p:pic>
          <p:nvPicPr>
            <p:cNvPr id="586" name="Google Shape;586;p6">
              <a:extLst>
                <a:ext uri="{FF2B5EF4-FFF2-40B4-BE49-F238E27FC236}">
                  <a16:creationId xmlns:a16="http://schemas.microsoft.com/office/drawing/2014/main" id="{2391081B-8DAC-6152-201A-C5822C545C57}"/>
                </a:ext>
              </a:extLst>
            </p:cNvPr>
            <p:cNvPicPr preferRelativeResize="0"/>
            <p:nvPr/>
          </p:nvPicPr>
          <p:blipFill rotWithShape="1">
            <a:blip r:embed="rId12">
              <a:alphaModFix/>
            </a:blip>
            <a:srcRect/>
            <a:stretch/>
          </p:blipFill>
          <p:spPr>
            <a:xfrm>
              <a:off x="2720693" y="2140216"/>
              <a:ext cx="1187746" cy="1175177"/>
            </a:xfrm>
            <a:prstGeom prst="rect">
              <a:avLst/>
            </a:prstGeom>
            <a:noFill/>
            <a:ln>
              <a:noFill/>
            </a:ln>
          </p:spPr>
        </p:pic>
      </p:grpSp>
      <p:grpSp>
        <p:nvGrpSpPr>
          <p:cNvPr id="587" name="Google Shape;587;p6">
            <a:extLst>
              <a:ext uri="{FF2B5EF4-FFF2-40B4-BE49-F238E27FC236}">
                <a16:creationId xmlns:a16="http://schemas.microsoft.com/office/drawing/2014/main" id="{2F76B395-0FAE-4015-414A-7F0346AE2B13}"/>
              </a:ext>
            </a:extLst>
          </p:cNvPr>
          <p:cNvGrpSpPr/>
          <p:nvPr/>
        </p:nvGrpSpPr>
        <p:grpSpPr>
          <a:xfrm>
            <a:off x="6132254" y="1584157"/>
            <a:ext cx="1409965" cy="2837802"/>
            <a:chOff x="6132254" y="1584157"/>
            <a:chExt cx="1409965" cy="2837802"/>
          </a:xfrm>
        </p:grpSpPr>
        <p:grpSp>
          <p:nvGrpSpPr>
            <p:cNvPr id="588" name="Google Shape;588;p6">
              <a:extLst>
                <a:ext uri="{FF2B5EF4-FFF2-40B4-BE49-F238E27FC236}">
                  <a16:creationId xmlns:a16="http://schemas.microsoft.com/office/drawing/2014/main" id="{3A225AD7-179D-D6BF-B868-303E9EB1680C}"/>
                </a:ext>
              </a:extLst>
            </p:cNvPr>
            <p:cNvGrpSpPr/>
            <p:nvPr/>
          </p:nvGrpSpPr>
          <p:grpSpPr>
            <a:xfrm>
              <a:off x="6132254" y="1584157"/>
              <a:ext cx="1409965" cy="2837802"/>
              <a:chOff x="6132254" y="1584157"/>
              <a:chExt cx="1409965" cy="2837802"/>
            </a:xfrm>
          </p:grpSpPr>
          <p:pic>
            <p:nvPicPr>
              <p:cNvPr id="589" name="Google Shape;589;p6">
                <a:extLst>
                  <a:ext uri="{FF2B5EF4-FFF2-40B4-BE49-F238E27FC236}">
                    <a16:creationId xmlns:a16="http://schemas.microsoft.com/office/drawing/2014/main" id="{0385084B-AE47-3127-6859-A8AA5D1C0452}"/>
                  </a:ext>
                </a:extLst>
              </p:cNvPr>
              <p:cNvPicPr preferRelativeResize="0"/>
              <p:nvPr/>
            </p:nvPicPr>
            <p:blipFill rotWithShape="1">
              <a:blip r:embed="rId13">
                <a:alphaModFix/>
              </a:blip>
              <a:srcRect/>
              <a:stretch/>
            </p:blipFill>
            <p:spPr>
              <a:xfrm>
                <a:off x="6132254" y="1584157"/>
                <a:ext cx="1409964" cy="2372439"/>
              </a:xfrm>
              <a:prstGeom prst="rect">
                <a:avLst/>
              </a:prstGeom>
              <a:noFill/>
              <a:ln>
                <a:noFill/>
              </a:ln>
            </p:spPr>
          </p:pic>
          <p:sp>
            <p:nvSpPr>
              <p:cNvPr id="590" name="Google Shape;590;p6">
                <a:extLst>
                  <a:ext uri="{FF2B5EF4-FFF2-40B4-BE49-F238E27FC236}">
                    <a16:creationId xmlns:a16="http://schemas.microsoft.com/office/drawing/2014/main" id="{DE401043-2DFF-5342-1CD4-C0D5D531A29F}"/>
                  </a:ext>
                </a:extLst>
              </p:cNvPr>
              <p:cNvSpPr/>
              <p:nvPr/>
            </p:nvSpPr>
            <p:spPr>
              <a:xfrm>
                <a:off x="6141450" y="4052627"/>
                <a:ext cx="140076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MBs</a:t>
                </a:r>
                <a:r>
                  <a:rPr lang="en-US" sz="1800" b="0" i="0" u="none" strike="noStrike" cap="none">
                    <a:solidFill>
                      <a:schemeClr val="dk1"/>
                    </a:solidFill>
                    <a:latin typeface="Calibri"/>
                    <a:ea typeface="Calibri"/>
                    <a:cs typeface="Calibri"/>
                    <a:sym typeface="Calibri"/>
                  </a:rPr>
                  <a:t>-10TB</a:t>
                </a:r>
                <a:endParaRPr/>
              </a:p>
            </p:txBody>
          </p:sp>
        </p:grpSp>
        <p:pic>
          <p:nvPicPr>
            <p:cNvPr id="591" name="Google Shape;591;p6">
              <a:extLst>
                <a:ext uri="{FF2B5EF4-FFF2-40B4-BE49-F238E27FC236}">
                  <a16:creationId xmlns:a16="http://schemas.microsoft.com/office/drawing/2014/main" id="{67B11841-C510-59B3-7A62-BDD7A25CA187}"/>
                </a:ext>
              </a:extLst>
            </p:cNvPr>
            <p:cNvPicPr preferRelativeResize="0"/>
            <p:nvPr/>
          </p:nvPicPr>
          <p:blipFill rotWithShape="1">
            <a:blip r:embed="rId14">
              <a:alphaModFix/>
            </a:blip>
            <a:srcRect/>
            <a:stretch/>
          </p:blipFill>
          <p:spPr>
            <a:xfrm>
              <a:off x="6243363" y="2228315"/>
              <a:ext cx="1187746" cy="1181462"/>
            </a:xfrm>
            <a:prstGeom prst="rect">
              <a:avLst/>
            </a:prstGeom>
            <a:noFill/>
            <a:ln>
              <a:noFill/>
            </a:ln>
          </p:spPr>
        </p:pic>
      </p:grpSp>
    </p:spTree>
    <p:extLst>
      <p:ext uri="{BB962C8B-B14F-4D97-AF65-F5344CB8AC3E}">
        <p14:creationId xmlns:p14="http://schemas.microsoft.com/office/powerpoint/2010/main" val="313627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642" name="Google Shape;642;p8"/>
          <p:cNvPicPr preferRelativeResize="0"/>
          <p:nvPr/>
        </p:nvPicPr>
        <p:blipFill rotWithShape="1">
          <a:blip r:embed="rId3">
            <a:alphaModFix/>
          </a:blip>
          <a:srcRect/>
          <a:stretch/>
        </p:blipFill>
        <p:spPr>
          <a:xfrm>
            <a:off x="3384262" y="6115136"/>
            <a:ext cx="5724249" cy="515182"/>
          </a:xfrm>
          <a:prstGeom prst="rect">
            <a:avLst/>
          </a:prstGeom>
          <a:noFill/>
          <a:ln>
            <a:noFill/>
          </a:ln>
        </p:spPr>
      </p:pic>
      <p:sp>
        <p:nvSpPr>
          <p:cNvPr id="643" name="Google Shape;643;p8"/>
          <p:cNvSpPr txBox="1">
            <a:spLocks noGrp="1"/>
          </p:cNvSpPr>
          <p:nvPr>
            <p:ph type="sldNum" idx="4294967295"/>
          </p:nvPr>
        </p:nvSpPr>
        <p:spPr>
          <a:xfrm>
            <a:off x="11132747" y="5912658"/>
            <a:ext cx="142379" cy="138906"/>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17</a:t>
            </a:fld>
            <a:endParaRPr/>
          </a:p>
        </p:txBody>
      </p:sp>
      <p:sp>
        <p:nvSpPr>
          <p:cNvPr id="644" name="Google Shape;644;p8"/>
          <p:cNvSpPr/>
          <p:nvPr/>
        </p:nvSpPr>
        <p:spPr>
          <a:xfrm>
            <a:off x="1436656" y="1232293"/>
            <a:ext cx="305656" cy="305656"/>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a:t>
            </a:r>
            <a:endParaRPr/>
          </a:p>
        </p:txBody>
      </p:sp>
      <p:sp>
        <p:nvSpPr>
          <p:cNvPr id="645" name="Google Shape;645;p8"/>
          <p:cNvSpPr/>
          <p:nvPr/>
        </p:nvSpPr>
        <p:spPr>
          <a:xfrm>
            <a:off x="3809302" y="1232293"/>
            <a:ext cx="305656" cy="305656"/>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2</a:t>
            </a:r>
            <a:endParaRPr/>
          </a:p>
        </p:txBody>
      </p:sp>
      <p:sp>
        <p:nvSpPr>
          <p:cNvPr id="646" name="Google Shape;646;p8"/>
          <p:cNvSpPr/>
          <p:nvPr/>
        </p:nvSpPr>
        <p:spPr>
          <a:xfrm>
            <a:off x="6181948" y="1232293"/>
            <a:ext cx="305656" cy="305656"/>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3</a:t>
            </a:r>
            <a:endParaRPr/>
          </a:p>
        </p:txBody>
      </p:sp>
      <p:sp>
        <p:nvSpPr>
          <p:cNvPr id="647" name="Google Shape;647;p8"/>
          <p:cNvSpPr/>
          <p:nvPr/>
        </p:nvSpPr>
        <p:spPr>
          <a:xfrm>
            <a:off x="8554595" y="1232293"/>
            <a:ext cx="305656" cy="305656"/>
          </a:xfrm>
          <a:prstGeom prst="ellipse">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4</a:t>
            </a:r>
            <a:endParaRPr/>
          </a:p>
        </p:txBody>
      </p:sp>
      <p:cxnSp>
        <p:nvCxnSpPr>
          <p:cNvPr id="648" name="Google Shape;648;p8"/>
          <p:cNvCxnSpPr/>
          <p:nvPr/>
        </p:nvCxnSpPr>
        <p:spPr>
          <a:xfrm>
            <a:off x="1386333" y="3369889"/>
            <a:ext cx="9490586" cy="0"/>
          </a:xfrm>
          <a:prstGeom prst="straightConnector1">
            <a:avLst/>
          </a:prstGeom>
          <a:noFill/>
          <a:ln w="19050" cap="rnd" cmpd="sng">
            <a:solidFill>
              <a:schemeClr val="lt2"/>
            </a:solidFill>
            <a:prstDash val="dot"/>
            <a:miter lim="800000"/>
            <a:headEnd type="none" w="sm" len="sm"/>
            <a:tailEnd type="none" w="sm" len="sm"/>
          </a:ln>
        </p:spPr>
      </p:cxnSp>
      <p:grpSp>
        <p:nvGrpSpPr>
          <p:cNvPr id="649" name="Google Shape;649;p8"/>
          <p:cNvGrpSpPr/>
          <p:nvPr/>
        </p:nvGrpSpPr>
        <p:grpSpPr>
          <a:xfrm>
            <a:off x="1386333" y="4062190"/>
            <a:ext cx="9490586" cy="346250"/>
            <a:chOff x="353962" y="3715156"/>
            <a:chExt cx="8436076" cy="307778"/>
          </a:xfrm>
        </p:grpSpPr>
        <p:sp>
          <p:nvSpPr>
            <p:cNvPr id="650" name="Google Shape;650;p8"/>
            <p:cNvSpPr/>
            <p:nvPr/>
          </p:nvSpPr>
          <p:spPr>
            <a:xfrm>
              <a:off x="353962" y="3715156"/>
              <a:ext cx="8436076" cy="30777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25"/>
                <a:buFont typeface="Calibri"/>
                <a:buNone/>
              </a:pPr>
              <a:endParaRPr sz="2025" b="0" i="0" u="none" strike="noStrike" cap="none">
                <a:solidFill>
                  <a:srgbClr val="FFFFFF"/>
                </a:solidFill>
                <a:latin typeface="Calibri"/>
                <a:ea typeface="Calibri"/>
                <a:cs typeface="Calibri"/>
                <a:sym typeface="Calibri"/>
              </a:endParaRPr>
            </a:p>
          </p:txBody>
        </p:sp>
        <p:sp>
          <p:nvSpPr>
            <p:cNvPr id="651" name="Google Shape;651;p8"/>
            <p:cNvSpPr txBox="1"/>
            <p:nvPr/>
          </p:nvSpPr>
          <p:spPr>
            <a:xfrm>
              <a:off x="353962" y="3720286"/>
              <a:ext cx="2109019" cy="297518"/>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1575"/>
                <a:buFont typeface="Calibri"/>
                <a:buNone/>
              </a:pPr>
              <a:r>
                <a:rPr lang="en-US" sz="1575" b="0" i="0" u="none" strike="sngStrike" cap="none" dirty="0">
                  <a:solidFill>
                    <a:srgbClr val="FFFFFF"/>
                  </a:solidFill>
                  <a:latin typeface="Calibri"/>
                  <a:ea typeface="Calibri"/>
                  <a:cs typeface="Calibri"/>
                  <a:sym typeface="Calibri"/>
                </a:rPr>
                <a:t>1-4 days</a:t>
              </a:r>
              <a:r>
                <a:rPr lang="en-US" sz="1575" b="0" i="0" u="none" strike="sngStrike" cap="none" dirty="0">
                  <a:latin typeface="Calibri"/>
                  <a:ea typeface="Calibri"/>
                  <a:cs typeface="Calibri"/>
                  <a:sym typeface="Calibri"/>
                </a:rPr>
                <a:t> </a:t>
              </a:r>
              <a:r>
                <a:rPr lang="en-US" sz="1575" b="0" i="0" u="none" cap="none" dirty="0">
                  <a:latin typeface="Calibri"/>
                  <a:ea typeface="Calibri"/>
                  <a:cs typeface="Calibri"/>
                  <a:sym typeface="Calibri"/>
                </a:rPr>
                <a:t>under a day</a:t>
              </a:r>
              <a:endParaRPr dirty="0"/>
            </a:p>
          </p:txBody>
        </p:sp>
        <p:sp>
          <p:nvSpPr>
            <p:cNvPr id="652" name="Google Shape;652;p8"/>
            <p:cNvSpPr txBox="1"/>
            <p:nvPr/>
          </p:nvSpPr>
          <p:spPr>
            <a:xfrm>
              <a:off x="6681019" y="3720287"/>
              <a:ext cx="2109019" cy="297518"/>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1575"/>
                <a:buFont typeface="Calibri"/>
                <a:buNone/>
              </a:pPr>
              <a:r>
                <a:rPr lang="en-US" sz="1575" b="0" i="0" u="none" strike="noStrike" cap="none">
                  <a:solidFill>
                    <a:srgbClr val="FFFFFF"/>
                  </a:solidFill>
                  <a:latin typeface="Calibri"/>
                  <a:ea typeface="Calibri"/>
                  <a:cs typeface="Calibri"/>
                  <a:sym typeface="Calibri"/>
                </a:rPr>
                <a:t>Months &amp; in research</a:t>
              </a:r>
              <a:endParaRPr/>
            </a:p>
          </p:txBody>
        </p:sp>
        <p:sp>
          <p:nvSpPr>
            <p:cNvPr id="653" name="Google Shape;653;p8"/>
            <p:cNvSpPr txBox="1"/>
            <p:nvPr/>
          </p:nvSpPr>
          <p:spPr>
            <a:xfrm>
              <a:off x="2462981" y="3720286"/>
              <a:ext cx="2109019" cy="297518"/>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1575"/>
                <a:buFont typeface="Calibri"/>
                <a:buNone/>
              </a:pPr>
              <a:r>
                <a:rPr lang="en-US" sz="1575" b="0" i="0" u="none" strike="sngStrike" cap="none" dirty="0">
                  <a:solidFill>
                    <a:srgbClr val="FFFFFF"/>
                  </a:solidFill>
                  <a:latin typeface="Calibri"/>
                  <a:ea typeface="Calibri"/>
                  <a:cs typeface="Calibri"/>
                  <a:sym typeface="Calibri"/>
                </a:rPr>
                <a:t>Week</a:t>
              </a:r>
              <a:r>
                <a:rPr lang="en-US" sz="1575" b="0" i="0" u="none" strike="noStrike" cap="none" dirty="0">
                  <a:solidFill>
                    <a:srgbClr val="FFFFFF"/>
                  </a:solidFill>
                  <a:latin typeface="Calibri"/>
                  <a:ea typeface="Calibri"/>
                  <a:cs typeface="Calibri"/>
                  <a:sym typeface="Calibri"/>
                </a:rPr>
                <a:t> </a:t>
              </a:r>
              <a:r>
                <a:rPr lang="en-US" sz="1575" b="1" i="0" u="none" strike="noStrike" cap="none" dirty="0">
                  <a:solidFill>
                    <a:schemeClr val="dk1"/>
                  </a:solidFill>
                  <a:latin typeface="Calibri"/>
                  <a:ea typeface="Calibri"/>
                  <a:cs typeface="Calibri"/>
                  <a:sym typeface="Calibri"/>
                </a:rPr>
                <a:t>1 day</a:t>
              </a:r>
              <a:endParaRPr dirty="0"/>
            </a:p>
          </p:txBody>
        </p:sp>
        <p:sp>
          <p:nvSpPr>
            <p:cNvPr id="654" name="Google Shape;654;p8"/>
            <p:cNvSpPr txBox="1"/>
            <p:nvPr/>
          </p:nvSpPr>
          <p:spPr>
            <a:xfrm>
              <a:off x="4572000" y="3720287"/>
              <a:ext cx="2109019" cy="297518"/>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FFFFFF"/>
                </a:buClr>
                <a:buSzPts val="1575"/>
                <a:buFont typeface="Calibri"/>
                <a:buNone/>
              </a:pPr>
              <a:r>
                <a:rPr lang="en-US" sz="1575" b="0" i="0" u="none" strike="sngStrike" cap="none">
                  <a:solidFill>
                    <a:srgbClr val="FFFFFF"/>
                  </a:solidFill>
                  <a:latin typeface="Calibri"/>
                  <a:ea typeface="Calibri"/>
                  <a:cs typeface="Calibri"/>
                  <a:sym typeface="Calibri"/>
                </a:rPr>
                <a:t>Weeks</a:t>
              </a:r>
              <a:r>
                <a:rPr lang="en-US" sz="1575" b="0" i="0" u="none" strike="noStrike" cap="none">
                  <a:solidFill>
                    <a:srgbClr val="FFFFFF"/>
                  </a:solidFill>
                  <a:latin typeface="Calibri"/>
                  <a:ea typeface="Calibri"/>
                  <a:cs typeface="Calibri"/>
                  <a:sym typeface="Calibri"/>
                </a:rPr>
                <a:t> </a:t>
              </a:r>
              <a:r>
                <a:rPr lang="en-US" sz="1575" b="1" i="0" u="none" strike="noStrike" cap="none">
                  <a:solidFill>
                    <a:schemeClr val="dk1"/>
                  </a:solidFill>
                  <a:latin typeface="Calibri"/>
                  <a:ea typeface="Calibri"/>
                  <a:cs typeface="Calibri"/>
                  <a:sym typeface="Calibri"/>
                </a:rPr>
                <a:t>Under a Week</a:t>
              </a:r>
              <a:endParaRPr/>
            </a:p>
          </p:txBody>
        </p:sp>
      </p:grpSp>
      <p:sp>
        <p:nvSpPr>
          <p:cNvPr id="655" name="Google Shape;655;p8"/>
          <p:cNvSpPr txBox="1"/>
          <p:nvPr/>
        </p:nvSpPr>
        <p:spPr>
          <a:xfrm>
            <a:off x="1386334" y="1632458"/>
            <a:ext cx="2372646" cy="248145"/>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Clr>
                <a:srgbClr val="00AEEF"/>
              </a:buClr>
              <a:buSzPts val="1125"/>
              <a:buFont typeface="Calibri"/>
              <a:buNone/>
            </a:pPr>
            <a:r>
              <a:rPr lang="en-US" sz="1125" b="1" i="0" u="none" strike="noStrike" cap="none">
                <a:solidFill>
                  <a:srgbClr val="00AEEF"/>
                </a:solidFill>
                <a:latin typeface="Calibri"/>
                <a:ea typeface="Calibri"/>
                <a:cs typeface="Calibri"/>
                <a:sym typeface="Calibri"/>
              </a:rPr>
              <a:t>PRIMARY ANALYSIS</a:t>
            </a:r>
            <a:endParaRPr/>
          </a:p>
        </p:txBody>
      </p:sp>
      <p:sp>
        <p:nvSpPr>
          <p:cNvPr id="656" name="Google Shape;656;p8"/>
          <p:cNvSpPr txBox="1"/>
          <p:nvPr/>
        </p:nvSpPr>
        <p:spPr>
          <a:xfrm>
            <a:off x="8504273" y="1632458"/>
            <a:ext cx="2372646" cy="248145"/>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Clr>
                <a:srgbClr val="00AEEF"/>
              </a:buClr>
              <a:buSzPts val="1125"/>
              <a:buFont typeface="Calibri"/>
              <a:buNone/>
            </a:pPr>
            <a:r>
              <a:rPr lang="en-US" sz="1125" b="1" i="0" u="none" strike="noStrike" cap="none">
                <a:solidFill>
                  <a:srgbClr val="00AEEF"/>
                </a:solidFill>
                <a:latin typeface="Calibri"/>
                <a:ea typeface="Calibri"/>
                <a:cs typeface="Calibri"/>
                <a:sym typeface="Calibri"/>
              </a:rPr>
              <a:t>PRECISION MEDICINE</a:t>
            </a:r>
            <a:endParaRPr/>
          </a:p>
        </p:txBody>
      </p:sp>
      <p:cxnSp>
        <p:nvCxnSpPr>
          <p:cNvPr id="657" name="Google Shape;657;p8"/>
          <p:cNvCxnSpPr/>
          <p:nvPr/>
        </p:nvCxnSpPr>
        <p:spPr>
          <a:xfrm>
            <a:off x="1386333" y="1577164"/>
            <a:ext cx="9490586" cy="0"/>
          </a:xfrm>
          <a:prstGeom prst="straightConnector1">
            <a:avLst/>
          </a:prstGeom>
          <a:noFill/>
          <a:ln w="19050" cap="rnd" cmpd="sng">
            <a:solidFill>
              <a:schemeClr val="lt2"/>
            </a:solidFill>
            <a:prstDash val="dot"/>
            <a:miter lim="800000"/>
            <a:headEnd type="none" w="sm" len="sm"/>
            <a:tailEnd type="none" w="sm" len="sm"/>
          </a:ln>
        </p:spPr>
      </p:cxnSp>
      <p:grpSp>
        <p:nvGrpSpPr>
          <p:cNvPr id="658" name="Google Shape;658;p8"/>
          <p:cNvGrpSpPr/>
          <p:nvPr/>
        </p:nvGrpSpPr>
        <p:grpSpPr>
          <a:xfrm>
            <a:off x="1847203" y="2086197"/>
            <a:ext cx="1450907" cy="777540"/>
            <a:chOff x="2039042" y="1702879"/>
            <a:chExt cx="1289695" cy="691147"/>
          </a:xfrm>
        </p:grpSpPr>
        <p:sp>
          <p:nvSpPr>
            <p:cNvPr id="659" name="Google Shape;659;p8"/>
            <p:cNvSpPr/>
            <p:nvPr/>
          </p:nvSpPr>
          <p:spPr>
            <a:xfrm>
              <a:off x="2039042" y="1702879"/>
              <a:ext cx="186078" cy="691147"/>
            </a:xfrm>
            <a:custGeom>
              <a:avLst/>
              <a:gdLst/>
              <a:ahLst/>
              <a:cxnLst/>
              <a:rect l="l" t="t" r="r" b="b"/>
              <a:pathLst>
                <a:path w="589" h="2189" extrusionOk="0">
                  <a:moveTo>
                    <a:pt x="360" y="266"/>
                  </a:moveTo>
                  <a:cubicBezTo>
                    <a:pt x="365" y="261"/>
                    <a:pt x="369" y="256"/>
                    <a:pt x="374" y="250"/>
                  </a:cubicBezTo>
                  <a:cubicBezTo>
                    <a:pt x="376" y="242"/>
                    <a:pt x="377" y="234"/>
                    <a:pt x="378" y="225"/>
                  </a:cubicBezTo>
                  <a:cubicBezTo>
                    <a:pt x="386" y="223"/>
                    <a:pt x="405" y="155"/>
                    <a:pt x="390" y="152"/>
                  </a:cubicBezTo>
                  <a:cubicBezTo>
                    <a:pt x="393" y="129"/>
                    <a:pt x="394" y="102"/>
                    <a:pt x="389" y="73"/>
                  </a:cubicBezTo>
                  <a:cubicBezTo>
                    <a:pt x="392" y="74"/>
                    <a:pt x="396" y="76"/>
                    <a:pt x="399" y="77"/>
                  </a:cubicBezTo>
                  <a:cubicBezTo>
                    <a:pt x="392" y="72"/>
                    <a:pt x="388" y="63"/>
                    <a:pt x="382" y="56"/>
                  </a:cubicBezTo>
                  <a:cubicBezTo>
                    <a:pt x="386" y="58"/>
                    <a:pt x="389" y="60"/>
                    <a:pt x="394" y="60"/>
                  </a:cubicBezTo>
                  <a:cubicBezTo>
                    <a:pt x="372" y="49"/>
                    <a:pt x="368" y="20"/>
                    <a:pt x="327" y="17"/>
                  </a:cubicBezTo>
                  <a:cubicBezTo>
                    <a:pt x="299" y="0"/>
                    <a:pt x="267" y="16"/>
                    <a:pt x="236" y="14"/>
                  </a:cubicBezTo>
                  <a:cubicBezTo>
                    <a:pt x="242" y="16"/>
                    <a:pt x="248" y="16"/>
                    <a:pt x="254" y="19"/>
                  </a:cubicBezTo>
                  <a:cubicBezTo>
                    <a:pt x="239" y="21"/>
                    <a:pt x="226" y="27"/>
                    <a:pt x="213" y="31"/>
                  </a:cubicBezTo>
                  <a:cubicBezTo>
                    <a:pt x="221" y="29"/>
                    <a:pt x="228" y="28"/>
                    <a:pt x="236" y="26"/>
                  </a:cubicBezTo>
                  <a:cubicBezTo>
                    <a:pt x="220" y="29"/>
                    <a:pt x="201" y="57"/>
                    <a:pt x="189" y="72"/>
                  </a:cubicBezTo>
                  <a:cubicBezTo>
                    <a:pt x="192" y="71"/>
                    <a:pt x="196" y="69"/>
                    <a:pt x="199" y="68"/>
                  </a:cubicBezTo>
                  <a:cubicBezTo>
                    <a:pt x="194" y="75"/>
                    <a:pt x="190" y="82"/>
                    <a:pt x="186" y="90"/>
                  </a:cubicBezTo>
                  <a:cubicBezTo>
                    <a:pt x="186" y="90"/>
                    <a:pt x="189" y="87"/>
                    <a:pt x="193" y="84"/>
                  </a:cubicBezTo>
                  <a:cubicBezTo>
                    <a:pt x="191" y="96"/>
                    <a:pt x="195" y="126"/>
                    <a:pt x="199" y="153"/>
                  </a:cubicBezTo>
                  <a:cubicBezTo>
                    <a:pt x="182" y="154"/>
                    <a:pt x="202" y="218"/>
                    <a:pt x="210" y="225"/>
                  </a:cubicBezTo>
                  <a:cubicBezTo>
                    <a:pt x="211" y="234"/>
                    <a:pt x="213" y="242"/>
                    <a:pt x="214" y="251"/>
                  </a:cubicBezTo>
                  <a:cubicBezTo>
                    <a:pt x="220" y="257"/>
                    <a:pt x="225" y="263"/>
                    <a:pt x="230" y="267"/>
                  </a:cubicBezTo>
                  <a:cubicBezTo>
                    <a:pt x="230" y="300"/>
                    <a:pt x="225" y="349"/>
                    <a:pt x="221" y="366"/>
                  </a:cubicBezTo>
                  <a:cubicBezTo>
                    <a:pt x="216" y="385"/>
                    <a:pt x="150" y="415"/>
                    <a:pt x="131" y="420"/>
                  </a:cubicBezTo>
                  <a:cubicBezTo>
                    <a:pt x="117" y="424"/>
                    <a:pt x="65" y="434"/>
                    <a:pt x="46" y="458"/>
                  </a:cubicBezTo>
                  <a:cubicBezTo>
                    <a:pt x="5" y="506"/>
                    <a:pt x="14" y="592"/>
                    <a:pt x="36" y="674"/>
                  </a:cubicBezTo>
                  <a:cubicBezTo>
                    <a:pt x="35" y="754"/>
                    <a:pt x="32" y="804"/>
                    <a:pt x="29" y="832"/>
                  </a:cubicBezTo>
                  <a:cubicBezTo>
                    <a:pt x="26" y="845"/>
                    <a:pt x="12" y="893"/>
                    <a:pt x="11" y="936"/>
                  </a:cubicBezTo>
                  <a:cubicBezTo>
                    <a:pt x="11" y="989"/>
                    <a:pt x="18" y="1038"/>
                    <a:pt x="19" y="1090"/>
                  </a:cubicBezTo>
                  <a:cubicBezTo>
                    <a:pt x="11" y="1101"/>
                    <a:pt x="14" y="1107"/>
                    <a:pt x="19" y="1116"/>
                  </a:cubicBezTo>
                  <a:cubicBezTo>
                    <a:pt x="9" y="1146"/>
                    <a:pt x="5" y="1181"/>
                    <a:pt x="0" y="1210"/>
                  </a:cubicBezTo>
                  <a:cubicBezTo>
                    <a:pt x="6" y="1236"/>
                    <a:pt x="18" y="1253"/>
                    <a:pt x="30" y="1268"/>
                  </a:cubicBezTo>
                  <a:cubicBezTo>
                    <a:pt x="56" y="1279"/>
                    <a:pt x="65" y="1289"/>
                    <a:pt x="91" y="1300"/>
                  </a:cubicBezTo>
                  <a:cubicBezTo>
                    <a:pt x="95" y="1290"/>
                    <a:pt x="85" y="1274"/>
                    <a:pt x="79" y="1260"/>
                  </a:cubicBezTo>
                  <a:cubicBezTo>
                    <a:pt x="92" y="1250"/>
                    <a:pt x="88" y="1221"/>
                    <a:pt x="91" y="1192"/>
                  </a:cubicBezTo>
                  <a:cubicBezTo>
                    <a:pt x="90" y="1169"/>
                    <a:pt x="75" y="1142"/>
                    <a:pt x="72" y="1108"/>
                  </a:cubicBezTo>
                  <a:cubicBezTo>
                    <a:pt x="72" y="1050"/>
                    <a:pt x="95" y="1007"/>
                    <a:pt x="105" y="934"/>
                  </a:cubicBezTo>
                  <a:cubicBezTo>
                    <a:pt x="108" y="909"/>
                    <a:pt x="103" y="882"/>
                    <a:pt x="106" y="858"/>
                  </a:cubicBezTo>
                  <a:cubicBezTo>
                    <a:pt x="112" y="824"/>
                    <a:pt x="122" y="793"/>
                    <a:pt x="129" y="759"/>
                  </a:cubicBezTo>
                  <a:cubicBezTo>
                    <a:pt x="129" y="860"/>
                    <a:pt x="128" y="888"/>
                    <a:pt x="130" y="932"/>
                  </a:cubicBezTo>
                  <a:cubicBezTo>
                    <a:pt x="131" y="990"/>
                    <a:pt x="116" y="1050"/>
                    <a:pt x="110" y="1108"/>
                  </a:cubicBezTo>
                  <a:cubicBezTo>
                    <a:pt x="102" y="1180"/>
                    <a:pt x="99" y="1249"/>
                    <a:pt x="106" y="1323"/>
                  </a:cubicBezTo>
                  <a:cubicBezTo>
                    <a:pt x="112" y="1391"/>
                    <a:pt x="128" y="1471"/>
                    <a:pt x="139" y="1532"/>
                  </a:cubicBezTo>
                  <a:cubicBezTo>
                    <a:pt x="139" y="1532"/>
                    <a:pt x="138" y="1580"/>
                    <a:pt x="140" y="1614"/>
                  </a:cubicBezTo>
                  <a:cubicBezTo>
                    <a:pt x="134" y="1651"/>
                    <a:pt x="123" y="1683"/>
                    <a:pt x="123" y="1713"/>
                  </a:cubicBezTo>
                  <a:cubicBezTo>
                    <a:pt x="120" y="1815"/>
                    <a:pt x="173" y="1936"/>
                    <a:pt x="199" y="2053"/>
                  </a:cubicBezTo>
                  <a:cubicBezTo>
                    <a:pt x="200" y="2059"/>
                    <a:pt x="201" y="2066"/>
                    <a:pt x="199" y="2072"/>
                  </a:cubicBezTo>
                  <a:cubicBezTo>
                    <a:pt x="191" y="2093"/>
                    <a:pt x="192" y="2085"/>
                    <a:pt x="198" y="2097"/>
                  </a:cubicBezTo>
                  <a:cubicBezTo>
                    <a:pt x="186" y="2122"/>
                    <a:pt x="158" y="2146"/>
                    <a:pt x="143" y="2155"/>
                  </a:cubicBezTo>
                  <a:cubicBezTo>
                    <a:pt x="138" y="2157"/>
                    <a:pt x="135" y="2163"/>
                    <a:pt x="137" y="2167"/>
                  </a:cubicBezTo>
                  <a:cubicBezTo>
                    <a:pt x="139" y="2171"/>
                    <a:pt x="141" y="2176"/>
                    <a:pt x="150" y="2172"/>
                  </a:cubicBezTo>
                  <a:cubicBezTo>
                    <a:pt x="149" y="2177"/>
                    <a:pt x="152" y="2178"/>
                    <a:pt x="158" y="2179"/>
                  </a:cubicBezTo>
                  <a:cubicBezTo>
                    <a:pt x="164" y="2180"/>
                    <a:pt x="169" y="2180"/>
                    <a:pt x="175" y="2177"/>
                  </a:cubicBezTo>
                  <a:cubicBezTo>
                    <a:pt x="174" y="2182"/>
                    <a:pt x="179" y="2183"/>
                    <a:pt x="185" y="2183"/>
                  </a:cubicBezTo>
                  <a:cubicBezTo>
                    <a:pt x="192" y="2184"/>
                    <a:pt x="200" y="2183"/>
                    <a:pt x="202" y="2181"/>
                  </a:cubicBezTo>
                  <a:cubicBezTo>
                    <a:pt x="203" y="2185"/>
                    <a:pt x="208" y="2185"/>
                    <a:pt x="215" y="2185"/>
                  </a:cubicBezTo>
                  <a:cubicBezTo>
                    <a:pt x="223" y="2185"/>
                    <a:pt x="229" y="2186"/>
                    <a:pt x="231" y="2181"/>
                  </a:cubicBezTo>
                  <a:cubicBezTo>
                    <a:pt x="232" y="2189"/>
                    <a:pt x="271" y="2184"/>
                    <a:pt x="269" y="2167"/>
                  </a:cubicBezTo>
                  <a:cubicBezTo>
                    <a:pt x="269" y="2161"/>
                    <a:pt x="266" y="2153"/>
                    <a:pt x="266" y="2137"/>
                  </a:cubicBezTo>
                  <a:cubicBezTo>
                    <a:pt x="266" y="2116"/>
                    <a:pt x="267" y="2100"/>
                    <a:pt x="266" y="2077"/>
                  </a:cubicBezTo>
                  <a:cubicBezTo>
                    <a:pt x="255" y="1990"/>
                    <a:pt x="257" y="1909"/>
                    <a:pt x="260" y="1869"/>
                  </a:cubicBezTo>
                  <a:cubicBezTo>
                    <a:pt x="265" y="1833"/>
                    <a:pt x="275" y="1794"/>
                    <a:pt x="266" y="1712"/>
                  </a:cubicBezTo>
                  <a:cubicBezTo>
                    <a:pt x="262" y="1676"/>
                    <a:pt x="257" y="1677"/>
                    <a:pt x="257" y="1627"/>
                  </a:cubicBezTo>
                  <a:cubicBezTo>
                    <a:pt x="258" y="1612"/>
                    <a:pt x="272" y="1577"/>
                    <a:pt x="268" y="1516"/>
                  </a:cubicBezTo>
                  <a:cubicBezTo>
                    <a:pt x="273" y="1456"/>
                    <a:pt x="292" y="1385"/>
                    <a:pt x="294" y="1206"/>
                  </a:cubicBezTo>
                  <a:cubicBezTo>
                    <a:pt x="295" y="1206"/>
                    <a:pt x="297" y="1206"/>
                    <a:pt x="298" y="1206"/>
                  </a:cubicBezTo>
                  <a:cubicBezTo>
                    <a:pt x="305" y="1385"/>
                    <a:pt x="317" y="1461"/>
                    <a:pt x="324" y="1518"/>
                  </a:cubicBezTo>
                  <a:cubicBezTo>
                    <a:pt x="318" y="1579"/>
                    <a:pt x="333" y="1609"/>
                    <a:pt x="334" y="1626"/>
                  </a:cubicBezTo>
                  <a:cubicBezTo>
                    <a:pt x="334" y="1676"/>
                    <a:pt x="331" y="1675"/>
                    <a:pt x="327" y="1711"/>
                  </a:cubicBezTo>
                  <a:cubicBezTo>
                    <a:pt x="318" y="1793"/>
                    <a:pt x="328" y="1832"/>
                    <a:pt x="333" y="1868"/>
                  </a:cubicBezTo>
                  <a:cubicBezTo>
                    <a:pt x="336" y="1908"/>
                    <a:pt x="335" y="1990"/>
                    <a:pt x="324" y="2077"/>
                  </a:cubicBezTo>
                  <a:cubicBezTo>
                    <a:pt x="324" y="2100"/>
                    <a:pt x="324" y="2116"/>
                    <a:pt x="324" y="2137"/>
                  </a:cubicBezTo>
                  <a:cubicBezTo>
                    <a:pt x="324" y="2153"/>
                    <a:pt x="321" y="2161"/>
                    <a:pt x="321" y="2167"/>
                  </a:cubicBezTo>
                  <a:cubicBezTo>
                    <a:pt x="319" y="2184"/>
                    <a:pt x="360" y="2189"/>
                    <a:pt x="360" y="2181"/>
                  </a:cubicBezTo>
                  <a:cubicBezTo>
                    <a:pt x="361" y="2185"/>
                    <a:pt x="369" y="2185"/>
                    <a:pt x="377" y="2185"/>
                  </a:cubicBezTo>
                  <a:cubicBezTo>
                    <a:pt x="383" y="2185"/>
                    <a:pt x="390" y="2183"/>
                    <a:pt x="390" y="2180"/>
                  </a:cubicBezTo>
                  <a:cubicBezTo>
                    <a:pt x="392" y="2183"/>
                    <a:pt x="399" y="2184"/>
                    <a:pt x="405" y="2183"/>
                  </a:cubicBezTo>
                  <a:cubicBezTo>
                    <a:pt x="411" y="2183"/>
                    <a:pt x="416" y="2181"/>
                    <a:pt x="415" y="2178"/>
                  </a:cubicBezTo>
                  <a:cubicBezTo>
                    <a:pt x="418" y="2180"/>
                    <a:pt x="424" y="2181"/>
                    <a:pt x="430" y="2179"/>
                  </a:cubicBezTo>
                  <a:cubicBezTo>
                    <a:pt x="435" y="2178"/>
                    <a:pt x="441" y="2176"/>
                    <a:pt x="439" y="2172"/>
                  </a:cubicBezTo>
                  <a:cubicBezTo>
                    <a:pt x="447" y="2177"/>
                    <a:pt x="451" y="2171"/>
                    <a:pt x="453" y="2167"/>
                  </a:cubicBezTo>
                  <a:cubicBezTo>
                    <a:pt x="455" y="2163"/>
                    <a:pt x="452" y="2157"/>
                    <a:pt x="448" y="2155"/>
                  </a:cubicBezTo>
                  <a:cubicBezTo>
                    <a:pt x="433" y="2146"/>
                    <a:pt x="404" y="2122"/>
                    <a:pt x="392" y="2097"/>
                  </a:cubicBezTo>
                  <a:cubicBezTo>
                    <a:pt x="398" y="2085"/>
                    <a:pt x="400" y="2093"/>
                    <a:pt x="391" y="2072"/>
                  </a:cubicBezTo>
                  <a:cubicBezTo>
                    <a:pt x="389" y="2066"/>
                    <a:pt x="390" y="2059"/>
                    <a:pt x="391" y="2053"/>
                  </a:cubicBezTo>
                  <a:cubicBezTo>
                    <a:pt x="420" y="1924"/>
                    <a:pt x="472" y="1812"/>
                    <a:pt x="466" y="1711"/>
                  </a:cubicBezTo>
                  <a:cubicBezTo>
                    <a:pt x="464" y="1681"/>
                    <a:pt x="457" y="1656"/>
                    <a:pt x="450" y="1614"/>
                  </a:cubicBezTo>
                  <a:cubicBezTo>
                    <a:pt x="452" y="1574"/>
                    <a:pt x="452" y="1549"/>
                    <a:pt x="451" y="1534"/>
                  </a:cubicBezTo>
                  <a:cubicBezTo>
                    <a:pt x="462" y="1472"/>
                    <a:pt x="478" y="1391"/>
                    <a:pt x="484" y="1323"/>
                  </a:cubicBezTo>
                  <a:cubicBezTo>
                    <a:pt x="491" y="1249"/>
                    <a:pt x="487" y="1178"/>
                    <a:pt x="479" y="1105"/>
                  </a:cubicBezTo>
                  <a:cubicBezTo>
                    <a:pt x="473" y="1048"/>
                    <a:pt x="458" y="989"/>
                    <a:pt x="459" y="932"/>
                  </a:cubicBezTo>
                  <a:cubicBezTo>
                    <a:pt x="461" y="888"/>
                    <a:pt x="460" y="860"/>
                    <a:pt x="461" y="759"/>
                  </a:cubicBezTo>
                  <a:cubicBezTo>
                    <a:pt x="467" y="793"/>
                    <a:pt x="477" y="824"/>
                    <a:pt x="484" y="858"/>
                  </a:cubicBezTo>
                  <a:cubicBezTo>
                    <a:pt x="487" y="882"/>
                    <a:pt x="482" y="909"/>
                    <a:pt x="485" y="934"/>
                  </a:cubicBezTo>
                  <a:cubicBezTo>
                    <a:pt x="494" y="1007"/>
                    <a:pt x="517" y="1050"/>
                    <a:pt x="518" y="1108"/>
                  </a:cubicBezTo>
                  <a:cubicBezTo>
                    <a:pt x="514" y="1142"/>
                    <a:pt x="499" y="1169"/>
                    <a:pt x="499" y="1192"/>
                  </a:cubicBezTo>
                  <a:cubicBezTo>
                    <a:pt x="501" y="1221"/>
                    <a:pt x="496" y="1247"/>
                    <a:pt x="510" y="1260"/>
                  </a:cubicBezTo>
                  <a:cubicBezTo>
                    <a:pt x="504" y="1274"/>
                    <a:pt x="494" y="1290"/>
                    <a:pt x="498" y="1300"/>
                  </a:cubicBezTo>
                  <a:cubicBezTo>
                    <a:pt x="525" y="1289"/>
                    <a:pt x="533" y="1279"/>
                    <a:pt x="560" y="1268"/>
                  </a:cubicBezTo>
                  <a:cubicBezTo>
                    <a:pt x="572" y="1253"/>
                    <a:pt x="583" y="1236"/>
                    <a:pt x="589" y="1210"/>
                  </a:cubicBezTo>
                  <a:cubicBezTo>
                    <a:pt x="584" y="1181"/>
                    <a:pt x="581" y="1146"/>
                    <a:pt x="571" y="1116"/>
                  </a:cubicBezTo>
                  <a:cubicBezTo>
                    <a:pt x="577" y="1107"/>
                    <a:pt x="579" y="1101"/>
                    <a:pt x="570" y="1090"/>
                  </a:cubicBezTo>
                  <a:cubicBezTo>
                    <a:pt x="571" y="1043"/>
                    <a:pt x="579" y="993"/>
                    <a:pt x="578" y="936"/>
                  </a:cubicBezTo>
                  <a:cubicBezTo>
                    <a:pt x="577" y="892"/>
                    <a:pt x="564" y="845"/>
                    <a:pt x="561" y="832"/>
                  </a:cubicBezTo>
                  <a:cubicBezTo>
                    <a:pt x="557" y="804"/>
                    <a:pt x="554" y="754"/>
                    <a:pt x="553" y="674"/>
                  </a:cubicBezTo>
                  <a:cubicBezTo>
                    <a:pt x="575" y="592"/>
                    <a:pt x="584" y="506"/>
                    <a:pt x="544" y="458"/>
                  </a:cubicBezTo>
                  <a:cubicBezTo>
                    <a:pt x="524" y="434"/>
                    <a:pt x="472" y="424"/>
                    <a:pt x="458" y="420"/>
                  </a:cubicBezTo>
                  <a:cubicBezTo>
                    <a:pt x="440" y="415"/>
                    <a:pt x="374" y="384"/>
                    <a:pt x="370" y="365"/>
                  </a:cubicBezTo>
                  <a:cubicBezTo>
                    <a:pt x="366" y="348"/>
                    <a:pt x="359" y="300"/>
                    <a:pt x="360" y="266"/>
                  </a:cubicBezTo>
                  <a:close/>
                </a:path>
              </a:pathLst>
            </a:custGeom>
            <a:solidFill>
              <a:schemeClr val="accent1"/>
            </a:solidFill>
            <a:ln>
              <a:noFill/>
            </a:ln>
          </p:spPr>
          <p:txBody>
            <a:bodyPr spcFirstLastPara="1" wrap="square" lIns="102850" tIns="51425" rIns="102850" bIns="51425" anchor="t" anchorCtr="0">
              <a:noAutofit/>
            </a:bodyPr>
            <a:lstStyle/>
            <a:p>
              <a:pPr marL="0" marR="0" lvl="0" indent="0" algn="l" rtl="0">
                <a:lnSpc>
                  <a:spcPct val="100000"/>
                </a:lnSpc>
                <a:spcBef>
                  <a:spcPts val="0"/>
                </a:spcBef>
                <a:spcAft>
                  <a:spcPts val="0"/>
                </a:spcAft>
                <a:buClr>
                  <a:srgbClr val="000000"/>
                </a:buClr>
                <a:buSzPts val="2025"/>
                <a:buFont typeface="Calibri"/>
                <a:buNone/>
              </a:pPr>
              <a:endParaRPr sz="2025" b="0" i="0" u="none" strike="noStrike" cap="none">
                <a:solidFill>
                  <a:srgbClr val="000000"/>
                </a:solidFill>
                <a:latin typeface="Calibri"/>
                <a:ea typeface="Calibri"/>
                <a:cs typeface="Calibri"/>
                <a:sym typeface="Calibri"/>
              </a:endParaRPr>
            </a:p>
          </p:txBody>
        </p:sp>
        <p:pic>
          <p:nvPicPr>
            <p:cNvPr id="660" name="Google Shape;660;p8"/>
            <p:cNvPicPr preferRelativeResize="0"/>
            <p:nvPr/>
          </p:nvPicPr>
          <p:blipFill rotWithShape="1">
            <a:blip r:embed="rId4">
              <a:alphaModFix/>
            </a:blip>
            <a:srcRect/>
            <a:stretch/>
          </p:blipFill>
          <p:spPr>
            <a:xfrm>
              <a:off x="2658374" y="1779313"/>
              <a:ext cx="670363" cy="557185"/>
            </a:xfrm>
            <a:prstGeom prst="rect">
              <a:avLst/>
            </a:prstGeom>
            <a:noFill/>
            <a:ln>
              <a:noFill/>
            </a:ln>
          </p:spPr>
        </p:pic>
        <p:grpSp>
          <p:nvGrpSpPr>
            <p:cNvPr id="661" name="Google Shape;661;p8"/>
            <p:cNvGrpSpPr/>
            <p:nvPr/>
          </p:nvGrpSpPr>
          <p:grpSpPr>
            <a:xfrm>
              <a:off x="2244609" y="1805962"/>
              <a:ext cx="333632" cy="407098"/>
              <a:chOff x="4817910" y="1531155"/>
              <a:chExt cx="766604" cy="935410"/>
            </a:xfrm>
          </p:grpSpPr>
          <p:sp>
            <p:nvSpPr>
              <p:cNvPr id="662" name="Google Shape;662;p8"/>
              <p:cNvSpPr/>
              <p:nvPr/>
            </p:nvSpPr>
            <p:spPr>
              <a:xfrm>
                <a:off x="5150443" y="1531155"/>
                <a:ext cx="266535" cy="665067"/>
              </a:xfrm>
              <a:custGeom>
                <a:avLst/>
                <a:gdLst/>
                <a:ahLst/>
                <a:cxnLst/>
                <a:rect l="l" t="t" r="r" b="b"/>
                <a:pathLst>
                  <a:path w="89" h="222" extrusionOk="0">
                    <a:moveTo>
                      <a:pt x="4" y="6"/>
                    </a:moveTo>
                    <a:cubicBezTo>
                      <a:pt x="4" y="7"/>
                      <a:pt x="0" y="13"/>
                      <a:pt x="0" y="25"/>
                    </a:cubicBezTo>
                    <a:cubicBezTo>
                      <a:pt x="0" y="34"/>
                      <a:pt x="2" y="46"/>
                      <a:pt x="9" y="62"/>
                    </a:cubicBezTo>
                    <a:cubicBezTo>
                      <a:pt x="16" y="78"/>
                      <a:pt x="27" y="97"/>
                      <a:pt x="45" y="120"/>
                    </a:cubicBezTo>
                    <a:cubicBezTo>
                      <a:pt x="45" y="120"/>
                      <a:pt x="45" y="120"/>
                      <a:pt x="45" y="120"/>
                    </a:cubicBezTo>
                    <a:cubicBezTo>
                      <a:pt x="54" y="132"/>
                      <a:pt x="61" y="142"/>
                      <a:pt x="64" y="151"/>
                    </a:cubicBezTo>
                    <a:cubicBezTo>
                      <a:pt x="68" y="160"/>
                      <a:pt x="70" y="167"/>
                      <a:pt x="70" y="172"/>
                    </a:cubicBezTo>
                    <a:cubicBezTo>
                      <a:pt x="70" y="178"/>
                      <a:pt x="68" y="182"/>
                      <a:pt x="66" y="186"/>
                    </a:cubicBezTo>
                    <a:cubicBezTo>
                      <a:pt x="63" y="191"/>
                      <a:pt x="59" y="195"/>
                      <a:pt x="52" y="198"/>
                    </a:cubicBezTo>
                    <a:cubicBezTo>
                      <a:pt x="46" y="201"/>
                      <a:pt x="39" y="202"/>
                      <a:pt x="33" y="202"/>
                    </a:cubicBezTo>
                    <a:cubicBezTo>
                      <a:pt x="32" y="202"/>
                      <a:pt x="31" y="202"/>
                      <a:pt x="29" y="202"/>
                    </a:cubicBezTo>
                    <a:cubicBezTo>
                      <a:pt x="24" y="202"/>
                      <a:pt x="19" y="205"/>
                      <a:pt x="19" y="211"/>
                    </a:cubicBezTo>
                    <a:cubicBezTo>
                      <a:pt x="18" y="216"/>
                      <a:pt x="22" y="221"/>
                      <a:pt x="27" y="222"/>
                    </a:cubicBezTo>
                    <a:cubicBezTo>
                      <a:pt x="29" y="222"/>
                      <a:pt x="31" y="222"/>
                      <a:pt x="33" y="222"/>
                    </a:cubicBezTo>
                    <a:cubicBezTo>
                      <a:pt x="39" y="222"/>
                      <a:pt x="45" y="221"/>
                      <a:pt x="52" y="219"/>
                    </a:cubicBezTo>
                    <a:cubicBezTo>
                      <a:pt x="61" y="216"/>
                      <a:pt x="70" y="212"/>
                      <a:pt x="77" y="204"/>
                    </a:cubicBezTo>
                    <a:cubicBezTo>
                      <a:pt x="81" y="200"/>
                      <a:pt x="84" y="195"/>
                      <a:pt x="86" y="190"/>
                    </a:cubicBezTo>
                    <a:cubicBezTo>
                      <a:pt x="88" y="185"/>
                      <a:pt x="89" y="179"/>
                      <a:pt x="89" y="172"/>
                    </a:cubicBezTo>
                    <a:cubicBezTo>
                      <a:pt x="89" y="163"/>
                      <a:pt x="87" y="154"/>
                      <a:pt x="82" y="143"/>
                    </a:cubicBezTo>
                    <a:cubicBezTo>
                      <a:pt x="78" y="132"/>
                      <a:pt x="71" y="121"/>
                      <a:pt x="61" y="108"/>
                    </a:cubicBezTo>
                    <a:cubicBezTo>
                      <a:pt x="61" y="108"/>
                      <a:pt x="61" y="108"/>
                      <a:pt x="61" y="108"/>
                    </a:cubicBezTo>
                    <a:cubicBezTo>
                      <a:pt x="43" y="86"/>
                      <a:pt x="33" y="68"/>
                      <a:pt x="27" y="54"/>
                    </a:cubicBezTo>
                    <a:cubicBezTo>
                      <a:pt x="21" y="41"/>
                      <a:pt x="20" y="31"/>
                      <a:pt x="20" y="25"/>
                    </a:cubicBezTo>
                    <a:cubicBezTo>
                      <a:pt x="20" y="21"/>
                      <a:pt x="20" y="18"/>
                      <a:pt x="21" y="17"/>
                    </a:cubicBezTo>
                    <a:cubicBezTo>
                      <a:pt x="21" y="16"/>
                      <a:pt x="21" y="16"/>
                      <a:pt x="21" y="16"/>
                    </a:cubicBezTo>
                    <a:cubicBezTo>
                      <a:pt x="21" y="15"/>
                      <a:pt x="21" y="15"/>
                      <a:pt x="21" y="15"/>
                    </a:cubicBezTo>
                    <a:cubicBezTo>
                      <a:pt x="20" y="15"/>
                      <a:pt x="20" y="15"/>
                      <a:pt x="20" y="15"/>
                    </a:cubicBezTo>
                    <a:cubicBezTo>
                      <a:pt x="21" y="16"/>
                      <a:pt x="21" y="16"/>
                      <a:pt x="21" y="16"/>
                    </a:cubicBezTo>
                    <a:cubicBezTo>
                      <a:pt x="21" y="15"/>
                      <a:pt x="21" y="15"/>
                      <a:pt x="21" y="15"/>
                    </a:cubicBezTo>
                    <a:cubicBezTo>
                      <a:pt x="20" y="15"/>
                      <a:pt x="20" y="15"/>
                      <a:pt x="20" y="15"/>
                    </a:cubicBezTo>
                    <a:cubicBezTo>
                      <a:pt x="21" y="16"/>
                      <a:pt x="21" y="16"/>
                      <a:pt x="21" y="16"/>
                    </a:cubicBezTo>
                    <a:cubicBezTo>
                      <a:pt x="15" y="12"/>
                      <a:pt x="15" y="12"/>
                      <a:pt x="15" y="12"/>
                    </a:cubicBezTo>
                    <a:cubicBezTo>
                      <a:pt x="21" y="16"/>
                      <a:pt x="21" y="16"/>
                      <a:pt x="21" y="16"/>
                    </a:cubicBezTo>
                    <a:cubicBezTo>
                      <a:pt x="21" y="16"/>
                      <a:pt x="21" y="16"/>
                      <a:pt x="21" y="16"/>
                    </a:cubicBezTo>
                    <a:cubicBezTo>
                      <a:pt x="15" y="12"/>
                      <a:pt x="15" y="12"/>
                      <a:pt x="15" y="12"/>
                    </a:cubicBezTo>
                    <a:cubicBezTo>
                      <a:pt x="21" y="16"/>
                      <a:pt x="21" y="16"/>
                      <a:pt x="21" y="16"/>
                    </a:cubicBezTo>
                    <a:cubicBezTo>
                      <a:pt x="24" y="11"/>
                      <a:pt x="23" y="5"/>
                      <a:pt x="18" y="2"/>
                    </a:cubicBezTo>
                    <a:cubicBezTo>
                      <a:pt x="13" y="0"/>
                      <a:pt x="7" y="1"/>
                      <a:pt x="4" y="6"/>
                    </a:cubicBezTo>
                    <a:close/>
                  </a:path>
                </a:pathLst>
              </a:custGeom>
              <a:solidFill>
                <a:srgbClr val="0071C5"/>
              </a:solidFill>
              <a:ln>
                <a:noFill/>
              </a:ln>
            </p:spPr>
            <p:txBody>
              <a:bodyPr spcFirstLastPara="1" wrap="square" lIns="102850" tIns="51425" rIns="102850" bIns="51425" anchor="t" anchorCtr="0">
                <a:noAutofit/>
              </a:bodyPr>
              <a:lstStyle/>
              <a:p>
                <a:pPr marL="0" marR="0" lvl="0" indent="0" algn="l" rtl="0">
                  <a:lnSpc>
                    <a:spcPct val="100000"/>
                  </a:lnSpc>
                  <a:spcBef>
                    <a:spcPts val="0"/>
                  </a:spcBef>
                  <a:spcAft>
                    <a:spcPts val="0"/>
                  </a:spcAft>
                  <a:buClr>
                    <a:srgbClr val="000000"/>
                  </a:buClr>
                  <a:buSzPts val="2025"/>
                  <a:buFont typeface="Calibri"/>
                  <a:buNone/>
                </a:pPr>
                <a:endParaRPr sz="2025" b="0" i="0" u="none" strike="noStrike" cap="none">
                  <a:solidFill>
                    <a:srgbClr val="000000"/>
                  </a:solidFill>
                  <a:latin typeface="Calibri"/>
                  <a:ea typeface="Calibri"/>
                  <a:cs typeface="Calibri"/>
                  <a:sym typeface="Calibri"/>
                </a:endParaRPr>
              </a:p>
            </p:txBody>
          </p:sp>
          <p:sp>
            <p:nvSpPr>
              <p:cNvPr id="663" name="Google Shape;663;p8"/>
              <p:cNvSpPr/>
              <p:nvPr/>
            </p:nvSpPr>
            <p:spPr>
              <a:xfrm>
                <a:off x="4985446" y="1800228"/>
                <a:ext cx="266535" cy="666337"/>
              </a:xfrm>
              <a:custGeom>
                <a:avLst/>
                <a:gdLst/>
                <a:ahLst/>
                <a:cxnLst/>
                <a:rect l="l" t="t" r="r" b="b"/>
                <a:pathLst>
                  <a:path w="89" h="222" extrusionOk="0">
                    <a:moveTo>
                      <a:pt x="85" y="216"/>
                    </a:moveTo>
                    <a:cubicBezTo>
                      <a:pt x="86" y="215"/>
                      <a:pt x="89" y="208"/>
                      <a:pt x="89" y="197"/>
                    </a:cubicBezTo>
                    <a:cubicBezTo>
                      <a:pt x="89" y="188"/>
                      <a:pt x="87" y="175"/>
                      <a:pt x="80" y="160"/>
                    </a:cubicBezTo>
                    <a:cubicBezTo>
                      <a:pt x="74" y="144"/>
                      <a:pt x="62" y="124"/>
                      <a:pt x="44" y="101"/>
                    </a:cubicBezTo>
                    <a:cubicBezTo>
                      <a:pt x="44" y="101"/>
                      <a:pt x="44" y="101"/>
                      <a:pt x="44" y="101"/>
                    </a:cubicBezTo>
                    <a:cubicBezTo>
                      <a:pt x="35" y="89"/>
                      <a:pt x="29" y="79"/>
                      <a:pt x="25" y="71"/>
                    </a:cubicBezTo>
                    <a:cubicBezTo>
                      <a:pt x="21" y="62"/>
                      <a:pt x="20" y="55"/>
                      <a:pt x="20" y="49"/>
                    </a:cubicBezTo>
                    <a:cubicBezTo>
                      <a:pt x="20" y="44"/>
                      <a:pt x="21" y="39"/>
                      <a:pt x="23" y="36"/>
                    </a:cubicBezTo>
                    <a:cubicBezTo>
                      <a:pt x="26" y="30"/>
                      <a:pt x="31" y="26"/>
                      <a:pt x="37" y="23"/>
                    </a:cubicBezTo>
                    <a:cubicBezTo>
                      <a:pt x="43" y="21"/>
                      <a:pt x="50" y="19"/>
                      <a:pt x="56" y="19"/>
                    </a:cubicBezTo>
                    <a:cubicBezTo>
                      <a:pt x="58" y="19"/>
                      <a:pt x="59" y="19"/>
                      <a:pt x="60" y="19"/>
                    </a:cubicBezTo>
                    <a:cubicBezTo>
                      <a:pt x="65" y="20"/>
                      <a:pt x="70" y="16"/>
                      <a:pt x="71" y="11"/>
                    </a:cubicBezTo>
                    <a:cubicBezTo>
                      <a:pt x="71" y="5"/>
                      <a:pt x="67" y="1"/>
                      <a:pt x="62" y="0"/>
                    </a:cubicBezTo>
                    <a:cubicBezTo>
                      <a:pt x="60" y="0"/>
                      <a:pt x="58" y="0"/>
                      <a:pt x="56" y="0"/>
                    </a:cubicBezTo>
                    <a:cubicBezTo>
                      <a:pt x="50" y="0"/>
                      <a:pt x="44" y="1"/>
                      <a:pt x="38" y="2"/>
                    </a:cubicBezTo>
                    <a:cubicBezTo>
                      <a:pt x="29" y="5"/>
                      <a:pt x="19" y="10"/>
                      <a:pt x="12" y="18"/>
                    </a:cubicBezTo>
                    <a:cubicBezTo>
                      <a:pt x="9" y="22"/>
                      <a:pt x="6" y="26"/>
                      <a:pt x="4" y="32"/>
                    </a:cubicBezTo>
                    <a:cubicBezTo>
                      <a:pt x="2" y="37"/>
                      <a:pt x="0" y="43"/>
                      <a:pt x="0" y="49"/>
                    </a:cubicBezTo>
                    <a:cubicBezTo>
                      <a:pt x="0" y="58"/>
                      <a:pt x="3" y="68"/>
                      <a:pt x="7" y="78"/>
                    </a:cubicBezTo>
                    <a:cubicBezTo>
                      <a:pt x="12" y="89"/>
                      <a:pt x="19" y="101"/>
                      <a:pt x="29" y="113"/>
                    </a:cubicBezTo>
                    <a:cubicBezTo>
                      <a:pt x="29" y="113"/>
                      <a:pt x="29" y="113"/>
                      <a:pt x="29" y="113"/>
                    </a:cubicBezTo>
                    <a:cubicBezTo>
                      <a:pt x="46" y="135"/>
                      <a:pt x="57" y="153"/>
                      <a:pt x="62" y="167"/>
                    </a:cubicBezTo>
                    <a:cubicBezTo>
                      <a:pt x="68" y="181"/>
                      <a:pt x="69" y="191"/>
                      <a:pt x="69" y="197"/>
                    </a:cubicBezTo>
                    <a:cubicBezTo>
                      <a:pt x="69" y="201"/>
                      <a:pt x="69" y="203"/>
                      <a:pt x="69" y="205"/>
                    </a:cubicBezTo>
                    <a:cubicBezTo>
                      <a:pt x="68" y="205"/>
                      <a:pt x="68" y="206"/>
                      <a:pt x="68" y="206"/>
                    </a:cubicBezTo>
                    <a:cubicBezTo>
                      <a:pt x="68" y="206"/>
                      <a:pt x="68" y="206"/>
                      <a:pt x="68" y="206"/>
                    </a:cubicBezTo>
                    <a:cubicBezTo>
                      <a:pt x="70" y="207"/>
                      <a:pt x="70" y="207"/>
                      <a:pt x="70" y="207"/>
                    </a:cubicBezTo>
                    <a:cubicBezTo>
                      <a:pt x="68" y="206"/>
                      <a:pt x="68" y="206"/>
                      <a:pt x="68" y="206"/>
                    </a:cubicBezTo>
                    <a:cubicBezTo>
                      <a:pt x="68" y="206"/>
                      <a:pt x="68" y="206"/>
                      <a:pt x="68" y="206"/>
                    </a:cubicBezTo>
                    <a:cubicBezTo>
                      <a:pt x="70" y="207"/>
                      <a:pt x="70" y="207"/>
                      <a:pt x="70" y="207"/>
                    </a:cubicBezTo>
                    <a:cubicBezTo>
                      <a:pt x="68" y="206"/>
                      <a:pt x="68" y="206"/>
                      <a:pt x="68" y="206"/>
                    </a:cubicBezTo>
                    <a:cubicBezTo>
                      <a:pt x="74" y="209"/>
                      <a:pt x="74" y="209"/>
                      <a:pt x="74" y="209"/>
                    </a:cubicBezTo>
                    <a:cubicBezTo>
                      <a:pt x="68" y="206"/>
                      <a:pt x="68" y="206"/>
                      <a:pt x="68" y="206"/>
                    </a:cubicBezTo>
                    <a:cubicBezTo>
                      <a:pt x="68" y="206"/>
                      <a:pt x="68" y="206"/>
                      <a:pt x="68" y="206"/>
                    </a:cubicBezTo>
                    <a:cubicBezTo>
                      <a:pt x="74" y="209"/>
                      <a:pt x="74" y="209"/>
                      <a:pt x="74" y="209"/>
                    </a:cubicBezTo>
                    <a:cubicBezTo>
                      <a:pt x="68" y="206"/>
                      <a:pt x="68" y="206"/>
                      <a:pt x="68" y="206"/>
                    </a:cubicBezTo>
                    <a:cubicBezTo>
                      <a:pt x="65" y="210"/>
                      <a:pt x="67" y="216"/>
                      <a:pt x="72" y="219"/>
                    </a:cubicBezTo>
                    <a:cubicBezTo>
                      <a:pt x="76" y="222"/>
                      <a:pt x="82" y="220"/>
                      <a:pt x="85" y="216"/>
                    </a:cubicBezTo>
                    <a:close/>
                  </a:path>
                </a:pathLst>
              </a:custGeom>
              <a:solidFill>
                <a:srgbClr val="0071C5"/>
              </a:solidFill>
              <a:ln>
                <a:noFill/>
              </a:ln>
            </p:spPr>
            <p:txBody>
              <a:bodyPr spcFirstLastPara="1" wrap="square" lIns="102850" tIns="51425" rIns="102850" bIns="51425" anchor="t" anchorCtr="0">
                <a:noAutofit/>
              </a:bodyPr>
              <a:lstStyle/>
              <a:p>
                <a:pPr marL="0" marR="0" lvl="0" indent="0" algn="l" rtl="0">
                  <a:lnSpc>
                    <a:spcPct val="100000"/>
                  </a:lnSpc>
                  <a:spcBef>
                    <a:spcPts val="0"/>
                  </a:spcBef>
                  <a:spcAft>
                    <a:spcPts val="0"/>
                  </a:spcAft>
                  <a:buClr>
                    <a:srgbClr val="000000"/>
                  </a:buClr>
                  <a:buSzPts val="2025"/>
                  <a:buFont typeface="Calibri"/>
                  <a:buNone/>
                </a:pPr>
                <a:endParaRPr sz="2025" b="0" i="0" u="none" strike="noStrike" cap="none">
                  <a:solidFill>
                    <a:srgbClr val="000000"/>
                  </a:solidFill>
                  <a:latin typeface="Calibri"/>
                  <a:ea typeface="Calibri"/>
                  <a:cs typeface="Calibri"/>
                  <a:sym typeface="Calibri"/>
                </a:endParaRPr>
              </a:p>
            </p:txBody>
          </p:sp>
          <p:sp>
            <p:nvSpPr>
              <p:cNvPr id="664" name="Google Shape;664;p8"/>
              <p:cNvSpPr/>
              <p:nvPr/>
            </p:nvSpPr>
            <p:spPr>
              <a:xfrm>
                <a:off x="5368748" y="1705037"/>
                <a:ext cx="215766" cy="147229"/>
              </a:xfrm>
              <a:custGeom>
                <a:avLst/>
                <a:gdLst/>
                <a:ahLst/>
                <a:cxnLst/>
                <a:rect l="l" t="t" r="r" b="b"/>
                <a:pathLst>
                  <a:path w="72" h="49" extrusionOk="0">
                    <a:moveTo>
                      <a:pt x="52" y="7"/>
                    </a:moveTo>
                    <a:cubicBezTo>
                      <a:pt x="54" y="8"/>
                      <a:pt x="54" y="8"/>
                      <a:pt x="54" y="8"/>
                    </a:cubicBezTo>
                    <a:cubicBezTo>
                      <a:pt x="52" y="7"/>
                      <a:pt x="52" y="7"/>
                      <a:pt x="52" y="7"/>
                    </a:cubicBezTo>
                    <a:cubicBezTo>
                      <a:pt x="52" y="7"/>
                      <a:pt x="52" y="7"/>
                      <a:pt x="52" y="7"/>
                    </a:cubicBezTo>
                    <a:cubicBezTo>
                      <a:pt x="54" y="8"/>
                      <a:pt x="54" y="8"/>
                      <a:pt x="54" y="8"/>
                    </a:cubicBezTo>
                    <a:cubicBezTo>
                      <a:pt x="52" y="7"/>
                      <a:pt x="52" y="7"/>
                      <a:pt x="52" y="7"/>
                    </a:cubicBezTo>
                    <a:cubicBezTo>
                      <a:pt x="51" y="7"/>
                      <a:pt x="48" y="13"/>
                      <a:pt x="43" y="19"/>
                    </a:cubicBezTo>
                    <a:cubicBezTo>
                      <a:pt x="40" y="22"/>
                      <a:pt x="37" y="25"/>
                      <a:pt x="33" y="27"/>
                    </a:cubicBezTo>
                    <a:cubicBezTo>
                      <a:pt x="29" y="29"/>
                      <a:pt x="25" y="30"/>
                      <a:pt x="20" y="30"/>
                    </a:cubicBezTo>
                    <a:cubicBezTo>
                      <a:pt x="17" y="30"/>
                      <a:pt x="15" y="30"/>
                      <a:pt x="13" y="29"/>
                    </a:cubicBezTo>
                    <a:cubicBezTo>
                      <a:pt x="7" y="28"/>
                      <a:pt x="2" y="31"/>
                      <a:pt x="1" y="37"/>
                    </a:cubicBezTo>
                    <a:cubicBezTo>
                      <a:pt x="0" y="42"/>
                      <a:pt x="4" y="47"/>
                      <a:pt x="9" y="48"/>
                    </a:cubicBezTo>
                    <a:cubicBezTo>
                      <a:pt x="13" y="49"/>
                      <a:pt x="16" y="49"/>
                      <a:pt x="20" y="49"/>
                    </a:cubicBezTo>
                    <a:cubicBezTo>
                      <a:pt x="28" y="49"/>
                      <a:pt x="36" y="47"/>
                      <a:pt x="42" y="44"/>
                    </a:cubicBezTo>
                    <a:cubicBezTo>
                      <a:pt x="52" y="39"/>
                      <a:pt x="58" y="31"/>
                      <a:pt x="63" y="26"/>
                    </a:cubicBezTo>
                    <a:cubicBezTo>
                      <a:pt x="67" y="20"/>
                      <a:pt x="69" y="15"/>
                      <a:pt x="69" y="15"/>
                    </a:cubicBezTo>
                    <a:cubicBezTo>
                      <a:pt x="72" y="10"/>
                      <a:pt x="69" y="4"/>
                      <a:pt x="64" y="2"/>
                    </a:cubicBezTo>
                    <a:cubicBezTo>
                      <a:pt x="59" y="0"/>
                      <a:pt x="54" y="2"/>
                      <a:pt x="52" y="7"/>
                    </a:cubicBezTo>
                    <a:close/>
                  </a:path>
                </a:pathLst>
              </a:custGeom>
              <a:solidFill>
                <a:srgbClr val="0071C5"/>
              </a:solidFill>
              <a:ln>
                <a:noFill/>
              </a:ln>
            </p:spPr>
            <p:txBody>
              <a:bodyPr spcFirstLastPara="1" wrap="square" lIns="102850" tIns="51425" rIns="102850" bIns="51425" anchor="t" anchorCtr="0">
                <a:noAutofit/>
              </a:bodyPr>
              <a:lstStyle/>
              <a:p>
                <a:pPr marL="0" marR="0" lvl="0" indent="0" algn="l" rtl="0">
                  <a:lnSpc>
                    <a:spcPct val="100000"/>
                  </a:lnSpc>
                  <a:spcBef>
                    <a:spcPts val="0"/>
                  </a:spcBef>
                  <a:spcAft>
                    <a:spcPts val="0"/>
                  </a:spcAft>
                  <a:buClr>
                    <a:srgbClr val="000000"/>
                  </a:buClr>
                  <a:buSzPts val="2025"/>
                  <a:buFont typeface="Calibri"/>
                  <a:buNone/>
                </a:pPr>
                <a:endParaRPr sz="2025" b="0" i="0" u="none" strike="noStrike" cap="none">
                  <a:solidFill>
                    <a:srgbClr val="000000"/>
                  </a:solidFill>
                  <a:latin typeface="Calibri"/>
                  <a:ea typeface="Calibri"/>
                  <a:cs typeface="Calibri"/>
                  <a:sym typeface="Calibri"/>
                </a:endParaRPr>
              </a:p>
            </p:txBody>
          </p:sp>
          <p:sp>
            <p:nvSpPr>
              <p:cNvPr id="665" name="Google Shape;665;p8"/>
              <p:cNvSpPr/>
              <p:nvPr/>
            </p:nvSpPr>
            <p:spPr>
              <a:xfrm>
                <a:off x="4817910" y="2163223"/>
                <a:ext cx="215766" cy="149767"/>
              </a:xfrm>
              <a:custGeom>
                <a:avLst/>
                <a:gdLst/>
                <a:ahLst/>
                <a:cxnLst/>
                <a:rect l="l" t="t" r="r" b="b"/>
                <a:pathLst>
                  <a:path w="72" h="50" extrusionOk="0">
                    <a:moveTo>
                      <a:pt x="20" y="43"/>
                    </a:moveTo>
                    <a:cubicBezTo>
                      <a:pt x="18" y="42"/>
                      <a:pt x="18" y="42"/>
                      <a:pt x="18" y="42"/>
                    </a:cubicBezTo>
                    <a:cubicBezTo>
                      <a:pt x="20" y="43"/>
                      <a:pt x="20" y="43"/>
                      <a:pt x="20" y="43"/>
                    </a:cubicBezTo>
                    <a:cubicBezTo>
                      <a:pt x="20" y="43"/>
                      <a:pt x="20" y="43"/>
                      <a:pt x="20" y="43"/>
                    </a:cubicBezTo>
                    <a:cubicBezTo>
                      <a:pt x="18" y="42"/>
                      <a:pt x="18" y="42"/>
                      <a:pt x="18" y="42"/>
                    </a:cubicBezTo>
                    <a:cubicBezTo>
                      <a:pt x="20" y="43"/>
                      <a:pt x="20" y="43"/>
                      <a:pt x="20" y="43"/>
                    </a:cubicBezTo>
                    <a:cubicBezTo>
                      <a:pt x="20" y="43"/>
                      <a:pt x="23" y="36"/>
                      <a:pt x="29" y="31"/>
                    </a:cubicBezTo>
                    <a:cubicBezTo>
                      <a:pt x="32" y="28"/>
                      <a:pt x="35" y="25"/>
                      <a:pt x="39" y="23"/>
                    </a:cubicBezTo>
                    <a:cubicBezTo>
                      <a:pt x="43" y="21"/>
                      <a:pt x="47" y="20"/>
                      <a:pt x="52" y="20"/>
                    </a:cubicBezTo>
                    <a:cubicBezTo>
                      <a:pt x="54" y="20"/>
                      <a:pt x="57" y="20"/>
                      <a:pt x="59" y="21"/>
                    </a:cubicBezTo>
                    <a:cubicBezTo>
                      <a:pt x="64" y="22"/>
                      <a:pt x="70" y="18"/>
                      <a:pt x="71" y="13"/>
                    </a:cubicBezTo>
                    <a:cubicBezTo>
                      <a:pt x="72" y="8"/>
                      <a:pt x="68" y="3"/>
                      <a:pt x="63" y="1"/>
                    </a:cubicBezTo>
                    <a:cubicBezTo>
                      <a:pt x="59" y="1"/>
                      <a:pt x="56" y="0"/>
                      <a:pt x="52" y="0"/>
                    </a:cubicBezTo>
                    <a:cubicBezTo>
                      <a:pt x="44" y="0"/>
                      <a:pt x="36" y="3"/>
                      <a:pt x="29" y="6"/>
                    </a:cubicBezTo>
                    <a:cubicBezTo>
                      <a:pt x="20" y="11"/>
                      <a:pt x="13" y="18"/>
                      <a:pt x="9" y="24"/>
                    </a:cubicBezTo>
                    <a:cubicBezTo>
                      <a:pt x="5" y="30"/>
                      <a:pt x="3" y="34"/>
                      <a:pt x="2" y="35"/>
                    </a:cubicBezTo>
                    <a:cubicBezTo>
                      <a:pt x="0" y="40"/>
                      <a:pt x="2" y="46"/>
                      <a:pt x="7" y="48"/>
                    </a:cubicBezTo>
                    <a:cubicBezTo>
                      <a:pt x="12" y="50"/>
                      <a:pt x="18" y="48"/>
                      <a:pt x="20" y="43"/>
                    </a:cubicBezTo>
                    <a:close/>
                  </a:path>
                </a:pathLst>
              </a:custGeom>
              <a:solidFill>
                <a:srgbClr val="0071C5"/>
              </a:solidFill>
              <a:ln>
                <a:noFill/>
              </a:ln>
            </p:spPr>
            <p:txBody>
              <a:bodyPr spcFirstLastPara="1" wrap="square" lIns="102850" tIns="51425" rIns="102850" bIns="51425" anchor="t" anchorCtr="0">
                <a:noAutofit/>
              </a:bodyPr>
              <a:lstStyle/>
              <a:p>
                <a:pPr marL="0" marR="0" lvl="0" indent="0" algn="l" rtl="0">
                  <a:lnSpc>
                    <a:spcPct val="100000"/>
                  </a:lnSpc>
                  <a:spcBef>
                    <a:spcPts val="0"/>
                  </a:spcBef>
                  <a:spcAft>
                    <a:spcPts val="0"/>
                  </a:spcAft>
                  <a:buClr>
                    <a:srgbClr val="000000"/>
                  </a:buClr>
                  <a:buSzPts val="2025"/>
                  <a:buFont typeface="Calibri"/>
                  <a:buNone/>
                </a:pPr>
                <a:endParaRPr sz="2025" b="0" i="0" u="none" strike="noStrike" cap="none">
                  <a:solidFill>
                    <a:srgbClr val="000000"/>
                  </a:solidFill>
                  <a:latin typeface="Calibri"/>
                  <a:ea typeface="Calibri"/>
                  <a:cs typeface="Calibri"/>
                  <a:sym typeface="Calibri"/>
                </a:endParaRPr>
              </a:p>
            </p:txBody>
          </p:sp>
          <p:sp>
            <p:nvSpPr>
              <p:cNvPr id="666" name="Google Shape;666;p8"/>
              <p:cNvSpPr/>
              <p:nvPr/>
            </p:nvSpPr>
            <p:spPr>
              <a:xfrm>
                <a:off x="5267211" y="1581923"/>
                <a:ext cx="230997" cy="125652"/>
              </a:xfrm>
              <a:custGeom>
                <a:avLst/>
                <a:gdLst/>
                <a:ahLst/>
                <a:cxnLst/>
                <a:rect l="l" t="t" r="r" b="b"/>
                <a:pathLst>
                  <a:path w="77" h="42" extrusionOk="0">
                    <a:moveTo>
                      <a:pt x="4" y="10"/>
                    </a:moveTo>
                    <a:cubicBezTo>
                      <a:pt x="69" y="41"/>
                      <a:pt x="69" y="41"/>
                      <a:pt x="69" y="41"/>
                    </a:cubicBezTo>
                    <a:cubicBezTo>
                      <a:pt x="72" y="42"/>
                      <a:pt x="74" y="41"/>
                      <a:pt x="76" y="39"/>
                    </a:cubicBezTo>
                    <a:cubicBezTo>
                      <a:pt x="77" y="37"/>
                      <a:pt x="76" y="34"/>
                      <a:pt x="73" y="33"/>
                    </a:cubicBezTo>
                    <a:cubicBezTo>
                      <a:pt x="8" y="1"/>
                      <a:pt x="8" y="1"/>
                      <a:pt x="8" y="1"/>
                    </a:cubicBezTo>
                    <a:cubicBezTo>
                      <a:pt x="6" y="0"/>
                      <a:pt x="3" y="1"/>
                      <a:pt x="1" y="3"/>
                    </a:cubicBezTo>
                    <a:cubicBezTo>
                      <a:pt x="0" y="6"/>
                      <a:pt x="1" y="9"/>
                      <a:pt x="4" y="10"/>
                    </a:cubicBezTo>
                  </a:path>
                </a:pathLst>
              </a:custGeom>
              <a:solidFill>
                <a:srgbClr val="0071C5"/>
              </a:solidFill>
              <a:ln>
                <a:noFill/>
              </a:ln>
            </p:spPr>
            <p:txBody>
              <a:bodyPr spcFirstLastPara="1" wrap="square" lIns="102850" tIns="51425" rIns="102850" bIns="51425" anchor="t" anchorCtr="0">
                <a:noAutofit/>
              </a:bodyPr>
              <a:lstStyle/>
              <a:p>
                <a:pPr marL="0" marR="0" lvl="0" indent="0" algn="l" rtl="0">
                  <a:lnSpc>
                    <a:spcPct val="100000"/>
                  </a:lnSpc>
                  <a:spcBef>
                    <a:spcPts val="0"/>
                  </a:spcBef>
                  <a:spcAft>
                    <a:spcPts val="0"/>
                  </a:spcAft>
                  <a:buClr>
                    <a:srgbClr val="000000"/>
                  </a:buClr>
                  <a:buSzPts val="2025"/>
                  <a:buFont typeface="Calibri"/>
                  <a:buNone/>
                </a:pPr>
                <a:endParaRPr sz="2025" b="0" i="0" u="none" strike="noStrike" cap="none">
                  <a:solidFill>
                    <a:srgbClr val="000000"/>
                  </a:solidFill>
                  <a:latin typeface="Calibri"/>
                  <a:ea typeface="Calibri"/>
                  <a:cs typeface="Calibri"/>
                  <a:sym typeface="Calibri"/>
                </a:endParaRPr>
              </a:p>
            </p:txBody>
          </p:sp>
          <p:sp>
            <p:nvSpPr>
              <p:cNvPr id="667" name="Google Shape;667;p8"/>
              <p:cNvSpPr/>
              <p:nvPr/>
            </p:nvSpPr>
            <p:spPr>
              <a:xfrm>
                <a:off x="4916908" y="2310452"/>
                <a:ext cx="230997" cy="125652"/>
              </a:xfrm>
              <a:custGeom>
                <a:avLst/>
                <a:gdLst/>
                <a:ahLst/>
                <a:cxnLst/>
                <a:rect l="l" t="t" r="r" b="b"/>
                <a:pathLst>
                  <a:path w="77" h="42" extrusionOk="0">
                    <a:moveTo>
                      <a:pt x="4" y="10"/>
                    </a:moveTo>
                    <a:cubicBezTo>
                      <a:pt x="69" y="41"/>
                      <a:pt x="69" y="41"/>
                      <a:pt x="69" y="41"/>
                    </a:cubicBezTo>
                    <a:cubicBezTo>
                      <a:pt x="72" y="42"/>
                      <a:pt x="75" y="41"/>
                      <a:pt x="76" y="39"/>
                    </a:cubicBezTo>
                    <a:cubicBezTo>
                      <a:pt x="77" y="36"/>
                      <a:pt x="76" y="34"/>
                      <a:pt x="74" y="32"/>
                    </a:cubicBezTo>
                    <a:cubicBezTo>
                      <a:pt x="8" y="1"/>
                      <a:pt x="8" y="1"/>
                      <a:pt x="8" y="1"/>
                    </a:cubicBezTo>
                    <a:cubicBezTo>
                      <a:pt x="6" y="0"/>
                      <a:pt x="3" y="1"/>
                      <a:pt x="2" y="3"/>
                    </a:cubicBezTo>
                    <a:cubicBezTo>
                      <a:pt x="0" y="6"/>
                      <a:pt x="1" y="9"/>
                      <a:pt x="4" y="10"/>
                    </a:cubicBezTo>
                  </a:path>
                </a:pathLst>
              </a:custGeom>
              <a:solidFill>
                <a:srgbClr val="0071C5"/>
              </a:solidFill>
              <a:ln>
                <a:noFill/>
              </a:ln>
            </p:spPr>
            <p:txBody>
              <a:bodyPr spcFirstLastPara="1" wrap="square" lIns="102850" tIns="51425" rIns="102850" bIns="51425" anchor="t" anchorCtr="0">
                <a:noAutofit/>
              </a:bodyPr>
              <a:lstStyle/>
              <a:p>
                <a:pPr marL="0" marR="0" lvl="0" indent="0" algn="l" rtl="0">
                  <a:lnSpc>
                    <a:spcPct val="100000"/>
                  </a:lnSpc>
                  <a:spcBef>
                    <a:spcPts val="0"/>
                  </a:spcBef>
                  <a:spcAft>
                    <a:spcPts val="0"/>
                  </a:spcAft>
                  <a:buClr>
                    <a:srgbClr val="000000"/>
                  </a:buClr>
                  <a:buSzPts val="2025"/>
                  <a:buFont typeface="Calibri"/>
                  <a:buNone/>
                </a:pPr>
                <a:endParaRPr sz="2025" b="0" i="0" u="none" strike="noStrike" cap="none">
                  <a:solidFill>
                    <a:srgbClr val="000000"/>
                  </a:solidFill>
                  <a:latin typeface="Calibri"/>
                  <a:ea typeface="Calibri"/>
                  <a:cs typeface="Calibri"/>
                  <a:sym typeface="Calibri"/>
                </a:endParaRPr>
              </a:p>
            </p:txBody>
          </p:sp>
          <p:sp>
            <p:nvSpPr>
              <p:cNvPr id="668" name="Google Shape;668;p8"/>
              <p:cNvSpPr/>
              <p:nvPr/>
            </p:nvSpPr>
            <p:spPr>
              <a:xfrm>
                <a:off x="5255788" y="1654269"/>
                <a:ext cx="176421" cy="104075"/>
              </a:xfrm>
              <a:custGeom>
                <a:avLst/>
                <a:gdLst/>
                <a:ahLst/>
                <a:cxnLst/>
                <a:rect l="l" t="t" r="r" b="b"/>
                <a:pathLst>
                  <a:path w="59" h="35" extrusionOk="0">
                    <a:moveTo>
                      <a:pt x="3" y="10"/>
                    </a:moveTo>
                    <a:cubicBezTo>
                      <a:pt x="51" y="33"/>
                      <a:pt x="51" y="33"/>
                      <a:pt x="51" y="33"/>
                    </a:cubicBezTo>
                    <a:cubicBezTo>
                      <a:pt x="53" y="35"/>
                      <a:pt x="56" y="34"/>
                      <a:pt x="57" y="31"/>
                    </a:cubicBezTo>
                    <a:cubicBezTo>
                      <a:pt x="59" y="29"/>
                      <a:pt x="58" y="26"/>
                      <a:pt x="55" y="25"/>
                    </a:cubicBezTo>
                    <a:cubicBezTo>
                      <a:pt x="7" y="2"/>
                      <a:pt x="7" y="2"/>
                      <a:pt x="7" y="2"/>
                    </a:cubicBezTo>
                    <a:cubicBezTo>
                      <a:pt x="5" y="0"/>
                      <a:pt x="2" y="1"/>
                      <a:pt x="1" y="4"/>
                    </a:cubicBezTo>
                    <a:cubicBezTo>
                      <a:pt x="0" y="6"/>
                      <a:pt x="1" y="9"/>
                      <a:pt x="3" y="10"/>
                    </a:cubicBezTo>
                  </a:path>
                </a:pathLst>
              </a:custGeom>
              <a:solidFill>
                <a:srgbClr val="0071C5"/>
              </a:solidFill>
              <a:ln>
                <a:noFill/>
              </a:ln>
            </p:spPr>
            <p:txBody>
              <a:bodyPr spcFirstLastPara="1" wrap="square" lIns="102850" tIns="51425" rIns="102850" bIns="51425" anchor="t" anchorCtr="0">
                <a:noAutofit/>
              </a:bodyPr>
              <a:lstStyle/>
              <a:p>
                <a:pPr marL="0" marR="0" lvl="0" indent="0" algn="l" rtl="0">
                  <a:lnSpc>
                    <a:spcPct val="100000"/>
                  </a:lnSpc>
                  <a:spcBef>
                    <a:spcPts val="0"/>
                  </a:spcBef>
                  <a:spcAft>
                    <a:spcPts val="0"/>
                  </a:spcAft>
                  <a:buClr>
                    <a:srgbClr val="000000"/>
                  </a:buClr>
                  <a:buSzPts val="2025"/>
                  <a:buFont typeface="Calibri"/>
                  <a:buNone/>
                </a:pPr>
                <a:endParaRPr sz="2025" b="0" i="0" u="none" strike="noStrike" cap="none">
                  <a:solidFill>
                    <a:srgbClr val="000000"/>
                  </a:solidFill>
                  <a:latin typeface="Calibri"/>
                  <a:ea typeface="Calibri"/>
                  <a:cs typeface="Calibri"/>
                  <a:sym typeface="Calibri"/>
                </a:endParaRPr>
              </a:p>
            </p:txBody>
          </p:sp>
          <p:sp>
            <p:nvSpPr>
              <p:cNvPr id="669" name="Google Shape;669;p8"/>
              <p:cNvSpPr/>
              <p:nvPr/>
            </p:nvSpPr>
            <p:spPr>
              <a:xfrm>
                <a:off x="4974023" y="2262221"/>
                <a:ext cx="176421" cy="102806"/>
              </a:xfrm>
              <a:custGeom>
                <a:avLst/>
                <a:gdLst/>
                <a:ahLst/>
                <a:cxnLst/>
                <a:rect l="l" t="t" r="r" b="b"/>
                <a:pathLst>
                  <a:path w="59" h="34" extrusionOk="0">
                    <a:moveTo>
                      <a:pt x="3" y="10"/>
                    </a:moveTo>
                    <a:cubicBezTo>
                      <a:pt x="51" y="33"/>
                      <a:pt x="51" y="33"/>
                      <a:pt x="51" y="33"/>
                    </a:cubicBezTo>
                    <a:cubicBezTo>
                      <a:pt x="54" y="34"/>
                      <a:pt x="57" y="33"/>
                      <a:pt x="58" y="30"/>
                    </a:cubicBezTo>
                    <a:cubicBezTo>
                      <a:pt x="59" y="28"/>
                      <a:pt x="58" y="25"/>
                      <a:pt x="56" y="24"/>
                    </a:cubicBezTo>
                    <a:cubicBezTo>
                      <a:pt x="8" y="1"/>
                      <a:pt x="8" y="1"/>
                      <a:pt x="8" y="1"/>
                    </a:cubicBezTo>
                    <a:cubicBezTo>
                      <a:pt x="5" y="0"/>
                      <a:pt x="2" y="1"/>
                      <a:pt x="1" y="3"/>
                    </a:cubicBezTo>
                    <a:cubicBezTo>
                      <a:pt x="0" y="5"/>
                      <a:pt x="1" y="8"/>
                      <a:pt x="3" y="10"/>
                    </a:cubicBezTo>
                  </a:path>
                </a:pathLst>
              </a:custGeom>
              <a:solidFill>
                <a:srgbClr val="0071C5"/>
              </a:solidFill>
              <a:ln>
                <a:noFill/>
              </a:ln>
            </p:spPr>
            <p:txBody>
              <a:bodyPr spcFirstLastPara="1" wrap="square" lIns="102850" tIns="51425" rIns="102850" bIns="51425" anchor="t" anchorCtr="0">
                <a:noAutofit/>
              </a:bodyPr>
              <a:lstStyle/>
              <a:p>
                <a:pPr marL="0" marR="0" lvl="0" indent="0" algn="l" rtl="0">
                  <a:lnSpc>
                    <a:spcPct val="100000"/>
                  </a:lnSpc>
                  <a:spcBef>
                    <a:spcPts val="0"/>
                  </a:spcBef>
                  <a:spcAft>
                    <a:spcPts val="0"/>
                  </a:spcAft>
                  <a:buClr>
                    <a:srgbClr val="000000"/>
                  </a:buClr>
                  <a:buSzPts val="2025"/>
                  <a:buFont typeface="Calibri"/>
                  <a:buNone/>
                </a:pPr>
                <a:endParaRPr sz="2025" b="0" i="0" u="none" strike="noStrike" cap="none">
                  <a:solidFill>
                    <a:srgbClr val="000000"/>
                  </a:solidFill>
                  <a:latin typeface="Calibri"/>
                  <a:ea typeface="Calibri"/>
                  <a:cs typeface="Calibri"/>
                  <a:sym typeface="Calibri"/>
                </a:endParaRPr>
              </a:p>
            </p:txBody>
          </p:sp>
          <p:sp>
            <p:nvSpPr>
              <p:cNvPr id="670" name="Google Shape;670;p8"/>
              <p:cNvSpPr/>
              <p:nvPr/>
            </p:nvSpPr>
            <p:spPr>
              <a:xfrm>
                <a:off x="5123790" y="1927149"/>
                <a:ext cx="176421" cy="101537"/>
              </a:xfrm>
              <a:custGeom>
                <a:avLst/>
                <a:gdLst/>
                <a:ahLst/>
                <a:cxnLst/>
                <a:rect l="l" t="t" r="r" b="b"/>
                <a:pathLst>
                  <a:path w="59" h="34" extrusionOk="0">
                    <a:moveTo>
                      <a:pt x="4" y="10"/>
                    </a:moveTo>
                    <a:cubicBezTo>
                      <a:pt x="51" y="33"/>
                      <a:pt x="51" y="33"/>
                      <a:pt x="51" y="33"/>
                    </a:cubicBezTo>
                    <a:cubicBezTo>
                      <a:pt x="54" y="34"/>
                      <a:pt x="57" y="33"/>
                      <a:pt x="58" y="30"/>
                    </a:cubicBezTo>
                    <a:cubicBezTo>
                      <a:pt x="59" y="28"/>
                      <a:pt x="58" y="25"/>
                      <a:pt x="56" y="24"/>
                    </a:cubicBezTo>
                    <a:cubicBezTo>
                      <a:pt x="8" y="1"/>
                      <a:pt x="8" y="1"/>
                      <a:pt x="8" y="1"/>
                    </a:cubicBezTo>
                    <a:cubicBezTo>
                      <a:pt x="5" y="0"/>
                      <a:pt x="2" y="1"/>
                      <a:pt x="1" y="3"/>
                    </a:cubicBezTo>
                    <a:cubicBezTo>
                      <a:pt x="0" y="6"/>
                      <a:pt x="1" y="9"/>
                      <a:pt x="4" y="10"/>
                    </a:cubicBezTo>
                  </a:path>
                </a:pathLst>
              </a:custGeom>
              <a:solidFill>
                <a:srgbClr val="0071C5"/>
              </a:solidFill>
              <a:ln>
                <a:noFill/>
              </a:ln>
            </p:spPr>
            <p:txBody>
              <a:bodyPr spcFirstLastPara="1" wrap="square" lIns="102850" tIns="51425" rIns="102850" bIns="51425" anchor="t" anchorCtr="0">
                <a:noAutofit/>
              </a:bodyPr>
              <a:lstStyle/>
              <a:p>
                <a:pPr marL="0" marR="0" lvl="0" indent="0" algn="l" rtl="0">
                  <a:lnSpc>
                    <a:spcPct val="100000"/>
                  </a:lnSpc>
                  <a:spcBef>
                    <a:spcPts val="0"/>
                  </a:spcBef>
                  <a:spcAft>
                    <a:spcPts val="0"/>
                  </a:spcAft>
                  <a:buClr>
                    <a:srgbClr val="000000"/>
                  </a:buClr>
                  <a:buSzPts val="2025"/>
                  <a:buFont typeface="Calibri"/>
                  <a:buNone/>
                </a:pPr>
                <a:endParaRPr sz="2025" b="0" i="0" u="none" strike="noStrike" cap="none">
                  <a:solidFill>
                    <a:srgbClr val="000000"/>
                  </a:solidFill>
                  <a:latin typeface="Calibri"/>
                  <a:ea typeface="Calibri"/>
                  <a:cs typeface="Calibri"/>
                  <a:sym typeface="Calibri"/>
                </a:endParaRPr>
              </a:p>
            </p:txBody>
          </p:sp>
          <p:sp>
            <p:nvSpPr>
              <p:cNvPr id="671" name="Google Shape;671;p8"/>
              <p:cNvSpPr/>
              <p:nvPr/>
            </p:nvSpPr>
            <p:spPr>
              <a:xfrm>
                <a:off x="5093329" y="1986802"/>
                <a:ext cx="176421" cy="101537"/>
              </a:xfrm>
              <a:custGeom>
                <a:avLst/>
                <a:gdLst/>
                <a:ahLst/>
                <a:cxnLst/>
                <a:rect l="l" t="t" r="r" b="b"/>
                <a:pathLst>
                  <a:path w="59" h="34" extrusionOk="0">
                    <a:moveTo>
                      <a:pt x="4" y="10"/>
                    </a:moveTo>
                    <a:cubicBezTo>
                      <a:pt x="52" y="33"/>
                      <a:pt x="52" y="33"/>
                      <a:pt x="52" y="33"/>
                    </a:cubicBezTo>
                    <a:cubicBezTo>
                      <a:pt x="54" y="34"/>
                      <a:pt x="57" y="33"/>
                      <a:pt x="58" y="31"/>
                    </a:cubicBezTo>
                    <a:cubicBezTo>
                      <a:pt x="59" y="28"/>
                      <a:pt x="58" y="25"/>
                      <a:pt x="56" y="24"/>
                    </a:cubicBezTo>
                    <a:cubicBezTo>
                      <a:pt x="8" y="1"/>
                      <a:pt x="8" y="1"/>
                      <a:pt x="8" y="1"/>
                    </a:cubicBezTo>
                    <a:cubicBezTo>
                      <a:pt x="6" y="0"/>
                      <a:pt x="3" y="1"/>
                      <a:pt x="2" y="3"/>
                    </a:cubicBezTo>
                    <a:cubicBezTo>
                      <a:pt x="0" y="6"/>
                      <a:pt x="1" y="9"/>
                      <a:pt x="4" y="10"/>
                    </a:cubicBezTo>
                  </a:path>
                </a:pathLst>
              </a:custGeom>
              <a:solidFill>
                <a:srgbClr val="0071C5"/>
              </a:solidFill>
              <a:ln>
                <a:noFill/>
              </a:ln>
            </p:spPr>
            <p:txBody>
              <a:bodyPr spcFirstLastPara="1" wrap="square" lIns="102850" tIns="51425" rIns="102850" bIns="51425" anchor="t" anchorCtr="0">
                <a:noAutofit/>
              </a:bodyPr>
              <a:lstStyle/>
              <a:p>
                <a:pPr marL="0" marR="0" lvl="0" indent="0" algn="l" rtl="0">
                  <a:lnSpc>
                    <a:spcPct val="100000"/>
                  </a:lnSpc>
                  <a:spcBef>
                    <a:spcPts val="0"/>
                  </a:spcBef>
                  <a:spcAft>
                    <a:spcPts val="0"/>
                  </a:spcAft>
                  <a:buClr>
                    <a:srgbClr val="000000"/>
                  </a:buClr>
                  <a:buSzPts val="2025"/>
                  <a:buFont typeface="Calibri"/>
                  <a:buNone/>
                </a:pPr>
                <a:endParaRPr sz="2025" b="0" i="0" u="none" strike="noStrike" cap="none">
                  <a:solidFill>
                    <a:srgbClr val="000000"/>
                  </a:solidFill>
                  <a:latin typeface="Calibri"/>
                  <a:ea typeface="Calibri"/>
                  <a:cs typeface="Calibri"/>
                  <a:sym typeface="Calibri"/>
                </a:endParaRPr>
              </a:p>
            </p:txBody>
          </p:sp>
        </p:grpSp>
      </p:grpSp>
      <p:grpSp>
        <p:nvGrpSpPr>
          <p:cNvPr id="672" name="Google Shape;672;p8"/>
          <p:cNvGrpSpPr/>
          <p:nvPr/>
        </p:nvGrpSpPr>
        <p:grpSpPr>
          <a:xfrm>
            <a:off x="3696400" y="2129341"/>
            <a:ext cx="2497807" cy="691249"/>
            <a:chOff x="2407354" y="1874402"/>
            <a:chExt cx="2220273" cy="614444"/>
          </a:xfrm>
        </p:grpSpPr>
        <p:pic>
          <p:nvPicPr>
            <p:cNvPr id="673" name="Google Shape;673;p8"/>
            <p:cNvPicPr preferRelativeResize="0"/>
            <p:nvPr/>
          </p:nvPicPr>
          <p:blipFill rotWithShape="1">
            <a:blip r:embed="rId5">
              <a:alphaModFix/>
            </a:blip>
            <a:srcRect/>
            <a:stretch/>
          </p:blipFill>
          <p:spPr>
            <a:xfrm>
              <a:off x="2625397" y="1874402"/>
              <a:ext cx="1784188" cy="614444"/>
            </a:xfrm>
            <a:prstGeom prst="rect">
              <a:avLst/>
            </a:prstGeom>
            <a:noFill/>
            <a:ln>
              <a:noFill/>
            </a:ln>
          </p:spPr>
        </p:pic>
        <p:grpSp>
          <p:nvGrpSpPr>
            <p:cNvPr id="674" name="Google Shape;674;p8"/>
            <p:cNvGrpSpPr/>
            <p:nvPr/>
          </p:nvGrpSpPr>
          <p:grpSpPr>
            <a:xfrm>
              <a:off x="2407354" y="2226156"/>
              <a:ext cx="2220273" cy="111254"/>
              <a:chOff x="2407354" y="2226156"/>
              <a:chExt cx="2220273" cy="111254"/>
            </a:xfrm>
          </p:grpSpPr>
          <p:sp>
            <p:nvSpPr>
              <p:cNvPr id="675" name="Google Shape;675;p8"/>
              <p:cNvSpPr/>
              <p:nvPr/>
            </p:nvSpPr>
            <p:spPr>
              <a:xfrm>
                <a:off x="2407354" y="2226156"/>
                <a:ext cx="111254" cy="11125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25"/>
                  <a:buFont typeface="Calibri"/>
                  <a:buNone/>
                </a:pPr>
                <a:endParaRPr sz="2025" b="0" i="0" u="none" strike="noStrike" cap="none">
                  <a:solidFill>
                    <a:srgbClr val="FFFFFF"/>
                  </a:solidFill>
                  <a:latin typeface="Calibri"/>
                  <a:ea typeface="Calibri"/>
                  <a:cs typeface="Calibri"/>
                  <a:sym typeface="Calibri"/>
                </a:endParaRPr>
              </a:p>
            </p:txBody>
          </p:sp>
          <p:sp>
            <p:nvSpPr>
              <p:cNvPr id="676" name="Google Shape;676;p8"/>
              <p:cNvSpPr/>
              <p:nvPr/>
            </p:nvSpPr>
            <p:spPr>
              <a:xfrm>
                <a:off x="4516373" y="2226156"/>
                <a:ext cx="111254" cy="111254"/>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25"/>
                  <a:buFont typeface="Calibri"/>
                  <a:buNone/>
                </a:pPr>
                <a:endParaRPr sz="2025" b="0" i="0" u="none" strike="noStrike" cap="none">
                  <a:solidFill>
                    <a:srgbClr val="FFFFFF"/>
                  </a:solidFill>
                  <a:latin typeface="Calibri"/>
                  <a:ea typeface="Calibri"/>
                  <a:cs typeface="Calibri"/>
                  <a:sym typeface="Calibri"/>
                </a:endParaRPr>
              </a:p>
            </p:txBody>
          </p:sp>
          <p:cxnSp>
            <p:nvCxnSpPr>
              <p:cNvPr id="677" name="Google Shape;677;p8"/>
              <p:cNvCxnSpPr>
                <a:stCxn id="675" idx="6"/>
                <a:endCxn id="676" idx="2"/>
              </p:cNvCxnSpPr>
              <p:nvPr/>
            </p:nvCxnSpPr>
            <p:spPr>
              <a:xfrm>
                <a:off x="2518608" y="2281783"/>
                <a:ext cx="1997700" cy="0"/>
              </a:xfrm>
              <a:prstGeom prst="straightConnector1">
                <a:avLst/>
              </a:prstGeom>
              <a:noFill/>
              <a:ln w="19050" cap="rnd" cmpd="sng">
                <a:solidFill>
                  <a:schemeClr val="accent2"/>
                </a:solidFill>
                <a:prstDash val="solid"/>
                <a:miter lim="800000"/>
                <a:headEnd type="none" w="sm" len="sm"/>
                <a:tailEnd type="none" w="sm" len="sm"/>
              </a:ln>
            </p:spPr>
          </p:cxnSp>
        </p:grpSp>
      </p:grpSp>
      <p:grpSp>
        <p:nvGrpSpPr>
          <p:cNvPr id="678" name="Google Shape;678;p8"/>
          <p:cNvGrpSpPr/>
          <p:nvPr/>
        </p:nvGrpSpPr>
        <p:grpSpPr>
          <a:xfrm>
            <a:off x="6343250" y="1934427"/>
            <a:ext cx="294869" cy="1314295"/>
            <a:chOff x="4668669" y="1853040"/>
            <a:chExt cx="262106" cy="850750"/>
          </a:xfrm>
        </p:grpSpPr>
        <p:grpSp>
          <p:nvGrpSpPr>
            <p:cNvPr id="679" name="Google Shape;679;p8"/>
            <p:cNvGrpSpPr/>
            <p:nvPr/>
          </p:nvGrpSpPr>
          <p:grpSpPr>
            <a:xfrm>
              <a:off x="4668669" y="1853040"/>
              <a:ext cx="104018" cy="850750"/>
              <a:chOff x="4721887" y="1815333"/>
              <a:chExt cx="104018" cy="1048060"/>
            </a:xfrm>
          </p:grpSpPr>
          <p:sp>
            <p:nvSpPr>
              <p:cNvPr id="680" name="Google Shape;680;p8"/>
              <p:cNvSpPr txBox="1"/>
              <p:nvPr/>
            </p:nvSpPr>
            <p:spPr>
              <a:xfrm>
                <a:off x="4721887" y="1815333"/>
                <a:ext cx="104018" cy="87025"/>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7F7F7F"/>
                  </a:buClr>
                  <a:buSzPts val="788"/>
                  <a:buFont typeface="Calibri"/>
                  <a:buNone/>
                </a:pPr>
                <a:r>
                  <a:rPr lang="en-US" sz="788" b="0" i="0" u="none" strike="noStrike" cap="none">
                    <a:solidFill>
                      <a:srgbClr val="7F7F7F"/>
                    </a:solidFill>
                    <a:latin typeface="Calibri"/>
                    <a:ea typeface="Calibri"/>
                    <a:cs typeface="Calibri"/>
                    <a:sym typeface="Calibri"/>
                  </a:rPr>
                  <a:t>HC</a:t>
                </a:r>
                <a:endParaRPr/>
              </a:p>
            </p:txBody>
          </p:sp>
          <p:sp>
            <p:nvSpPr>
              <p:cNvPr id="681" name="Google Shape;681;p8"/>
              <p:cNvSpPr txBox="1"/>
              <p:nvPr/>
            </p:nvSpPr>
            <p:spPr>
              <a:xfrm>
                <a:off x="4721887" y="1922062"/>
                <a:ext cx="104018" cy="87025"/>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7F7F7F"/>
                  </a:buClr>
                  <a:buSzPts val="788"/>
                  <a:buFont typeface="Calibri"/>
                  <a:buNone/>
                </a:pPr>
                <a:r>
                  <a:rPr lang="en-US" sz="788" b="0" i="0" u="none" strike="noStrike" cap="none">
                    <a:solidFill>
                      <a:srgbClr val="7F7F7F"/>
                    </a:solidFill>
                    <a:latin typeface="Calibri"/>
                    <a:ea typeface="Calibri"/>
                    <a:cs typeface="Calibri"/>
                    <a:sym typeface="Calibri"/>
                  </a:rPr>
                  <a:t>HC</a:t>
                </a:r>
                <a:endParaRPr/>
              </a:p>
            </p:txBody>
          </p:sp>
          <p:sp>
            <p:nvSpPr>
              <p:cNvPr id="682" name="Google Shape;682;p8"/>
              <p:cNvSpPr txBox="1"/>
              <p:nvPr/>
            </p:nvSpPr>
            <p:spPr>
              <a:xfrm>
                <a:off x="4721887" y="2028792"/>
                <a:ext cx="104018" cy="87025"/>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7F7F7F"/>
                  </a:buClr>
                  <a:buSzPts val="788"/>
                  <a:buFont typeface="Calibri"/>
                  <a:buNone/>
                </a:pPr>
                <a:r>
                  <a:rPr lang="en-US" sz="788" b="0" i="0" u="none" strike="noStrike" cap="none">
                    <a:solidFill>
                      <a:srgbClr val="7F7F7F"/>
                    </a:solidFill>
                    <a:latin typeface="Calibri"/>
                    <a:ea typeface="Calibri"/>
                    <a:cs typeface="Calibri"/>
                    <a:sym typeface="Calibri"/>
                  </a:rPr>
                  <a:t>HC</a:t>
                </a:r>
                <a:endParaRPr/>
              </a:p>
            </p:txBody>
          </p:sp>
          <p:sp>
            <p:nvSpPr>
              <p:cNvPr id="683" name="Google Shape;683;p8"/>
              <p:cNvSpPr txBox="1"/>
              <p:nvPr/>
            </p:nvSpPr>
            <p:spPr>
              <a:xfrm>
                <a:off x="4721887" y="2135523"/>
                <a:ext cx="104018" cy="87025"/>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7F7F7F"/>
                  </a:buClr>
                  <a:buSzPts val="788"/>
                  <a:buFont typeface="Calibri"/>
                  <a:buNone/>
                </a:pPr>
                <a:r>
                  <a:rPr lang="en-US" sz="788" b="0" i="0" u="none" strike="noStrike" cap="none">
                    <a:solidFill>
                      <a:srgbClr val="7F7F7F"/>
                    </a:solidFill>
                    <a:latin typeface="Calibri"/>
                    <a:ea typeface="Calibri"/>
                    <a:cs typeface="Calibri"/>
                    <a:sym typeface="Calibri"/>
                  </a:rPr>
                  <a:t>HC</a:t>
                </a:r>
                <a:endParaRPr/>
              </a:p>
            </p:txBody>
          </p:sp>
          <p:sp>
            <p:nvSpPr>
              <p:cNvPr id="684" name="Google Shape;684;p8"/>
              <p:cNvSpPr txBox="1"/>
              <p:nvPr/>
            </p:nvSpPr>
            <p:spPr>
              <a:xfrm>
                <a:off x="4721887" y="2242253"/>
                <a:ext cx="104018" cy="87025"/>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7F7F7F"/>
                  </a:buClr>
                  <a:buSzPts val="788"/>
                  <a:buFont typeface="Calibri"/>
                  <a:buNone/>
                </a:pPr>
                <a:r>
                  <a:rPr lang="en-US" sz="788" b="0" i="0" u="none" strike="noStrike" cap="none">
                    <a:solidFill>
                      <a:srgbClr val="7F7F7F"/>
                    </a:solidFill>
                    <a:latin typeface="Calibri"/>
                    <a:ea typeface="Calibri"/>
                    <a:cs typeface="Calibri"/>
                    <a:sym typeface="Calibri"/>
                  </a:rPr>
                  <a:t>HC</a:t>
                </a:r>
                <a:endParaRPr/>
              </a:p>
            </p:txBody>
          </p:sp>
          <p:sp>
            <p:nvSpPr>
              <p:cNvPr id="685" name="Google Shape;685;p8"/>
              <p:cNvSpPr txBox="1"/>
              <p:nvPr/>
            </p:nvSpPr>
            <p:spPr>
              <a:xfrm>
                <a:off x="4721887" y="2348984"/>
                <a:ext cx="104018" cy="87025"/>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7F7F7F"/>
                  </a:buClr>
                  <a:buSzPts val="788"/>
                  <a:buFont typeface="Calibri"/>
                  <a:buNone/>
                </a:pPr>
                <a:r>
                  <a:rPr lang="en-US" sz="788" b="0" i="0" u="none" strike="noStrike" cap="none">
                    <a:solidFill>
                      <a:srgbClr val="7F7F7F"/>
                    </a:solidFill>
                    <a:latin typeface="Calibri"/>
                    <a:ea typeface="Calibri"/>
                    <a:cs typeface="Calibri"/>
                    <a:sym typeface="Calibri"/>
                  </a:rPr>
                  <a:t>HC</a:t>
                </a:r>
                <a:endParaRPr/>
              </a:p>
            </p:txBody>
          </p:sp>
          <p:sp>
            <p:nvSpPr>
              <p:cNvPr id="686" name="Google Shape;686;p8"/>
              <p:cNvSpPr txBox="1"/>
              <p:nvPr/>
            </p:nvSpPr>
            <p:spPr>
              <a:xfrm>
                <a:off x="4721887" y="2455713"/>
                <a:ext cx="104018" cy="87025"/>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7F7F7F"/>
                  </a:buClr>
                  <a:buSzPts val="788"/>
                  <a:buFont typeface="Calibri"/>
                  <a:buNone/>
                </a:pPr>
                <a:r>
                  <a:rPr lang="en-US" sz="788" b="0" i="0" u="none" strike="noStrike" cap="none">
                    <a:solidFill>
                      <a:srgbClr val="7F7F7F"/>
                    </a:solidFill>
                    <a:latin typeface="Calibri"/>
                    <a:ea typeface="Calibri"/>
                    <a:cs typeface="Calibri"/>
                    <a:sym typeface="Calibri"/>
                  </a:rPr>
                  <a:t>HC</a:t>
                </a:r>
                <a:endParaRPr/>
              </a:p>
            </p:txBody>
          </p:sp>
          <p:sp>
            <p:nvSpPr>
              <p:cNvPr id="687" name="Google Shape;687;p8"/>
              <p:cNvSpPr txBox="1"/>
              <p:nvPr/>
            </p:nvSpPr>
            <p:spPr>
              <a:xfrm>
                <a:off x="4721887" y="2562444"/>
                <a:ext cx="104018" cy="87025"/>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7F7F7F"/>
                  </a:buClr>
                  <a:buSzPts val="788"/>
                  <a:buFont typeface="Calibri"/>
                  <a:buNone/>
                </a:pPr>
                <a:r>
                  <a:rPr lang="en-US" sz="788" b="0" i="0" u="none" strike="noStrike" cap="none">
                    <a:solidFill>
                      <a:srgbClr val="7F7F7F"/>
                    </a:solidFill>
                    <a:latin typeface="Calibri"/>
                    <a:ea typeface="Calibri"/>
                    <a:cs typeface="Calibri"/>
                    <a:sym typeface="Calibri"/>
                  </a:rPr>
                  <a:t>HC</a:t>
                </a:r>
                <a:endParaRPr/>
              </a:p>
            </p:txBody>
          </p:sp>
          <p:sp>
            <p:nvSpPr>
              <p:cNvPr id="688" name="Google Shape;688;p8"/>
              <p:cNvSpPr txBox="1"/>
              <p:nvPr/>
            </p:nvSpPr>
            <p:spPr>
              <a:xfrm>
                <a:off x="4721887" y="2669329"/>
                <a:ext cx="104018" cy="87025"/>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7F7F7F"/>
                  </a:buClr>
                  <a:buSzPts val="788"/>
                  <a:buFont typeface="Calibri"/>
                  <a:buNone/>
                </a:pPr>
                <a:r>
                  <a:rPr lang="en-US" sz="788" b="0" i="0" u="none" strike="noStrike" cap="none">
                    <a:solidFill>
                      <a:srgbClr val="7F7F7F"/>
                    </a:solidFill>
                    <a:latin typeface="Calibri"/>
                    <a:ea typeface="Calibri"/>
                    <a:cs typeface="Calibri"/>
                    <a:sym typeface="Calibri"/>
                  </a:rPr>
                  <a:t>HC</a:t>
                </a:r>
                <a:endParaRPr/>
              </a:p>
            </p:txBody>
          </p:sp>
          <p:sp>
            <p:nvSpPr>
              <p:cNvPr id="689" name="Google Shape;689;p8"/>
              <p:cNvSpPr txBox="1"/>
              <p:nvPr/>
            </p:nvSpPr>
            <p:spPr>
              <a:xfrm>
                <a:off x="4721887" y="2776368"/>
                <a:ext cx="104018" cy="87025"/>
              </a:xfrm>
              <a:prstGeom prst="rect">
                <a:avLst/>
              </a:prstGeom>
              <a:noFill/>
              <a:ln>
                <a:noFill/>
              </a:ln>
            </p:spPr>
            <p:txBody>
              <a:bodyPr spcFirstLastPara="1" wrap="square" lIns="0" tIns="0" rIns="0" bIns="0" anchor="ctr" anchorCtr="0">
                <a:spAutoFit/>
              </a:bodyPr>
              <a:lstStyle/>
              <a:p>
                <a:pPr marL="0" marR="0" lvl="0" indent="0" algn="l" rtl="0">
                  <a:lnSpc>
                    <a:spcPct val="90000"/>
                  </a:lnSpc>
                  <a:spcBef>
                    <a:spcPts val="0"/>
                  </a:spcBef>
                  <a:spcAft>
                    <a:spcPts val="0"/>
                  </a:spcAft>
                  <a:buClr>
                    <a:srgbClr val="7F7F7F"/>
                  </a:buClr>
                  <a:buSzPts val="788"/>
                  <a:buFont typeface="Calibri"/>
                  <a:buNone/>
                </a:pPr>
                <a:r>
                  <a:rPr lang="en-US" sz="788" b="0" i="0" u="none" strike="noStrike" cap="none">
                    <a:solidFill>
                      <a:srgbClr val="7F7F7F"/>
                    </a:solidFill>
                    <a:latin typeface="Calibri"/>
                    <a:ea typeface="Calibri"/>
                    <a:cs typeface="Calibri"/>
                    <a:sym typeface="Calibri"/>
                  </a:rPr>
                  <a:t>HC</a:t>
                </a:r>
                <a:endParaRPr/>
              </a:p>
            </p:txBody>
          </p:sp>
        </p:grpSp>
        <p:sp>
          <p:nvSpPr>
            <p:cNvPr id="690" name="Google Shape;690;p8"/>
            <p:cNvSpPr/>
            <p:nvPr/>
          </p:nvSpPr>
          <p:spPr>
            <a:xfrm>
              <a:off x="4813300" y="1876367"/>
              <a:ext cx="117475" cy="796984"/>
            </a:xfrm>
            <a:prstGeom prst="rightBrace">
              <a:avLst>
                <a:gd name="adj1" fmla="val 0"/>
                <a:gd name="adj2" fmla="val 59603"/>
              </a:avLst>
            </a:prstGeom>
            <a:noFill/>
            <a:ln w="9525" cap="rnd"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25"/>
                <a:buFont typeface="Calibri"/>
                <a:buNone/>
              </a:pPr>
              <a:endParaRPr sz="2025" b="0" i="0" u="none" strike="noStrike" cap="none">
                <a:solidFill>
                  <a:srgbClr val="000000"/>
                </a:solidFill>
                <a:latin typeface="Calibri"/>
                <a:ea typeface="Calibri"/>
                <a:cs typeface="Calibri"/>
                <a:sym typeface="Calibri"/>
              </a:endParaRPr>
            </a:p>
          </p:txBody>
        </p:sp>
      </p:grpSp>
      <p:sp>
        <p:nvSpPr>
          <p:cNvPr id="691" name="Google Shape;691;p8"/>
          <p:cNvSpPr txBox="1"/>
          <p:nvPr/>
        </p:nvSpPr>
        <p:spPr>
          <a:xfrm>
            <a:off x="6600258" y="1883800"/>
            <a:ext cx="1784000" cy="435247"/>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chemeClr val="dk1"/>
              </a:buClr>
              <a:buSzPts val="1238"/>
              <a:buFont typeface="Calibri"/>
              <a:buNone/>
            </a:pPr>
            <a:r>
              <a:rPr lang="en-US" sz="1238" b="0" i="0" u="none" strike="noStrike" cap="none">
                <a:solidFill>
                  <a:schemeClr val="dk1"/>
                </a:solidFill>
                <a:latin typeface="Calibri"/>
                <a:ea typeface="Calibri"/>
                <a:cs typeface="Calibri"/>
                <a:sym typeface="Calibri"/>
              </a:rPr>
              <a:t>Multiple sample compute starts here</a:t>
            </a:r>
            <a:endParaRPr/>
          </a:p>
        </p:txBody>
      </p:sp>
      <p:grpSp>
        <p:nvGrpSpPr>
          <p:cNvPr id="692" name="Google Shape;692;p8"/>
          <p:cNvGrpSpPr/>
          <p:nvPr/>
        </p:nvGrpSpPr>
        <p:grpSpPr>
          <a:xfrm>
            <a:off x="6648834" y="2317469"/>
            <a:ext cx="1253728" cy="896249"/>
            <a:chOff x="4940300" y="2136019"/>
            <a:chExt cx="1114425" cy="651908"/>
          </a:xfrm>
        </p:grpSpPr>
        <p:sp>
          <p:nvSpPr>
            <p:cNvPr id="693" name="Google Shape;693;p8"/>
            <p:cNvSpPr/>
            <p:nvPr/>
          </p:nvSpPr>
          <p:spPr>
            <a:xfrm>
              <a:off x="4940300" y="2260543"/>
              <a:ext cx="654050" cy="33978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900"/>
                <a:buFont typeface="Calibri"/>
                <a:buNone/>
              </a:pPr>
              <a:r>
                <a:rPr lang="en-US" sz="900" b="0" i="0" u="none" strike="noStrike" cap="none">
                  <a:solidFill>
                    <a:srgbClr val="FFFFFF"/>
                  </a:solidFill>
                  <a:latin typeface="Calibri"/>
                  <a:ea typeface="Calibri"/>
                  <a:cs typeface="Calibri"/>
                  <a:sym typeface="Calibri"/>
                </a:rPr>
                <a:t>Joint </a:t>
              </a:r>
              <a:endParaRPr/>
            </a:p>
            <a:p>
              <a:pPr marL="0" marR="0" lvl="0" indent="0" algn="ctr" rtl="0">
                <a:lnSpc>
                  <a:spcPct val="90000"/>
                </a:lnSpc>
                <a:spcBef>
                  <a:spcPts val="0"/>
                </a:spcBef>
                <a:spcAft>
                  <a:spcPts val="0"/>
                </a:spcAft>
                <a:buClr>
                  <a:srgbClr val="FFFFFF"/>
                </a:buClr>
                <a:buSzPts val="900"/>
                <a:buFont typeface="Calibri"/>
                <a:buNone/>
              </a:pPr>
              <a:r>
                <a:rPr lang="en-US" sz="900" b="0" i="0" u="none" strike="noStrike" cap="none">
                  <a:solidFill>
                    <a:srgbClr val="FFFFFF"/>
                  </a:solidFill>
                  <a:latin typeface="Calibri"/>
                  <a:ea typeface="Calibri"/>
                  <a:cs typeface="Calibri"/>
                  <a:sym typeface="Calibri"/>
                </a:rPr>
                <a:t>genotyping</a:t>
              </a:r>
              <a:endParaRPr/>
            </a:p>
          </p:txBody>
        </p:sp>
        <p:sp>
          <p:nvSpPr>
            <p:cNvPr id="694" name="Google Shape;694;p8"/>
            <p:cNvSpPr/>
            <p:nvPr/>
          </p:nvSpPr>
          <p:spPr>
            <a:xfrm>
              <a:off x="5553075" y="2136019"/>
              <a:ext cx="501650" cy="27380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900"/>
                <a:buFont typeface="Calibri"/>
                <a:buNone/>
              </a:pPr>
              <a:r>
                <a:rPr lang="en-US" sz="900" b="0" i="0" u="none" strike="noStrike" cap="none">
                  <a:solidFill>
                    <a:srgbClr val="FFFFFF"/>
                  </a:solidFill>
                  <a:latin typeface="Calibri"/>
                  <a:ea typeface="Calibri"/>
                  <a:cs typeface="Calibri"/>
                  <a:sym typeface="Calibri"/>
                </a:rPr>
                <a:t>Variant</a:t>
              </a:r>
              <a:br>
                <a:rPr lang="en-US" sz="900" b="0" i="0" u="none" strike="noStrike" cap="none">
                  <a:solidFill>
                    <a:srgbClr val="FFFFFF"/>
                  </a:solidFill>
                  <a:latin typeface="Calibri"/>
                  <a:ea typeface="Calibri"/>
                  <a:cs typeface="Calibri"/>
                  <a:sym typeface="Calibri"/>
                </a:rPr>
              </a:br>
              <a:r>
                <a:rPr lang="en-US" sz="900" b="0" i="0" u="none" strike="noStrike" cap="none">
                  <a:solidFill>
                    <a:srgbClr val="FFFFFF"/>
                  </a:solidFill>
                  <a:latin typeface="Calibri"/>
                  <a:ea typeface="Calibri"/>
                  <a:cs typeface="Calibri"/>
                  <a:sym typeface="Calibri"/>
                </a:rPr>
                <a:t>store</a:t>
              </a:r>
              <a:endParaRPr/>
            </a:p>
          </p:txBody>
        </p:sp>
        <p:grpSp>
          <p:nvGrpSpPr>
            <p:cNvPr id="695" name="Google Shape;695;p8"/>
            <p:cNvGrpSpPr/>
            <p:nvPr/>
          </p:nvGrpSpPr>
          <p:grpSpPr>
            <a:xfrm>
              <a:off x="5553075" y="2444272"/>
              <a:ext cx="501650" cy="343655"/>
              <a:chOff x="5553075" y="2443994"/>
              <a:chExt cx="501650" cy="343655"/>
            </a:xfrm>
          </p:grpSpPr>
          <p:sp>
            <p:nvSpPr>
              <p:cNvPr id="696" name="Google Shape;696;p8"/>
              <p:cNvSpPr/>
              <p:nvPr/>
            </p:nvSpPr>
            <p:spPr>
              <a:xfrm>
                <a:off x="5553075" y="2513844"/>
                <a:ext cx="491478" cy="27380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900"/>
                  <a:buFont typeface="Calibri"/>
                  <a:buNone/>
                </a:pPr>
                <a:r>
                  <a:rPr lang="en-US" sz="900" b="0" i="0" u="none" strike="noStrike" cap="none" dirty="0">
                    <a:solidFill>
                      <a:srgbClr val="FFFFFF"/>
                    </a:solidFill>
                    <a:latin typeface="Calibri"/>
                    <a:ea typeface="Calibri"/>
                    <a:cs typeface="Calibri"/>
                    <a:sym typeface="Calibri"/>
                  </a:rPr>
                  <a:t>Pop/Dis</a:t>
                </a:r>
                <a:endParaRPr dirty="0"/>
              </a:p>
              <a:p>
                <a:pPr marL="0" marR="0" lvl="0" indent="0" algn="ctr" rtl="0">
                  <a:lnSpc>
                    <a:spcPct val="90000"/>
                  </a:lnSpc>
                  <a:spcBef>
                    <a:spcPts val="0"/>
                  </a:spcBef>
                  <a:spcAft>
                    <a:spcPts val="0"/>
                  </a:spcAft>
                  <a:buClr>
                    <a:srgbClr val="FFFFFF"/>
                  </a:buClr>
                  <a:buSzPts val="900"/>
                  <a:buFont typeface="Calibri"/>
                  <a:buNone/>
                </a:pPr>
                <a:r>
                  <a:rPr lang="en-US" sz="900" b="0" i="0" u="none" strike="noStrike" cap="none" dirty="0">
                    <a:solidFill>
                      <a:srgbClr val="FFFFFF"/>
                    </a:solidFill>
                    <a:latin typeface="Calibri"/>
                    <a:ea typeface="Calibri"/>
                    <a:cs typeface="Calibri"/>
                    <a:sym typeface="Calibri"/>
                  </a:rPr>
                  <a:t>study</a:t>
                </a:r>
                <a:endParaRPr dirty="0"/>
              </a:p>
            </p:txBody>
          </p:sp>
          <p:sp>
            <p:nvSpPr>
              <p:cNvPr id="697" name="Google Shape;697;p8"/>
              <p:cNvSpPr/>
              <p:nvPr/>
            </p:nvSpPr>
            <p:spPr>
              <a:xfrm>
                <a:off x="5632450" y="2443994"/>
                <a:ext cx="422275" cy="273805"/>
              </a:xfrm>
              <a:custGeom>
                <a:avLst/>
                <a:gdLst/>
                <a:ahLst/>
                <a:cxnLst/>
                <a:rect l="l" t="t" r="r" b="b"/>
                <a:pathLst>
                  <a:path w="422275" h="273805" extrusionOk="0">
                    <a:moveTo>
                      <a:pt x="0" y="0"/>
                    </a:moveTo>
                    <a:lnTo>
                      <a:pt x="422275" y="0"/>
                    </a:lnTo>
                    <a:lnTo>
                      <a:pt x="422275" y="273805"/>
                    </a:lnTo>
                    <a:lnTo>
                      <a:pt x="358775" y="273805"/>
                    </a:lnTo>
                    <a:lnTo>
                      <a:pt x="358775" y="57150"/>
                    </a:lnTo>
                    <a:lnTo>
                      <a:pt x="0" y="57150"/>
                    </a:lnTo>
                    <a:close/>
                  </a:path>
                </a:pathLst>
              </a:custGeom>
              <a:solidFill>
                <a:schemeClr val="accent6"/>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900"/>
                  <a:buFont typeface="Calibri"/>
                  <a:buNone/>
                </a:pPr>
                <a:endParaRPr sz="900" b="0" i="0" u="none" strike="noStrike" cap="none">
                  <a:solidFill>
                    <a:srgbClr val="FFFFFF"/>
                  </a:solidFill>
                  <a:latin typeface="Calibri"/>
                  <a:ea typeface="Calibri"/>
                  <a:cs typeface="Calibri"/>
                  <a:sym typeface="Calibri"/>
                </a:endParaRPr>
              </a:p>
            </p:txBody>
          </p:sp>
        </p:grpSp>
      </p:grpSp>
      <p:sp>
        <p:nvSpPr>
          <p:cNvPr id="698" name="Google Shape;698;p8"/>
          <p:cNvSpPr/>
          <p:nvPr/>
        </p:nvSpPr>
        <p:spPr>
          <a:xfrm>
            <a:off x="2817107" y="2935150"/>
            <a:ext cx="687048" cy="228524"/>
          </a:xfrm>
          <a:prstGeom prst="rect">
            <a:avLst/>
          </a:prstGeom>
          <a:solidFill>
            <a:schemeClr val="accent2"/>
          </a:solidFill>
          <a:ln>
            <a:noFill/>
          </a:ln>
        </p:spPr>
        <p:txBody>
          <a:bodyPr spcFirstLastPara="1" wrap="square" lIns="102850" tIns="51425" rIns="102850" bIns="51425" anchor="ctr" anchorCtr="0">
            <a:spAutoFit/>
          </a:bodyPr>
          <a:lstStyle/>
          <a:p>
            <a:pPr marL="0" marR="0" lvl="0" indent="0" algn="r" rtl="0">
              <a:lnSpc>
                <a:spcPct val="90000"/>
              </a:lnSpc>
              <a:spcBef>
                <a:spcPts val="0"/>
              </a:spcBef>
              <a:spcAft>
                <a:spcPts val="0"/>
              </a:spcAft>
              <a:buClr>
                <a:schemeClr val="dk1"/>
              </a:buClr>
              <a:buSzPts val="900"/>
              <a:buFont typeface="Calibri"/>
              <a:buNone/>
            </a:pPr>
            <a:r>
              <a:rPr lang="en-US" sz="900" b="1" i="0" u="none" strike="noStrike" cap="none">
                <a:solidFill>
                  <a:schemeClr val="dk1"/>
                </a:solidFill>
                <a:latin typeface="Calibri"/>
                <a:ea typeface="Calibri"/>
                <a:cs typeface="Calibri"/>
                <a:sym typeface="Calibri"/>
              </a:rPr>
              <a:t>Individual</a:t>
            </a:r>
            <a:endParaRPr/>
          </a:p>
        </p:txBody>
      </p:sp>
      <p:sp>
        <p:nvSpPr>
          <p:cNvPr id="699" name="Google Shape;699;p8"/>
          <p:cNvSpPr/>
          <p:nvPr/>
        </p:nvSpPr>
        <p:spPr>
          <a:xfrm>
            <a:off x="4781843" y="2935150"/>
            <a:ext cx="1092608" cy="228524"/>
          </a:xfrm>
          <a:prstGeom prst="rect">
            <a:avLst/>
          </a:prstGeom>
          <a:solidFill>
            <a:schemeClr val="accent2"/>
          </a:solidFill>
          <a:ln>
            <a:noFill/>
          </a:ln>
        </p:spPr>
        <p:txBody>
          <a:bodyPr spcFirstLastPara="1" wrap="square" lIns="102850" tIns="51425" rIns="102850" bIns="51425" anchor="ctr" anchorCtr="0">
            <a:spAutoFit/>
          </a:bodyPr>
          <a:lstStyle/>
          <a:p>
            <a:pPr marL="0" marR="0" lvl="0" indent="0" algn="r" rtl="0">
              <a:lnSpc>
                <a:spcPct val="90000"/>
              </a:lnSpc>
              <a:spcBef>
                <a:spcPts val="0"/>
              </a:spcBef>
              <a:spcAft>
                <a:spcPts val="0"/>
              </a:spcAft>
              <a:buClr>
                <a:schemeClr val="dk1"/>
              </a:buClr>
              <a:buSzPts val="900"/>
              <a:buFont typeface="Calibri"/>
              <a:buNone/>
            </a:pPr>
            <a:r>
              <a:rPr lang="en-US" sz="900" b="0" i="0" u="none" strike="noStrike" cap="none">
                <a:solidFill>
                  <a:schemeClr val="dk1"/>
                </a:solidFill>
                <a:latin typeface="Calibri"/>
                <a:ea typeface="Calibri"/>
                <a:cs typeface="Calibri"/>
                <a:sym typeface="Calibri"/>
              </a:rPr>
              <a:t>Multiple individual</a:t>
            </a:r>
            <a:endParaRPr/>
          </a:p>
        </p:txBody>
      </p:sp>
      <p:cxnSp>
        <p:nvCxnSpPr>
          <p:cNvPr id="700" name="Google Shape;700;p8"/>
          <p:cNvCxnSpPr>
            <a:stCxn id="698" idx="3"/>
            <a:endCxn id="675" idx="3"/>
          </p:cNvCxnSpPr>
          <p:nvPr/>
        </p:nvCxnSpPr>
        <p:spPr>
          <a:xfrm rot="10800000" flipH="1">
            <a:off x="3504155" y="2631812"/>
            <a:ext cx="210600" cy="417600"/>
          </a:xfrm>
          <a:prstGeom prst="straightConnector1">
            <a:avLst/>
          </a:prstGeom>
          <a:noFill/>
          <a:ln w="19050" cap="rnd" cmpd="sng">
            <a:solidFill>
              <a:schemeClr val="accent2"/>
            </a:solidFill>
            <a:prstDash val="dot"/>
            <a:miter lim="800000"/>
            <a:headEnd type="none" w="sm" len="sm"/>
            <a:tailEnd type="none" w="sm" len="sm"/>
          </a:ln>
        </p:spPr>
      </p:cxnSp>
      <p:cxnSp>
        <p:nvCxnSpPr>
          <p:cNvPr id="701" name="Google Shape;701;p8"/>
          <p:cNvCxnSpPr>
            <a:stCxn id="699" idx="3"/>
            <a:endCxn id="676" idx="3"/>
          </p:cNvCxnSpPr>
          <p:nvPr/>
        </p:nvCxnSpPr>
        <p:spPr>
          <a:xfrm rot="10800000" flipH="1">
            <a:off x="5874451" y="2631812"/>
            <a:ext cx="213000" cy="417600"/>
          </a:xfrm>
          <a:prstGeom prst="straightConnector1">
            <a:avLst/>
          </a:prstGeom>
          <a:noFill/>
          <a:ln w="19050" cap="rnd" cmpd="sng">
            <a:solidFill>
              <a:schemeClr val="accent2"/>
            </a:solidFill>
            <a:prstDash val="dot"/>
            <a:miter lim="800000"/>
            <a:headEnd type="none" w="sm" len="sm"/>
            <a:tailEnd type="none" w="sm" len="sm"/>
          </a:ln>
        </p:spPr>
      </p:cxnSp>
      <p:sp>
        <p:nvSpPr>
          <p:cNvPr id="702" name="Google Shape;702;p8"/>
          <p:cNvSpPr/>
          <p:nvPr/>
        </p:nvSpPr>
        <p:spPr>
          <a:xfrm>
            <a:off x="6246387" y="1859453"/>
            <a:ext cx="2143125" cy="1452426"/>
          </a:xfrm>
          <a:prstGeom prst="rect">
            <a:avLst/>
          </a:prstGeom>
          <a:noFill/>
          <a:ln w="12700"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563"/>
              <a:buFont typeface="Calibri"/>
              <a:buNone/>
            </a:pPr>
            <a:endParaRPr sz="563" b="0" i="0" u="none" strike="noStrike" cap="none">
              <a:solidFill>
                <a:srgbClr val="3F3F3F"/>
              </a:solidFill>
              <a:latin typeface="Calibri"/>
              <a:ea typeface="Calibri"/>
              <a:cs typeface="Calibri"/>
              <a:sym typeface="Calibri"/>
            </a:endParaRPr>
          </a:p>
        </p:txBody>
      </p:sp>
      <p:sp>
        <p:nvSpPr>
          <p:cNvPr id="703" name="Google Shape;703;p8"/>
          <p:cNvSpPr txBox="1"/>
          <p:nvPr/>
        </p:nvSpPr>
        <p:spPr>
          <a:xfrm>
            <a:off x="8621684" y="1859452"/>
            <a:ext cx="2137825" cy="903787"/>
          </a:xfrm>
          <a:prstGeom prst="rect">
            <a:avLst/>
          </a:prstGeom>
          <a:noFill/>
          <a:ln w="12700"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800"/>
              <a:buFont typeface="Calibri"/>
              <a:buNone/>
            </a:pPr>
            <a:r>
              <a:rPr lang="en-US" sz="800" b="1" i="0" u="none" strike="noStrike" cap="none">
                <a:solidFill>
                  <a:schemeClr val="dk1"/>
                </a:solidFill>
                <a:latin typeface="Calibri"/>
                <a:ea typeface="Calibri"/>
                <a:cs typeface="Calibri"/>
                <a:sym typeface="Calibri"/>
              </a:rPr>
              <a:t>Predicted Actionable Variants</a:t>
            </a:r>
            <a:endParaRPr/>
          </a:p>
          <a:p>
            <a:pPr marL="0" marR="0" lvl="0" indent="0" algn="ctr" rtl="0">
              <a:lnSpc>
                <a:spcPct val="90000"/>
              </a:lnSpc>
              <a:spcBef>
                <a:spcPts val="0"/>
              </a:spcBef>
              <a:spcAft>
                <a:spcPts val="0"/>
              </a:spcAft>
              <a:buClr>
                <a:schemeClr val="dk1"/>
              </a:buClr>
              <a:buSzPts val="800"/>
              <a:buFont typeface="Calibri"/>
              <a:buNone/>
            </a:pPr>
            <a:r>
              <a:rPr lang="en-US" sz="800" b="1" i="0" u="none" strike="noStrike" cap="none">
                <a:solidFill>
                  <a:schemeClr val="dk1"/>
                </a:solidFill>
                <a:latin typeface="Calibri"/>
                <a:ea typeface="Calibri"/>
                <a:cs typeface="Calibri"/>
                <a:sym typeface="Calibri"/>
              </a:rPr>
              <a:t>Data Driven Association </a:t>
            </a:r>
            <a:endParaRPr/>
          </a:p>
        </p:txBody>
      </p:sp>
      <p:sp>
        <p:nvSpPr>
          <p:cNvPr id="704" name="Google Shape;704;p8"/>
          <p:cNvSpPr txBox="1"/>
          <p:nvPr/>
        </p:nvSpPr>
        <p:spPr>
          <a:xfrm>
            <a:off x="8621684" y="2813245"/>
            <a:ext cx="2137825" cy="498632"/>
          </a:xfrm>
          <a:prstGeom prst="rect">
            <a:avLst/>
          </a:prstGeom>
          <a:noFill/>
          <a:ln w="12700" cap="flat" cmpd="sng">
            <a:solidFill>
              <a:schemeClr val="l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900"/>
              <a:buFont typeface="Calibri"/>
              <a:buNone/>
            </a:pPr>
            <a:r>
              <a:rPr lang="en-US" sz="900" b="1" i="0" u="none" strike="noStrike" cap="none">
                <a:solidFill>
                  <a:schemeClr val="dk1"/>
                </a:solidFill>
                <a:latin typeface="Calibri"/>
                <a:ea typeface="Calibri"/>
                <a:cs typeface="Calibri"/>
                <a:sym typeface="Calibri"/>
              </a:rPr>
              <a:t>Clinically Actionable  Variants</a:t>
            </a:r>
            <a:endParaRPr/>
          </a:p>
        </p:txBody>
      </p:sp>
      <p:pic>
        <p:nvPicPr>
          <p:cNvPr id="705" name="Google Shape;705;p8"/>
          <p:cNvPicPr preferRelativeResize="0"/>
          <p:nvPr/>
        </p:nvPicPr>
        <p:blipFill rotWithShape="1">
          <a:blip r:embed="rId6">
            <a:alphaModFix/>
          </a:blip>
          <a:srcRect l="563" t="71362" r="987" b="5846"/>
          <a:stretch/>
        </p:blipFill>
        <p:spPr>
          <a:xfrm>
            <a:off x="8770433" y="2128288"/>
            <a:ext cx="1840324" cy="581155"/>
          </a:xfrm>
          <a:prstGeom prst="rect">
            <a:avLst/>
          </a:prstGeom>
          <a:noFill/>
          <a:ln>
            <a:noFill/>
          </a:ln>
        </p:spPr>
      </p:pic>
      <p:sp>
        <p:nvSpPr>
          <p:cNvPr id="706" name="Google Shape;706;p8"/>
          <p:cNvSpPr/>
          <p:nvPr/>
        </p:nvSpPr>
        <p:spPr>
          <a:xfrm>
            <a:off x="9824945" y="2998982"/>
            <a:ext cx="864394" cy="271463"/>
          </a:xfrm>
          <a:prstGeom prst="flowChartMagneticDisk">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75"/>
              <a:buFont typeface="Calibri"/>
              <a:buNone/>
            </a:pPr>
            <a:r>
              <a:rPr lang="en-US" sz="675" b="0" i="0" u="none" strike="noStrike" cap="none">
                <a:solidFill>
                  <a:srgbClr val="FFFFFF"/>
                </a:solidFill>
                <a:latin typeface="Calibri"/>
                <a:ea typeface="Calibri"/>
                <a:cs typeface="Calibri"/>
                <a:sym typeface="Calibri"/>
              </a:rPr>
              <a:t>Knowledge Database</a:t>
            </a:r>
            <a:endParaRPr/>
          </a:p>
        </p:txBody>
      </p:sp>
      <p:sp>
        <p:nvSpPr>
          <p:cNvPr id="707" name="Google Shape;707;p8"/>
          <p:cNvSpPr txBox="1"/>
          <p:nvPr/>
        </p:nvSpPr>
        <p:spPr>
          <a:xfrm>
            <a:off x="8835018" y="2972662"/>
            <a:ext cx="777457" cy="332399"/>
          </a:xfrm>
          <a:prstGeom prst="rect">
            <a:avLst/>
          </a:prstGeom>
          <a:noFill/>
          <a:ln>
            <a:noFill/>
          </a:ln>
        </p:spPr>
        <p:txBody>
          <a:bodyPr spcFirstLastPara="1" wrap="square" lIns="0" tIns="0" rIns="0" bIns="0" anchor="ctr" anchorCtr="0">
            <a:spAutoFit/>
          </a:bodyPr>
          <a:lstStyle/>
          <a:p>
            <a:pPr marL="0" marR="0" lvl="0" indent="0" algn="r" rtl="0">
              <a:lnSpc>
                <a:spcPct val="90000"/>
              </a:lnSpc>
              <a:spcBef>
                <a:spcPts val="0"/>
              </a:spcBef>
              <a:spcAft>
                <a:spcPts val="0"/>
              </a:spcAft>
              <a:buClr>
                <a:schemeClr val="dk1"/>
              </a:buClr>
              <a:buSzPts val="800"/>
              <a:buFont typeface="Calibri"/>
              <a:buNone/>
            </a:pPr>
            <a:r>
              <a:rPr lang="en-US" sz="800" b="1" i="0" u="none" strike="noStrike" cap="none" dirty="0">
                <a:solidFill>
                  <a:schemeClr val="dk1"/>
                </a:solidFill>
                <a:latin typeface="Calibri"/>
                <a:ea typeface="Calibri"/>
                <a:cs typeface="Calibri"/>
                <a:sym typeface="Calibri"/>
              </a:rPr>
              <a:t>Clinical trial groups</a:t>
            </a:r>
            <a:endParaRPr dirty="0"/>
          </a:p>
          <a:p>
            <a:pPr marL="0" marR="0" lvl="0" indent="0" algn="r" rtl="0">
              <a:lnSpc>
                <a:spcPct val="90000"/>
              </a:lnSpc>
              <a:spcBef>
                <a:spcPts val="0"/>
              </a:spcBef>
              <a:spcAft>
                <a:spcPts val="0"/>
              </a:spcAft>
              <a:buClr>
                <a:schemeClr val="dk1"/>
              </a:buClr>
              <a:buSzPts val="800"/>
              <a:buFont typeface="Calibri"/>
              <a:buNone/>
            </a:pPr>
            <a:r>
              <a:rPr lang="en-US" sz="800" b="1" i="0" u="none" strike="noStrike" cap="none" dirty="0">
                <a:solidFill>
                  <a:schemeClr val="dk1"/>
                </a:solidFill>
                <a:latin typeface="Calibri"/>
                <a:ea typeface="Calibri"/>
                <a:cs typeface="Calibri"/>
                <a:sym typeface="Calibri"/>
              </a:rPr>
              <a:t>Data curation</a:t>
            </a:r>
            <a:endParaRPr sz="800" b="1" i="0" u="none" strike="noStrike" cap="none" dirty="0">
              <a:solidFill>
                <a:schemeClr val="dk1"/>
              </a:solidFill>
              <a:latin typeface="Calibri"/>
              <a:ea typeface="Calibri"/>
              <a:cs typeface="Calibri"/>
              <a:sym typeface="Calibri"/>
            </a:endParaRPr>
          </a:p>
        </p:txBody>
      </p:sp>
      <p:cxnSp>
        <p:nvCxnSpPr>
          <p:cNvPr id="708" name="Google Shape;708;p8"/>
          <p:cNvCxnSpPr/>
          <p:nvPr/>
        </p:nvCxnSpPr>
        <p:spPr>
          <a:xfrm>
            <a:off x="9667782" y="3084708"/>
            <a:ext cx="121444" cy="0"/>
          </a:xfrm>
          <a:prstGeom prst="straightConnector1">
            <a:avLst/>
          </a:prstGeom>
          <a:noFill/>
          <a:ln w="19050" cap="rnd" cmpd="sng">
            <a:solidFill>
              <a:schemeClr val="accent2"/>
            </a:solidFill>
            <a:prstDash val="solid"/>
            <a:miter lim="800000"/>
            <a:headEnd type="none" w="sm" len="sm"/>
            <a:tailEnd type="triangle" w="sm" len="sm"/>
          </a:ln>
        </p:spPr>
      </p:cxnSp>
      <p:cxnSp>
        <p:nvCxnSpPr>
          <p:cNvPr id="709" name="Google Shape;709;p8"/>
          <p:cNvCxnSpPr/>
          <p:nvPr/>
        </p:nvCxnSpPr>
        <p:spPr>
          <a:xfrm>
            <a:off x="9667782" y="3177576"/>
            <a:ext cx="121444" cy="0"/>
          </a:xfrm>
          <a:prstGeom prst="straightConnector1">
            <a:avLst/>
          </a:prstGeom>
          <a:noFill/>
          <a:ln w="19050" cap="rnd" cmpd="sng">
            <a:solidFill>
              <a:schemeClr val="accent2"/>
            </a:solidFill>
            <a:prstDash val="solid"/>
            <a:miter lim="800000"/>
            <a:headEnd type="none" w="sm" len="sm"/>
            <a:tailEnd type="triangle" w="sm" len="sm"/>
          </a:ln>
        </p:spPr>
      </p:cxnSp>
      <p:grpSp>
        <p:nvGrpSpPr>
          <p:cNvPr id="710" name="Google Shape;710;p8"/>
          <p:cNvGrpSpPr/>
          <p:nvPr/>
        </p:nvGrpSpPr>
        <p:grpSpPr>
          <a:xfrm>
            <a:off x="3758980" y="1232294"/>
            <a:ext cx="4745293" cy="3192604"/>
            <a:chOff x="2462981" y="1102637"/>
            <a:chExt cx="4218038" cy="2541879"/>
          </a:xfrm>
        </p:grpSpPr>
        <p:cxnSp>
          <p:nvCxnSpPr>
            <p:cNvPr id="711" name="Google Shape;711;p8"/>
            <p:cNvCxnSpPr/>
            <p:nvPr/>
          </p:nvCxnSpPr>
          <p:spPr>
            <a:xfrm rot="10800000">
              <a:off x="2462981" y="1102637"/>
              <a:ext cx="0" cy="2541879"/>
            </a:xfrm>
            <a:prstGeom prst="straightConnector1">
              <a:avLst/>
            </a:prstGeom>
            <a:noFill/>
            <a:ln w="19050" cap="rnd" cmpd="sng">
              <a:solidFill>
                <a:schemeClr val="lt2"/>
              </a:solidFill>
              <a:prstDash val="dot"/>
              <a:miter lim="800000"/>
              <a:headEnd type="none" w="sm" len="sm"/>
              <a:tailEnd type="none" w="sm" len="sm"/>
            </a:ln>
          </p:spPr>
        </p:cxnSp>
        <p:cxnSp>
          <p:nvCxnSpPr>
            <p:cNvPr id="712" name="Google Shape;712;p8"/>
            <p:cNvCxnSpPr/>
            <p:nvPr/>
          </p:nvCxnSpPr>
          <p:spPr>
            <a:xfrm rot="10800000">
              <a:off x="4572000" y="1102637"/>
              <a:ext cx="0" cy="2541879"/>
            </a:xfrm>
            <a:prstGeom prst="straightConnector1">
              <a:avLst/>
            </a:prstGeom>
            <a:noFill/>
            <a:ln w="19050" cap="rnd" cmpd="sng">
              <a:solidFill>
                <a:schemeClr val="lt2"/>
              </a:solidFill>
              <a:prstDash val="dot"/>
              <a:miter lim="800000"/>
              <a:headEnd type="none" w="sm" len="sm"/>
              <a:tailEnd type="none" w="sm" len="sm"/>
            </a:ln>
          </p:spPr>
        </p:cxnSp>
        <p:cxnSp>
          <p:nvCxnSpPr>
            <p:cNvPr id="713" name="Google Shape;713;p8"/>
            <p:cNvCxnSpPr/>
            <p:nvPr/>
          </p:nvCxnSpPr>
          <p:spPr>
            <a:xfrm rot="10800000">
              <a:off x="6681019" y="1102637"/>
              <a:ext cx="0" cy="2541879"/>
            </a:xfrm>
            <a:prstGeom prst="straightConnector1">
              <a:avLst/>
            </a:prstGeom>
            <a:noFill/>
            <a:ln w="19050" cap="rnd" cmpd="sng">
              <a:solidFill>
                <a:schemeClr val="lt2"/>
              </a:solidFill>
              <a:prstDash val="dot"/>
              <a:miter lim="800000"/>
              <a:headEnd type="none" w="sm" len="sm"/>
              <a:tailEnd type="none" w="sm" len="sm"/>
            </a:ln>
          </p:spPr>
        </p:cxnSp>
      </p:grpSp>
      <p:sp>
        <p:nvSpPr>
          <p:cNvPr id="714" name="Google Shape;714;p8"/>
          <p:cNvSpPr txBox="1"/>
          <p:nvPr/>
        </p:nvSpPr>
        <p:spPr>
          <a:xfrm>
            <a:off x="3928866" y="1632458"/>
            <a:ext cx="4405520" cy="248145"/>
          </a:xfrm>
          <a:prstGeom prst="rect">
            <a:avLst/>
          </a:prstGeom>
          <a:solidFill>
            <a:schemeClr val="lt1"/>
          </a:solid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Clr>
                <a:srgbClr val="00AEEF"/>
              </a:buClr>
              <a:buSzPts val="1125"/>
              <a:buFont typeface="Calibri"/>
              <a:buNone/>
            </a:pPr>
            <a:r>
              <a:rPr lang="en-US" sz="1125" b="1" i="0" u="none" strike="noStrike" cap="none">
                <a:solidFill>
                  <a:srgbClr val="00AEEF"/>
                </a:solidFill>
                <a:latin typeface="Calibri"/>
                <a:ea typeface="Calibri"/>
                <a:cs typeface="Calibri"/>
                <a:sym typeface="Calibri"/>
              </a:rPr>
              <a:t>SECONDARY ANALYSIS, DNA/RNA PIPELINE + MORE</a:t>
            </a:r>
            <a:endParaRPr/>
          </a:p>
        </p:txBody>
      </p:sp>
      <p:sp>
        <p:nvSpPr>
          <p:cNvPr id="715" name="Google Shape;715;p8"/>
          <p:cNvSpPr/>
          <p:nvPr/>
        </p:nvSpPr>
        <p:spPr>
          <a:xfrm>
            <a:off x="1386334" y="3433202"/>
            <a:ext cx="2339618" cy="17103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Calibri"/>
              <a:buNone/>
            </a:pPr>
            <a:r>
              <a:rPr lang="en-US" sz="900" b="0" i="0" u="none" strike="noStrike" cap="none">
                <a:solidFill>
                  <a:srgbClr val="FFFFFF"/>
                </a:solidFill>
                <a:latin typeface="Calibri"/>
                <a:ea typeface="Calibri"/>
                <a:cs typeface="Calibri"/>
                <a:sym typeface="Calibri"/>
              </a:rPr>
              <a:t>Illumina</a:t>
            </a:r>
            <a:endParaRPr sz="900" b="0" i="0" u="none" strike="noStrike" cap="none">
              <a:solidFill>
                <a:srgbClr val="FFFFFF"/>
              </a:solidFill>
              <a:latin typeface="Calibri"/>
              <a:ea typeface="Calibri"/>
              <a:cs typeface="Calibri"/>
              <a:sym typeface="Calibri"/>
            </a:endParaRPr>
          </a:p>
        </p:txBody>
      </p:sp>
      <p:sp>
        <p:nvSpPr>
          <p:cNvPr id="716" name="Google Shape;716;p8"/>
          <p:cNvSpPr/>
          <p:nvPr/>
        </p:nvSpPr>
        <p:spPr>
          <a:xfrm>
            <a:off x="3790730" y="3433202"/>
            <a:ext cx="4686332" cy="17103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Calibri"/>
              <a:buNone/>
            </a:pPr>
            <a:r>
              <a:rPr lang="en-US" sz="900" b="0" i="0" u="none" strike="noStrike" cap="none">
                <a:solidFill>
                  <a:srgbClr val="FFFFFF"/>
                </a:solidFill>
                <a:latin typeface="Calibri"/>
                <a:ea typeface="Calibri"/>
                <a:cs typeface="Calibri"/>
                <a:sym typeface="Calibri"/>
              </a:rPr>
              <a:t>Broad Collaboration</a:t>
            </a:r>
            <a:endParaRPr/>
          </a:p>
        </p:txBody>
      </p:sp>
      <p:sp>
        <p:nvSpPr>
          <p:cNvPr id="717" name="Google Shape;717;p8"/>
          <p:cNvSpPr/>
          <p:nvPr/>
        </p:nvSpPr>
        <p:spPr>
          <a:xfrm>
            <a:off x="2482351" y="3833269"/>
            <a:ext cx="8332967" cy="17103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Calibri"/>
              <a:buNone/>
            </a:pPr>
            <a:r>
              <a:rPr lang="en-US" sz="900" b="0" i="0" u="none" strike="noStrike" cap="none">
                <a:solidFill>
                  <a:srgbClr val="FFFFFF"/>
                </a:solidFill>
                <a:latin typeface="Calibri"/>
                <a:ea typeface="Calibri"/>
                <a:cs typeface="Calibri"/>
                <a:sym typeface="Calibri"/>
              </a:rPr>
              <a:t>OHSU : Collaboration in an Immersive Environment </a:t>
            </a:r>
            <a:endParaRPr/>
          </a:p>
        </p:txBody>
      </p:sp>
      <p:pic>
        <p:nvPicPr>
          <p:cNvPr id="718" name="Google Shape;718;p8"/>
          <p:cNvPicPr preferRelativeResize="0"/>
          <p:nvPr/>
        </p:nvPicPr>
        <p:blipFill rotWithShape="1">
          <a:blip r:embed="rId7">
            <a:alphaModFix/>
          </a:blip>
          <a:srcRect/>
          <a:stretch/>
        </p:blipFill>
        <p:spPr>
          <a:xfrm>
            <a:off x="1333097" y="4455490"/>
            <a:ext cx="2005891" cy="1417099"/>
          </a:xfrm>
          <a:prstGeom prst="rect">
            <a:avLst/>
          </a:prstGeom>
          <a:noFill/>
          <a:ln>
            <a:noFill/>
          </a:ln>
        </p:spPr>
      </p:pic>
      <p:pic>
        <p:nvPicPr>
          <p:cNvPr id="719" name="Google Shape;719;p8"/>
          <p:cNvPicPr preferRelativeResize="0"/>
          <p:nvPr/>
        </p:nvPicPr>
        <p:blipFill rotWithShape="1">
          <a:blip r:embed="rId8">
            <a:alphaModFix/>
          </a:blip>
          <a:srcRect l="1143" t="3697" r="958" b="1405"/>
          <a:stretch/>
        </p:blipFill>
        <p:spPr>
          <a:xfrm>
            <a:off x="9166496" y="4469366"/>
            <a:ext cx="1793960" cy="1461748"/>
          </a:xfrm>
          <a:prstGeom prst="rect">
            <a:avLst/>
          </a:prstGeom>
          <a:noFill/>
          <a:ln>
            <a:noFill/>
          </a:ln>
        </p:spPr>
      </p:pic>
      <p:sp>
        <p:nvSpPr>
          <p:cNvPr id="720" name="Google Shape;720;p8"/>
          <p:cNvSpPr/>
          <p:nvPr/>
        </p:nvSpPr>
        <p:spPr>
          <a:xfrm>
            <a:off x="2979211" y="4575023"/>
            <a:ext cx="6358892"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AEEF"/>
              </a:buClr>
              <a:buSzPts val="2400"/>
              <a:buFont typeface="Calibri"/>
              <a:buNone/>
            </a:pPr>
            <a:r>
              <a:rPr lang="en-US" sz="2000" b="1" i="0" u="none" strike="noStrike" cap="none" dirty="0">
                <a:solidFill>
                  <a:srgbClr val="00AEEF"/>
                </a:solidFill>
                <a:latin typeface="Calibri"/>
                <a:ea typeface="Calibri"/>
                <a:cs typeface="Calibri"/>
                <a:sym typeface="Calibri"/>
              </a:rPr>
              <a:t>$100-$500: Compute and storage for 10+ years</a:t>
            </a:r>
            <a:endParaRPr sz="1600" dirty="0"/>
          </a:p>
        </p:txBody>
      </p:sp>
      <p:sp>
        <p:nvSpPr>
          <p:cNvPr id="721" name="Google Shape;721;p8"/>
          <p:cNvSpPr/>
          <p:nvPr/>
        </p:nvSpPr>
        <p:spPr>
          <a:xfrm>
            <a:off x="1742313" y="4609647"/>
            <a:ext cx="1392774" cy="3346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575"/>
              <a:buFont typeface="Calibri"/>
              <a:buNone/>
            </a:pPr>
            <a:r>
              <a:rPr lang="en-US" sz="1575" b="1" i="0" u="none" strike="noStrike" cap="none" dirty="0">
                <a:solidFill>
                  <a:srgbClr val="FFFFFF"/>
                </a:solidFill>
                <a:latin typeface="Calibri"/>
                <a:ea typeface="Calibri"/>
                <a:cs typeface="Calibri"/>
                <a:sym typeface="Calibri"/>
              </a:rPr>
              <a:t>$1000 to $100</a:t>
            </a:r>
            <a:endParaRPr dirty="0"/>
          </a:p>
        </p:txBody>
      </p:sp>
      <p:sp>
        <p:nvSpPr>
          <p:cNvPr id="722" name="Google Shape;722;p8"/>
          <p:cNvSpPr/>
          <p:nvPr/>
        </p:nvSpPr>
        <p:spPr>
          <a:xfrm>
            <a:off x="3851041" y="3647147"/>
            <a:ext cx="4602910" cy="15075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Calibri"/>
              <a:buNone/>
            </a:pPr>
            <a:r>
              <a:rPr lang="en-US" sz="900" b="0" i="0" u="none" strike="noStrike" cap="none">
                <a:solidFill>
                  <a:srgbClr val="FFFFFF"/>
                </a:solidFill>
                <a:latin typeface="Calibri"/>
                <a:ea typeface="Calibri"/>
                <a:cs typeface="Calibri"/>
                <a:sym typeface="Calibri"/>
              </a:rPr>
              <a:t>UCLA , ISTC/MIT</a:t>
            </a:r>
            <a:endParaRPr/>
          </a:p>
        </p:txBody>
      </p:sp>
      <p:sp>
        <p:nvSpPr>
          <p:cNvPr id="723" name="Google Shape;723;p8"/>
          <p:cNvSpPr txBox="1"/>
          <p:nvPr/>
        </p:nvSpPr>
        <p:spPr>
          <a:xfrm>
            <a:off x="330833" y="415750"/>
            <a:ext cx="11530334" cy="618631"/>
          </a:xfrm>
          <a:prstGeom prst="rect">
            <a:avLst/>
          </a:prstGeom>
          <a:noFill/>
          <a:ln>
            <a:noFill/>
          </a:ln>
        </p:spPr>
        <p:txBody>
          <a:bodyPr spcFirstLastPara="1" wrap="square" lIns="91425" tIns="45700" rIns="91425" bIns="45700" anchor="ctr" anchorCtr="0">
            <a:noAutofit/>
          </a:bodyPr>
          <a:lstStyle/>
          <a:p>
            <a:pPr marL="0" marR="0" lvl="0" indent="0" rtl="0">
              <a:lnSpc>
                <a:spcPct val="90000"/>
              </a:lnSpc>
              <a:spcBef>
                <a:spcPts val="0"/>
              </a:spcBef>
              <a:spcAft>
                <a:spcPts val="0"/>
              </a:spcAft>
              <a:buClr>
                <a:srgbClr val="0D73B2"/>
              </a:buClr>
              <a:buSzPts val="2400"/>
              <a:buFont typeface="Lato Light"/>
              <a:buNone/>
            </a:pPr>
            <a:r>
              <a:rPr lang="en-US" sz="4400" dirty="0">
                <a:latin typeface="+mj-lt"/>
                <a:ea typeface="Lato Light"/>
                <a:cs typeface="Lato Light"/>
                <a:sym typeface="Lato Light"/>
              </a:rPr>
              <a:t>“</a:t>
            </a:r>
            <a:r>
              <a:rPr lang="en-US" sz="4400" b="0" i="0" u="none" strike="noStrike" cap="none" dirty="0">
                <a:latin typeface="+mj-lt"/>
                <a:ea typeface="Lato Light"/>
                <a:cs typeface="Lato Light"/>
                <a:sym typeface="Lato Light"/>
              </a:rPr>
              <a:t>All in a Day” [2013-16]: </a:t>
            </a:r>
            <a:r>
              <a:rPr lang="en-US" sz="4400" dirty="0">
                <a:latin typeface="+mj-lt"/>
                <a:ea typeface="Lato Light"/>
                <a:cs typeface="Lato Light"/>
                <a:sym typeface="Lato Light"/>
              </a:rPr>
              <a:t> </a:t>
            </a:r>
            <a:r>
              <a:rPr lang="en-US" sz="4400" b="0" i="0" u="none" strike="noStrike" cap="none" dirty="0">
                <a:latin typeface="+mj-lt"/>
                <a:ea typeface="Lato Light"/>
                <a:cs typeface="Lato Light"/>
                <a:sym typeface="Lato Light"/>
              </a:rPr>
              <a:t>Collaboration</a:t>
            </a:r>
            <a:endParaRPr sz="4400" b="0" i="0" u="none" strike="noStrike" cap="none" dirty="0">
              <a:latin typeface="+mj-lt"/>
              <a:ea typeface="Calibri"/>
              <a:cs typeface="Calibri"/>
              <a:sym typeface="Calibri"/>
            </a:endParaRPr>
          </a:p>
        </p:txBody>
      </p:sp>
      <p:pic>
        <p:nvPicPr>
          <p:cNvPr id="1026" name="Picture 2" descr="Intel Logo: Evolution, Symbolism, and Impact">
            <a:extLst>
              <a:ext uri="{FF2B5EF4-FFF2-40B4-BE49-F238E27FC236}">
                <a16:creationId xmlns:a16="http://schemas.microsoft.com/office/drawing/2014/main" id="{88ADEE1D-263C-72AC-323C-C375D9AA30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691" y="6039172"/>
            <a:ext cx="671297" cy="636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06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 grpId="0"/>
      <p:bldP spid="715" grpId="0" animBg="1"/>
      <p:bldP spid="716" grpId="0" animBg="1"/>
      <p:bldP spid="717" grpId="0" animBg="1"/>
      <p:bldP spid="720" grpId="0"/>
      <p:bldP spid="721" grpId="0"/>
      <p:bldP spid="7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a:extLst>
            <a:ext uri="{FF2B5EF4-FFF2-40B4-BE49-F238E27FC236}">
              <a16:creationId xmlns:a16="http://schemas.microsoft.com/office/drawing/2014/main" id="{75798F3F-97FB-FD4E-6047-92DEFD0EFC63}"/>
            </a:ext>
          </a:extLst>
        </p:cNvPr>
        <p:cNvGrpSpPr/>
        <p:nvPr/>
      </p:nvGrpSpPr>
      <p:grpSpPr>
        <a:xfrm>
          <a:off x="0" y="0"/>
          <a:ext cx="0" cy="0"/>
          <a:chOff x="0" y="0"/>
          <a:chExt cx="0" cy="0"/>
        </a:xfrm>
      </p:grpSpPr>
      <p:sp>
        <p:nvSpPr>
          <p:cNvPr id="7" name="Google Shape;183;p36">
            <a:extLst>
              <a:ext uri="{FF2B5EF4-FFF2-40B4-BE49-F238E27FC236}">
                <a16:creationId xmlns:a16="http://schemas.microsoft.com/office/drawing/2014/main" id="{7750E47D-AD31-ED8D-0F28-9B60CFBA48A4}"/>
              </a:ext>
            </a:extLst>
          </p:cNvPr>
          <p:cNvSpPr txBox="1">
            <a:spLocks/>
          </p:cNvSpPr>
          <p:nvPr/>
        </p:nvSpPr>
        <p:spPr>
          <a:xfrm>
            <a:off x="514270" y="1229800"/>
            <a:ext cx="6884057" cy="330391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marL="609585" indent="-304792" defTabSz="1219170">
              <a:buClr>
                <a:srgbClr val="595959"/>
              </a:buClr>
              <a:buNone/>
              <a:defRPr/>
            </a:pPr>
            <a:r>
              <a:rPr lang="en-US" sz="1600" b="1" kern="0" dirty="0">
                <a:solidFill>
                  <a:srgbClr val="000000"/>
                </a:solidFill>
                <a:latin typeface="Roboto Black" panose="02000000000000000000" pitchFamily="2" charset="0"/>
                <a:ea typeface="Roboto Black" panose="02000000000000000000" pitchFamily="2" charset="0"/>
              </a:rPr>
              <a:t>1. Collaboration on genomic medicine, across our network, </a:t>
            </a:r>
            <a:br>
              <a:rPr lang="en-US" sz="1600" b="1" kern="0" dirty="0">
                <a:solidFill>
                  <a:srgbClr val="000000"/>
                </a:solidFill>
                <a:latin typeface="Roboto Black" panose="02000000000000000000" pitchFamily="2" charset="0"/>
                <a:ea typeface="Roboto Black" panose="02000000000000000000" pitchFamily="2" charset="0"/>
              </a:rPr>
            </a:br>
            <a:r>
              <a:rPr lang="en-US" sz="1600" b="1" kern="0" dirty="0">
                <a:solidFill>
                  <a:srgbClr val="000000"/>
                </a:solidFill>
                <a:latin typeface="Roboto Black" panose="02000000000000000000" pitchFamily="2" charset="0"/>
                <a:ea typeface="Roboto Black" panose="02000000000000000000" pitchFamily="2" charset="0"/>
              </a:rPr>
              <a:t>was virtually non-existent.</a:t>
            </a:r>
            <a:endParaRPr lang="en-US" sz="1600" b="1" kern="0" baseline="30000" dirty="0">
              <a:solidFill>
                <a:srgbClr val="000000"/>
              </a:solidFill>
              <a:latin typeface="Roboto Black" panose="02000000000000000000" pitchFamily="2" charset="0"/>
              <a:ea typeface="Roboto Black" panose="02000000000000000000" pitchFamily="2" charset="0"/>
            </a:endParaRPr>
          </a:p>
          <a:p>
            <a:pPr marL="685783" indent="-380990" defTabSz="1219170">
              <a:buClr>
                <a:srgbClr val="FFAA0F"/>
              </a:buClr>
              <a:buSzPct val="90000"/>
              <a:buFont typeface="Wingdings" pitchFamily="2" charset="2"/>
              <a:buChar char="§"/>
              <a:defRPr/>
            </a:pPr>
            <a:r>
              <a:rPr lang="en-US" sz="1467" kern="0" dirty="0">
                <a:solidFill>
                  <a:srgbClr val="595959"/>
                </a:solidFill>
              </a:rPr>
              <a:t>Providence has facilities in seven states spanning four time zones.</a:t>
            </a:r>
          </a:p>
          <a:p>
            <a:pPr marL="685783" indent="-380990" defTabSz="1219170">
              <a:buClr>
                <a:srgbClr val="FFAA0F"/>
              </a:buClr>
              <a:buSzPct val="90000"/>
              <a:buFont typeface="Wingdings" pitchFamily="2" charset="2"/>
              <a:buChar char="§"/>
              <a:defRPr/>
            </a:pPr>
            <a:r>
              <a:rPr lang="en-US" sz="1467" kern="0" dirty="0">
                <a:solidFill>
                  <a:srgbClr val="595959"/>
                </a:solidFill>
              </a:rPr>
              <a:t>Centralized Molecular Genomics Laboratory in Portland since 2013.</a:t>
            </a:r>
            <a:br>
              <a:rPr lang="en-US" sz="1467" kern="0" dirty="0">
                <a:solidFill>
                  <a:srgbClr val="595959"/>
                </a:solidFill>
              </a:rPr>
            </a:br>
            <a:endParaRPr lang="en-US" sz="1467" kern="0" dirty="0">
              <a:solidFill>
                <a:srgbClr val="595959"/>
              </a:solidFill>
            </a:endParaRPr>
          </a:p>
          <a:p>
            <a:pPr marL="609585" indent="-304792" defTabSz="1219170">
              <a:buClr>
                <a:srgbClr val="595959"/>
              </a:buClr>
              <a:buNone/>
              <a:defRPr/>
            </a:pPr>
            <a:r>
              <a:rPr lang="en-US" sz="1600" b="1" kern="0" dirty="0">
                <a:solidFill>
                  <a:srgbClr val="000000"/>
                </a:solidFill>
                <a:latin typeface="Roboto Black" panose="02000000000000000000" pitchFamily="2" charset="0"/>
                <a:ea typeface="Roboto Black" panose="02000000000000000000" pitchFamily="2" charset="0"/>
              </a:rPr>
              <a:t>2. Data for genomic medicine was siloed.</a:t>
            </a:r>
            <a:endParaRPr lang="en-US" sz="1600" kern="0" dirty="0">
              <a:solidFill>
                <a:srgbClr val="595959"/>
              </a:solidFill>
            </a:endParaRPr>
          </a:p>
          <a:p>
            <a:pPr marL="685783" indent="-380990" defTabSz="1219170">
              <a:buClr>
                <a:srgbClr val="FFAA0F"/>
              </a:buClr>
              <a:buSzPct val="90000"/>
              <a:buFont typeface="Wingdings" pitchFamily="2" charset="2"/>
              <a:buChar char="§"/>
              <a:defRPr/>
            </a:pPr>
            <a:r>
              <a:rPr lang="en-US" sz="1467" kern="0" dirty="0">
                <a:solidFill>
                  <a:srgbClr val="595959"/>
                </a:solidFill>
              </a:rPr>
              <a:t>Clinical decision support was wanting.</a:t>
            </a:r>
            <a:br>
              <a:rPr lang="en-US" sz="1467" kern="0" dirty="0">
                <a:solidFill>
                  <a:srgbClr val="595959"/>
                </a:solidFill>
              </a:rPr>
            </a:br>
            <a:endParaRPr lang="en-US" sz="1867" kern="0" dirty="0">
              <a:solidFill>
                <a:srgbClr val="595959"/>
              </a:solidFill>
            </a:endParaRPr>
          </a:p>
          <a:p>
            <a:pPr marL="609585" indent="-304792" defTabSz="1219170">
              <a:buClr>
                <a:srgbClr val="595959"/>
              </a:buClr>
              <a:buNone/>
              <a:defRPr/>
            </a:pPr>
            <a:r>
              <a:rPr lang="en-US" sz="1600" b="1" kern="0" dirty="0">
                <a:solidFill>
                  <a:srgbClr val="000000"/>
                </a:solidFill>
                <a:latin typeface="Roboto Black" panose="02000000000000000000" pitchFamily="2" charset="0"/>
                <a:ea typeface="Roboto Black" panose="02000000000000000000" pitchFamily="2" charset="0"/>
              </a:rPr>
              <a:t>3. Finding and reviewing relevant patient data, </a:t>
            </a:r>
            <a:br>
              <a:rPr lang="en-US" sz="1600" b="1" kern="0" dirty="0">
                <a:solidFill>
                  <a:srgbClr val="000000"/>
                </a:solidFill>
                <a:latin typeface="Roboto Black" panose="02000000000000000000" pitchFamily="2" charset="0"/>
                <a:ea typeface="Roboto Black" panose="02000000000000000000" pitchFamily="2" charset="0"/>
              </a:rPr>
            </a:br>
            <a:r>
              <a:rPr lang="en-US" sz="1600" b="1" kern="0" dirty="0">
                <a:solidFill>
                  <a:srgbClr val="000000"/>
                </a:solidFill>
                <a:latin typeface="Roboto Black" panose="02000000000000000000" pitchFamily="2" charset="0"/>
                <a:ea typeface="Roboto Black" panose="02000000000000000000" pitchFamily="2" charset="0"/>
              </a:rPr>
              <a:t>in the proper context, was challenging.</a:t>
            </a:r>
            <a:endParaRPr lang="en-US" sz="1600" kern="0" dirty="0">
              <a:solidFill>
                <a:srgbClr val="595959"/>
              </a:solidFill>
            </a:endParaRPr>
          </a:p>
          <a:p>
            <a:pPr marL="685783" indent="-380990" defTabSz="1219170">
              <a:buClr>
                <a:srgbClr val="FFAA0F"/>
              </a:buClr>
              <a:buSzPct val="90000"/>
              <a:buFont typeface="Wingdings" pitchFamily="2" charset="2"/>
              <a:buChar char="§"/>
              <a:defRPr/>
            </a:pPr>
            <a:r>
              <a:rPr lang="en-US" sz="1467" kern="0" dirty="0">
                <a:solidFill>
                  <a:srgbClr val="595959"/>
                </a:solidFill>
              </a:rPr>
              <a:t>Clinical history, imaging, pathology, genomics, and clinical trials </a:t>
            </a:r>
            <a:br>
              <a:rPr lang="en-US" sz="1467" kern="0" dirty="0">
                <a:solidFill>
                  <a:srgbClr val="595959"/>
                </a:solidFill>
              </a:rPr>
            </a:br>
            <a:r>
              <a:rPr lang="en-US" sz="1467" kern="0" dirty="0">
                <a:solidFill>
                  <a:srgbClr val="595959"/>
                </a:solidFill>
              </a:rPr>
              <a:t>data were in different locations.</a:t>
            </a:r>
          </a:p>
        </p:txBody>
      </p:sp>
      <p:sp>
        <p:nvSpPr>
          <p:cNvPr id="2" name="Google Shape;182;p36">
            <a:extLst>
              <a:ext uri="{FF2B5EF4-FFF2-40B4-BE49-F238E27FC236}">
                <a16:creationId xmlns:a16="http://schemas.microsoft.com/office/drawing/2014/main" id="{363DC2B2-3825-CE8A-D262-64D9D47B2CDE}"/>
              </a:ext>
            </a:extLst>
          </p:cNvPr>
          <p:cNvSpPr txBox="1">
            <a:spLocks/>
          </p:cNvSpPr>
          <p:nvPr/>
        </p:nvSpPr>
        <p:spPr>
          <a:xfrm>
            <a:off x="391317" y="302293"/>
            <a:ext cx="11168845"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oboto Medium"/>
              <a:buNone/>
              <a:defRPr sz="2800" b="0" i="0" u="none" strike="noStrike" cap="none">
                <a:solidFill>
                  <a:schemeClr val="dk1"/>
                </a:solidFill>
                <a:latin typeface="Roboto Medium"/>
                <a:ea typeface="Roboto Medium"/>
                <a:cs typeface="Roboto Medium"/>
                <a:sym typeface="Roboto Medium"/>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buSzPct val="111111"/>
              <a:defRPr/>
            </a:pPr>
            <a:r>
              <a:rPr lang="en-US" sz="3200" dirty="0">
                <a:solidFill>
                  <a:srgbClr val="000000"/>
                </a:solidFill>
              </a:rPr>
              <a:t>                  : </a:t>
            </a:r>
            <a:r>
              <a:rPr lang="en-US" dirty="0">
                <a:solidFill>
                  <a:srgbClr val="000000"/>
                </a:solidFill>
                <a:latin typeface="+mj-lt"/>
              </a:rPr>
              <a:t>Prior to 2019, What Problems Were They Trying To Solve?</a:t>
            </a:r>
            <a:endParaRPr lang="en-US" sz="3200" kern="0" dirty="0">
              <a:solidFill>
                <a:srgbClr val="000000"/>
              </a:solidFill>
              <a:latin typeface="+mj-lt"/>
            </a:endParaRPr>
          </a:p>
        </p:txBody>
      </p:sp>
      <p:pic>
        <p:nvPicPr>
          <p:cNvPr id="3" name="Google Shape;229;p42">
            <a:extLst>
              <a:ext uri="{FF2B5EF4-FFF2-40B4-BE49-F238E27FC236}">
                <a16:creationId xmlns:a16="http://schemas.microsoft.com/office/drawing/2014/main" id="{36D731FD-A9D5-26B8-2923-A45462B26140}"/>
              </a:ext>
            </a:extLst>
          </p:cNvPr>
          <p:cNvPicPr preferRelativeResize="0"/>
          <p:nvPr/>
        </p:nvPicPr>
        <p:blipFill rotWithShape="1">
          <a:blip r:embed="rId3">
            <a:alphaModFix/>
          </a:blip>
          <a:srcRect l="20011" r="12727"/>
          <a:stretch/>
        </p:blipFill>
        <p:spPr>
          <a:xfrm>
            <a:off x="6983170" y="1167705"/>
            <a:ext cx="4694559" cy="4440615"/>
          </a:xfrm>
          <a:prstGeom prst="rect">
            <a:avLst/>
          </a:prstGeom>
          <a:noFill/>
          <a:ln>
            <a:noFill/>
          </a:ln>
        </p:spPr>
      </p:pic>
      <p:pic>
        <p:nvPicPr>
          <p:cNvPr id="4" name="Google Shape;230;p42" descr="A blue text on a white background&#10;&#10;Description automatically generated">
            <a:extLst>
              <a:ext uri="{FF2B5EF4-FFF2-40B4-BE49-F238E27FC236}">
                <a16:creationId xmlns:a16="http://schemas.microsoft.com/office/drawing/2014/main" id="{06504236-5721-CC5F-A071-058EEA78D2E3}"/>
              </a:ext>
            </a:extLst>
          </p:cNvPr>
          <p:cNvPicPr preferRelativeResize="0"/>
          <p:nvPr/>
        </p:nvPicPr>
        <p:blipFill rotWithShape="1">
          <a:blip r:embed="rId4">
            <a:alphaModFix/>
          </a:blip>
          <a:srcRect/>
          <a:stretch/>
        </p:blipFill>
        <p:spPr>
          <a:xfrm>
            <a:off x="8301029" y="5485104"/>
            <a:ext cx="2422956" cy="1271133"/>
          </a:xfrm>
          <a:prstGeom prst="rect">
            <a:avLst/>
          </a:prstGeom>
          <a:noFill/>
          <a:ln>
            <a:noFill/>
          </a:ln>
        </p:spPr>
      </p:pic>
      <p:pic>
        <p:nvPicPr>
          <p:cNvPr id="5" name="Picture 4">
            <a:extLst>
              <a:ext uri="{FF2B5EF4-FFF2-40B4-BE49-F238E27FC236}">
                <a16:creationId xmlns:a16="http://schemas.microsoft.com/office/drawing/2014/main" id="{A220B24B-BF19-E8C8-9E4F-B91077334A2C}"/>
              </a:ext>
            </a:extLst>
          </p:cNvPr>
          <p:cNvPicPr>
            <a:picLocks noChangeAspect="1"/>
          </p:cNvPicPr>
          <p:nvPr/>
        </p:nvPicPr>
        <p:blipFill>
          <a:blip r:embed="rId5"/>
          <a:stretch>
            <a:fillRect/>
          </a:stretch>
        </p:blipFill>
        <p:spPr>
          <a:xfrm>
            <a:off x="1446351" y="4673389"/>
            <a:ext cx="3759103" cy="1903343"/>
          </a:xfrm>
          <a:prstGeom prst="rect">
            <a:avLst/>
          </a:prstGeom>
          <a:ln w="114300">
            <a:solidFill>
              <a:schemeClr val="accent1">
                <a:lumMod val="75000"/>
              </a:schemeClr>
            </a:solidFill>
          </a:ln>
        </p:spPr>
      </p:pic>
      <p:sp>
        <p:nvSpPr>
          <p:cNvPr id="6" name="TextBox 5">
            <a:extLst>
              <a:ext uri="{FF2B5EF4-FFF2-40B4-BE49-F238E27FC236}">
                <a16:creationId xmlns:a16="http://schemas.microsoft.com/office/drawing/2014/main" id="{D4DBF5ED-FAB1-81DB-102B-E54B2660617F}"/>
              </a:ext>
            </a:extLst>
          </p:cNvPr>
          <p:cNvSpPr txBox="1"/>
          <p:nvPr/>
        </p:nvSpPr>
        <p:spPr>
          <a:xfrm rot="5400000">
            <a:off x="4182743" y="5496508"/>
            <a:ext cx="889340" cy="256545"/>
          </a:xfrm>
          <a:prstGeom prst="rect">
            <a:avLst/>
          </a:prstGeom>
          <a:noFill/>
        </p:spPr>
        <p:txBody>
          <a:bodyPr wrap="square" rtlCol="0">
            <a:spAutoFit/>
          </a:bodyPr>
          <a:lstStyle/>
          <a:p>
            <a:r>
              <a:rPr lang="en-US" sz="1067" dirty="0">
                <a:solidFill>
                  <a:schemeClr val="bg1"/>
                </a:solidFill>
              </a:rPr>
              <a:t>Genomics</a:t>
            </a:r>
          </a:p>
        </p:txBody>
      </p:sp>
      <p:sp>
        <p:nvSpPr>
          <p:cNvPr id="8" name="TextBox 7">
            <a:extLst>
              <a:ext uri="{FF2B5EF4-FFF2-40B4-BE49-F238E27FC236}">
                <a16:creationId xmlns:a16="http://schemas.microsoft.com/office/drawing/2014/main" id="{918DA146-DE0B-1ADF-E9CE-E7449616B249}"/>
              </a:ext>
            </a:extLst>
          </p:cNvPr>
          <p:cNvSpPr txBox="1"/>
          <p:nvPr/>
        </p:nvSpPr>
        <p:spPr>
          <a:xfrm rot="5400000">
            <a:off x="3357439" y="5496510"/>
            <a:ext cx="889340" cy="256545"/>
          </a:xfrm>
          <a:prstGeom prst="rect">
            <a:avLst/>
          </a:prstGeom>
          <a:noFill/>
        </p:spPr>
        <p:txBody>
          <a:bodyPr wrap="square" rtlCol="0">
            <a:spAutoFit/>
          </a:bodyPr>
          <a:lstStyle/>
          <a:p>
            <a:r>
              <a:rPr lang="en-US" sz="1067" dirty="0">
                <a:solidFill>
                  <a:schemeClr val="bg1"/>
                </a:solidFill>
              </a:rPr>
              <a:t>Pathology</a:t>
            </a:r>
          </a:p>
        </p:txBody>
      </p:sp>
      <p:sp>
        <p:nvSpPr>
          <p:cNvPr id="9" name="TextBox 8">
            <a:extLst>
              <a:ext uri="{FF2B5EF4-FFF2-40B4-BE49-F238E27FC236}">
                <a16:creationId xmlns:a16="http://schemas.microsoft.com/office/drawing/2014/main" id="{A7279877-A895-05AC-3457-AFCE4D65EC1E}"/>
              </a:ext>
            </a:extLst>
          </p:cNvPr>
          <p:cNvSpPr txBox="1"/>
          <p:nvPr/>
        </p:nvSpPr>
        <p:spPr>
          <a:xfrm rot="5400000">
            <a:off x="2477078" y="5547727"/>
            <a:ext cx="889340" cy="256545"/>
          </a:xfrm>
          <a:prstGeom prst="rect">
            <a:avLst/>
          </a:prstGeom>
          <a:noFill/>
        </p:spPr>
        <p:txBody>
          <a:bodyPr wrap="square" rtlCol="0">
            <a:spAutoFit/>
          </a:bodyPr>
          <a:lstStyle/>
          <a:p>
            <a:r>
              <a:rPr lang="en-US" sz="1067">
                <a:solidFill>
                  <a:schemeClr val="bg1"/>
                </a:solidFill>
              </a:rPr>
              <a:t>Radiology</a:t>
            </a:r>
          </a:p>
        </p:txBody>
      </p:sp>
      <p:sp>
        <p:nvSpPr>
          <p:cNvPr id="10" name="TextBox 9">
            <a:extLst>
              <a:ext uri="{FF2B5EF4-FFF2-40B4-BE49-F238E27FC236}">
                <a16:creationId xmlns:a16="http://schemas.microsoft.com/office/drawing/2014/main" id="{DC4B36D1-21B5-9F18-6F5E-56B6D6FD38BF}"/>
              </a:ext>
            </a:extLst>
          </p:cNvPr>
          <p:cNvSpPr txBox="1"/>
          <p:nvPr/>
        </p:nvSpPr>
        <p:spPr>
          <a:xfrm rot="5400000">
            <a:off x="1657655" y="5496510"/>
            <a:ext cx="767464" cy="256545"/>
          </a:xfrm>
          <a:prstGeom prst="rect">
            <a:avLst/>
          </a:prstGeom>
          <a:noFill/>
        </p:spPr>
        <p:txBody>
          <a:bodyPr wrap="square" rtlCol="0">
            <a:spAutoFit/>
          </a:bodyPr>
          <a:lstStyle/>
          <a:p>
            <a:r>
              <a:rPr lang="en-US" sz="1067" dirty="0">
                <a:solidFill>
                  <a:schemeClr val="bg1"/>
                </a:solidFill>
              </a:rPr>
              <a:t>EMR</a:t>
            </a:r>
          </a:p>
        </p:txBody>
      </p:sp>
      <p:pic>
        <p:nvPicPr>
          <p:cNvPr id="12" name="Google Shape;230;p42" descr="A blue text on a white background&#10;&#10;Description automatically generated">
            <a:extLst>
              <a:ext uri="{FF2B5EF4-FFF2-40B4-BE49-F238E27FC236}">
                <a16:creationId xmlns:a16="http://schemas.microsoft.com/office/drawing/2014/main" id="{B4F727A9-A221-859C-590A-134FC370F243}"/>
              </a:ext>
            </a:extLst>
          </p:cNvPr>
          <p:cNvPicPr preferRelativeResize="0"/>
          <p:nvPr/>
        </p:nvPicPr>
        <p:blipFill rotWithShape="1">
          <a:blip r:embed="rId4">
            <a:alphaModFix/>
          </a:blip>
          <a:srcRect/>
          <a:stretch/>
        </p:blipFill>
        <p:spPr>
          <a:xfrm>
            <a:off x="0" y="14065"/>
            <a:ext cx="2422956" cy="1271133"/>
          </a:xfrm>
          <a:prstGeom prst="rect">
            <a:avLst/>
          </a:prstGeom>
          <a:noFill/>
          <a:ln>
            <a:noFill/>
          </a:ln>
        </p:spPr>
      </p:pic>
    </p:spTree>
    <p:extLst>
      <p:ext uri="{BB962C8B-B14F-4D97-AF65-F5344CB8AC3E}">
        <p14:creationId xmlns:p14="http://schemas.microsoft.com/office/powerpoint/2010/main" val="342941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6" name="Google Shape;182;p36">
            <a:extLst>
              <a:ext uri="{FF2B5EF4-FFF2-40B4-BE49-F238E27FC236}">
                <a16:creationId xmlns:a16="http://schemas.microsoft.com/office/drawing/2014/main" id="{E2DBC360-3F83-1316-7753-9C51865E9A0A}"/>
              </a:ext>
            </a:extLst>
          </p:cNvPr>
          <p:cNvSpPr txBox="1">
            <a:spLocks/>
          </p:cNvSpPr>
          <p:nvPr/>
        </p:nvSpPr>
        <p:spPr>
          <a:xfrm>
            <a:off x="514271" y="565652"/>
            <a:ext cx="10442000" cy="763600"/>
          </a:xfrm>
          <a:prstGeom prst="rect">
            <a:avLst/>
          </a:prstGeom>
          <a:noFill/>
          <a:ln>
            <a:noFill/>
          </a:ln>
        </p:spPr>
        <p:txBody>
          <a:bodyPr spcFirstLastPara="1" wrap="square" lIns="121900" tIns="121900" rIns="121900" bIns="121900" anchor="t" anchorCtr="0">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oboto Medium"/>
              <a:buNone/>
              <a:defRPr sz="2800" b="0" i="0" u="none" strike="noStrike" cap="none">
                <a:solidFill>
                  <a:schemeClr val="dk1"/>
                </a:solidFill>
                <a:latin typeface="Roboto Medium"/>
                <a:ea typeface="Roboto Medium"/>
                <a:cs typeface="Roboto Medium"/>
                <a:sym typeface="Roboto Medium"/>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buSzPct val="111111"/>
              <a:defRPr/>
            </a:pPr>
            <a:r>
              <a:rPr lang="en-US" sz="3733" kern="0" dirty="0">
                <a:solidFill>
                  <a:srgbClr val="000000"/>
                </a:solidFill>
              </a:rPr>
              <a:t>Multimodal Data Aggregation: What Is It?</a:t>
            </a:r>
          </a:p>
        </p:txBody>
      </p:sp>
      <p:sp>
        <p:nvSpPr>
          <p:cNvPr id="7" name="Google Shape;183;p36">
            <a:extLst>
              <a:ext uri="{FF2B5EF4-FFF2-40B4-BE49-F238E27FC236}">
                <a16:creationId xmlns:a16="http://schemas.microsoft.com/office/drawing/2014/main" id="{6E662566-800C-09EB-EE91-00CF589AD2AE}"/>
              </a:ext>
            </a:extLst>
          </p:cNvPr>
          <p:cNvSpPr txBox="1">
            <a:spLocks/>
          </p:cNvSpPr>
          <p:nvPr/>
        </p:nvSpPr>
        <p:spPr>
          <a:xfrm>
            <a:off x="513360" y="1513006"/>
            <a:ext cx="6087465" cy="443595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marL="609585" indent="-304792" defTabSz="1219170">
              <a:buClr>
                <a:srgbClr val="595959"/>
              </a:buClr>
              <a:buNone/>
              <a:defRPr/>
            </a:pPr>
            <a:r>
              <a:rPr lang="en-US" sz="2800" kern="0" dirty="0">
                <a:solidFill>
                  <a:schemeClr val="accent4"/>
                </a:solidFill>
                <a:latin typeface="+mj-lt"/>
                <a:ea typeface="Roboto Slab Medium" pitchFamily="2" charset="0"/>
              </a:rPr>
              <a:t>Definition:</a:t>
            </a:r>
            <a:endParaRPr lang="en-US" sz="2400" kern="0" baseline="30000" dirty="0">
              <a:solidFill>
                <a:schemeClr val="accent4"/>
              </a:solidFill>
              <a:latin typeface="+mj-lt"/>
              <a:ea typeface="Roboto Slab Medium" pitchFamily="2" charset="0"/>
            </a:endParaRPr>
          </a:p>
          <a:p>
            <a:pPr marL="304792" indent="0" defTabSz="1219170">
              <a:buClr>
                <a:srgbClr val="FFAA0F"/>
              </a:buClr>
              <a:buSzPct val="90000"/>
              <a:buNone/>
              <a:defRPr/>
            </a:pPr>
            <a:r>
              <a:rPr lang="en-US" sz="2400" kern="0" dirty="0">
                <a:solidFill>
                  <a:schemeClr val="tx1"/>
                </a:solidFill>
                <a:latin typeface="+mj-lt"/>
              </a:rPr>
              <a:t>Multimodal data aggregation combines multiple types, or modes, of data to create complimentary views of information to describe a phenomenon </a:t>
            </a:r>
            <a:br>
              <a:rPr lang="en-US" sz="2400" kern="0" dirty="0">
                <a:solidFill>
                  <a:schemeClr val="tx1"/>
                </a:solidFill>
                <a:latin typeface="+mj-lt"/>
              </a:rPr>
            </a:br>
            <a:r>
              <a:rPr lang="en-US" sz="2400" kern="0" dirty="0">
                <a:solidFill>
                  <a:schemeClr val="tx1"/>
                </a:solidFill>
                <a:latin typeface="+mj-lt"/>
              </a:rPr>
              <a:t>(e.g., a patient with cancer).</a:t>
            </a:r>
          </a:p>
          <a:p>
            <a:pPr marL="304792" indent="0" defTabSz="1219170">
              <a:buClr>
                <a:srgbClr val="FFAA0F"/>
              </a:buClr>
              <a:buSzPct val="90000"/>
              <a:buNone/>
              <a:defRPr/>
            </a:pPr>
            <a:endParaRPr lang="en-US" sz="2133" b="1" kern="0" dirty="0">
              <a:solidFill>
                <a:schemeClr val="tx1"/>
              </a:solidFill>
            </a:endParaRPr>
          </a:p>
          <a:p>
            <a:pPr marL="304792" indent="0" defTabSz="1219170">
              <a:buClr>
                <a:srgbClr val="FFAA0F"/>
              </a:buClr>
              <a:buSzPct val="90000"/>
              <a:buNone/>
              <a:defRPr/>
            </a:pPr>
            <a:endParaRPr lang="en-US" sz="2133" b="1" kern="0" dirty="0">
              <a:solidFill>
                <a:schemeClr val="tx1"/>
              </a:solidFill>
            </a:endParaRPr>
          </a:p>
          <a:p>
            <a:pPr marL="685783" indent="-380990">
              <a:buClr>
                <a:srgbClr val="FFAA0F"/>
              </a:buClr>
              <a:buSzPct val="90000"/>
              <a:buFont typeface="Wingdings" pitchFamily="2" charset="2"/>
              <a:buChar char="§"/>
              <a:defRPr/>
            </a:pPr>
            <a:r>
              <a:rPr lang="en-US" sz="2000" dirty="0">
                <a:solidFill>
                  <a:srgbClr val="595959"/>
                </a:solidFill>
                <a:latin typeface="+mj-lt"/>
              </a:rPr>
              <a:t>Multimodal data may be in modes that span different contexts and file formats (e.g., text, imaging, histopathology, clinical pathology, and genomics).</a:t>
            </a:r>
          </a:p>
        </p:txBody>
      </p:sp>
      <p:sp>
        <p:nvSpPr>
          <p:cNvPr id="4" name="TextBox 3">
            <a:extLst>
              <a:ext uri="{FF2B5EF4-FFF2-40B4-BE49-F238E27FC236}">
                <a16:creationId xmlns:a16="http://schemas.microsoft.com/office/drawing/2014/main" id="{4E78A75E-184A-2B20-A310-0589B6943D7E}"/>
              </a:ext>
            </a:extLst>
          </p:cNvPr>
          <p:cNvSpPr txBox="1"/>
          <p:nvPr/>
        </p:nvSpPr>
        <p:spPr>
          <a:xfrm>
            <a:off x="7126863" y="5460323"/>
            <a:ext cx="4817351" cy="584968"/>
          </a:xfrm>
          <a:prstGeom prst="rect">
            <a:avLst/>
          </a:prstGeom>
          <a:noFill/>
        </p:spPr>
        <p:txBody>
          <a:bodyPr wrap="square" rtlCol="0">
            <a:spAutoFit/>
          </a:bodyPr>
          <a:lstStyle/>
          <a:p>
            <a:r>
              <a:rPr lang="en-US" sz="1067" dirty="0">
                <a:latin typeface="Roboto" panose="02000000000000000000" pitchFamily="2" charset="0"/>
                <a:ea typeface="Roboto" panose="02000000000000000000" pitchFamily="2" charset="0"/>
              </a:rPr>
              <a:t>Adapted from Boehm, K.M., </a:t>
            </a:r>
            <a:r>
              <a:rPr lang="en-US" sz="1067" dirty="0" err="1">
                <a:latin typeface="Roboto" panose="02000000000000000000" pitchFamily="2" charset="0"/>
                <a:ea typeface="Roboto" panose="02000000000000000000" pitchFamily="2" charset="0"/>
              </a:rPr>
              <a:t>Khosravi</a:t>
            </a:r>
            <a:r>
              <a:rPr lang="en-US" sz="1067" dirty="0">
                <a:latin typeface="Roboto" panose="02000000000000000000" pitchFamily="2" charset="0"/>
                <a:ea typeface="Roboto" panose="02000000000000000000" pitchFamily="2" charset="0"/>
              </a:rPr>
              <a:t>, P., </a:t>
            </a:r>
            <a:r>
              <a:rPr lang="en-US" sz="1067" dirty="0" err="1">
                <a:latin typeface="Roboto" panose="02000000000000000000" pitchFamily="2" charset="0"/>
                <a:ea typeface="Roboto" panose="02000000000000000000" pitchFamily="2" charset="0"/>
              </a:rPr>
              <a:t>Vanguri</a:t>
            </a:r>
            <a:r>
              <a:rPr lang="en-US" sz="1067" dirty="0">
                <a:latin typeface="Roboto" panose="02000000000000000000" pitchFamily="2" charset="0"/>
                <a:ea typeface="Roboto" panose="02000000000000000000" pitchFamily="2" charset="0"/>
              </a:rPr>
              <a:t>, R. et al. Harnessing multimodal data integration to advance precision oncology. Nat Rev Cancer 22, 114–126 (2022). https://</a:t>
            </a:r>
            <a:r>
              <a:rPr lang="en-US" sz="1067" dirty="0" err="1">
                <a:latin typeface="Roboto" panose="02000000000000000000" pitchFamily="2" charset="0"/>
                <a:ea typeface="Roboto" panose="02000000000000000000" pitchFamily="2" charset="0"/>
              </a:rPr>
              <a:t>doi.org</a:t>
            </a:r>
            <a:r>
              <a:rPr lang="en-US" sz="1067" dirty="0">
                <a:latin typeface="Roboto" panose="02000000000000000000" pitchFamily="2" charset="0"/>
                <a:ea typeface="Roboto" panose="02000000000000000000" pitchFamily="2" charset="0"/>
              </a:rPr>
              <a:t>/10.1038/s41568-021-00408-3</a:t>
            </a:r>
          </a:p>
        </p:txBody>
      </p:sp>
      <p:sp>
        <p:nvSpPr>
          <p:cNvPr id="3" name="Rectangle 2">
            <a:extLst>
              <a:ext uri="{FF2B5EF4-FFF2-40B4-BE49-F238E27FC236}">
                <a16:creationId xmlns:a16="http://schemas.microsoft.com/office/drawing/2014/main" id="{60A8406E-EBA5-F229-712A-8D42810692D8}"/>
              </a:ext>
            </a:extLst>
          </p:cNvPr>
          <p:cNvSpPr/>
          <p:nvPr/>
        </p:nvSpPr>
        <p:spPr>
          <a:xfrm>
            <a:off x="11493191" y="4490224"/>
            <a:ext cx="557040" cy="6328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2" descr="Harnessing multimodal data integration to advance precision oncology |  Nature Reviews Cancer">
            <a:extLst>
              <a:ext uri="{FF2B5EF4-FFF2-40B4-BE49-F238E27FC236}">
                <a16:creationId xmlns:a16="http://schemas.microsoft.com/office/drawing/2014/main" id="{1FC1D42B-D3BB-D167-8EBB-0A5B346E9D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17463"/>
          <a:stretch/>
        </p:blipFill>
        <p:spPr bwMode="auto">
          <a:xfrm>
            <a:off x="6465730" y="1365490"/>
            <a:ext cx="5478484" cy="39922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F5A8F3F-4F58-F1B4-9DD8-2AE520EB25FB}"/>
              </a:ext>
            </a:extLst>
          </p:cNvPr>
          <p:cNvSpPr/>
          <p:nvPr/>
        </p:nvSpPr>
        <p:spPr>
          <a:xfrm>
            <a:off x="11362563" y="4568558"/>
            <a:ext cx="632157" cy="9239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3523104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0">
          <a:extLst>
            <a:ext uri="{FF2B5EF4-FFF2-40B4-BE49-F238E27FC236}">
              <a16:creationId xmlns:a16="http://schemas.microsoft.com/office/drawing/2014/main" id="{E7FB1E19-2909-4E03-4CEE-07F34BFE9A26}"/>
            </a:ext>
          </a:extLst>
        </p:cNvPr>
        <p:cNvGrpSpPr/>
        <p:nvPr/>
      </p:nvGrpSpPr>
      <p:grpSpPr>
        <a:xfrm>
          <a:off x="0" y="0"/>
          <a:ext cx="0" cy="0"/>
          <a:chOff x="0" y="0"/>
          <a:chExt cx="0" cy="0"/>
        </a:xfrm>
      </p:grpSpPr>
      <p:sp>
        <p:nvSpPr>
          <p:cNvPr id="461" name="Google Shape;461;p2">
            <a:extLst>
              <a:ext uri="{FF2B5EF4-FFF2-40B4-BE49-F238E27FC236}">
                <a16:creationId xmlns:a16="http://schemas.microsoft.com/office/drawing/2014/main" id="{2DF73F25-8B8B-2DA0-EC96-5E9DB9D708B1}"/>
              </a:ext>
            </a:extLst>
          </p:cNvPr>
          <p:cNvSpPr txBox="1">
            <a:spLocks noGrp="1"/>
          </p:cNvSpPr>
          <p:nvPr>
            <p:ph type="body" idx="1"/>
          </p:nvPr>
        </p:nvSpPr>
        <p:spPr>
          <a:xfrm>
            <a:off x="838200" y="1314450"/>
            <a:ext cx="10515600" cy="501491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000"/>
              <a:buNone/>
            </a:pPr>
            <a:r>
              <a:rPr lang="en-US" sz="2000" dirty="0"/>
              <a:t>My job at Intel was to create server chips that delivered </a:t>
            </a:r>
            <a:endParaRPr dirty="0"/>
          </a:p>
          <a:p>
            <a:pPr marL="0" lvl="0" indent="0" algn="ctr" rtl="0">
              <a:lnSpc>
                <a:spcPct val="90000"/>
              </a:lnSpc>
              <a:spcBef>
                <a:spcPts val="1000"/>
              </a:spcBef>
              <a:spcAft>
                <a:spcPts val="0"/>
              </a:spcAft>
              <a:buClr>
                <a:schemeClr val="dk1"/>
              </a:buClr>
              <a:buSzPts val="2000"/>
              <a:buNone/>
            </a:pPr>
            <a:r>
              <a:rPr lang="en-US" sz="2000" dirty="0"/>
              <a:t>“system performance” that doubled year over year  in the same “power envelope”.</a:t>
            </a:r>
            <a:endParaRPr dirty="0"/>
          </a:p>
          <a:p>
            <a:pPr marL="0" lvl="0" indent="0" algn="ctr" rtl="0">
              <a:lnSpc>
                <a:spcPct val="90000"/>
              </a:lnSpc>
              <a:spcBef>
                <a:spcPts val="1000"/>
              </a:spcBef>
              <a:spcAft>
                <a:spcPts val="0"/>
              </a:spcAft>
              <a:buClr>
                <a:schemeClr val="dk1"/>
              </a:buClr>
              <a:buSzPts val="2000"/>
              <a:buNone/>
            </a:pPr>
            <a:endParaRPr lang="en-US" sz="2000" dirty="0"/>
          </a:p>
          <a:p>
            <a:pPr marL="0" lvl="0" indent="0" algn="ctr" rtl="0">
              <a:lnSpc>
                <a:spcPct val="90000"/>
              </a:lnSpc>
              <a:spcBef>
                <a:spcPts val="1000"/>
              </a:spcBef>
              <a:spcAft>
                <a:spcPts val="0"/>
              </a:spcAft>
              <a:buClr>
                <a:schemeClr val="dk1"/>
              </a:buClr>
              <a:buSzPts val="2000"/>
              <a:buNone/>
            </a:pPr>
            <a:endParaRPr sz="2000" dirty="0"/>
          </a:p>
          <a:p>
            <a:pPr marL="344488" lvl="1" indent="0" algn="ctr" rtl="0">
              <a:lnSpc>
                <a:spcPct val="90000"/>
              </a:lnSpc>
              <a:spcBef>
                <a:spcPts val="500"/>
              </a:spcBef>
              <a:spcAft>
                <a:spcPts val="0"/>
              </a:spcAft>
              <a:buClr>
                <a:schemeClr val="dk1"/>
              </a:buClr>
              <a:buSzPts val="2000"/>
              <a:buNone/>
            </a:pPr>
            <a:r>
              <a:rPr lang="en-US" sz="2000" dirty="0"/>
              <a:t>By  2013, my focus shifted to Big Data, Collaborating with Biomedical Community </a:t>
            </a:r>
            <a:endParaRPr dirty="0"/>
          </a:p>
          <a:p>
            <a:pPr marL="0" lvl="0" indent="0" algn="ctr" rtl="0">
              <a:lnSpc>
                <a:spcPct val="90000"/>
              </a:lnSpc>
              <a:spcBef>
                <a:spcPts val="1000"/>
              </a:spcBef>
              <a:spcAft>
                <a:spcPts val="0"/>
              </a:spcAft>
              <a:buClr>
                <a:schemeClr val="dk1"/>
              </a:buClr>
              <a:buSzPts val="2000"/>
              <a:buNone/>
            </a:pPr>
            <a:r>
              <a:rPr lang="en-US" sz="2000" dirty="0"/>
              <a:t>“Collaborative Precision Medicine Platform” ,  “Collaborative Cancer Cloud” and Big data Analytics to Guide personalized disease management.</a:t>
            </a:r>
            <a:endParaRPr dirty="0"/>
          </a:p>
          <a:p>
            <a:pPr marL="0" lvl="0" indent="0" algn="ctr" rtl="0">
              <a:lnSpc>
                <a:spcPct val="90000"/>
              </a:lnSpc>
              <a:spcBef>
                <a:spcPts val="1000"/>
              </a:spcBef>
              <a:spcAft>
                <a:spcPts val="0"/>
              </a:spcAft>
              <a:buClr>
                <a:schemeClr val="dk1"/>
              </a:buClr>
              <a:buSzPts val="2000"/>
              <a:buNone/>
            </a:pPr>
            <a:endParaRPr sz="2000" dirty="0"/>
          </a:p>
          <a:p>
            <a:pPr marL="0" lvl="0" indent="0" algn="ctr" rtl="0">
              <a:lnSpc>
                <a:spcPct val="90000"/>
              </a:lnSpc>
              <a:spcBef>
                <a:spcPts val="1000"/>
              </a:spcBef>
              <a:spcAft>
                <a:spcPts val="0"/>
              </a:spcAft>
              <a:buClr>
                <a:schemeClr val="dk1"/>
              </a:buClr>
              <a:buSzPts val="2000"/>
              <a:buNone/>
            </a:pPr>
            <a:endParaRPr sz="2000" dirty="0"/>
          </a:p>
          <a:p>
            <a:pPr marL="0" lvl="0" indent="0" algn="ctr" rtl="0">
              <a:lnSpc>
                <a:spcPct val="90000"/>
              </a:lnSpc>
              <a:spcBef>
                <a:spcPts val="1000"/>
              </a:spcBef>
              <a:spcAft>
                <a:spcPts val="0"/>
              </a:spcAft>
              <a:buClr>
                <a:schemeClr val="dk1"/>
              </a:buClr>
              <a:buSzPts val="2000"/>
              <a:buNone/>
            </a:pPr>
            <a:endParaRPr sz="2000" dirty="0"/>
          </a:p>
          <a:p>
            <a:pPr marL="0" lvl="0" indent="0" algn="ctr" rtl="0">
              <a:lnSpc>
                <a:spcPct val="90000"/>
              </a:lnSpc>
              <a:spcBef>
                <a:spcPts val="1000"/>
              </a:spcBef>
              <a:spcAft>
                <a:spcPts val="0"/>
              </a:spcAft>
              <a:buClr>
                <a:schemeClr val="dk1"/>
              </a:buClr>
              <a:buSzPts val="2000"/>
              <a:buNone/>
            </a:pPr>
            <a:endParaRPr sz="2000" dirty="0"/>
          </a:p>
          <a:p>
            <a:pPr marL="0" lvl="0" indent="0" algn="ctr" rtl="0">
              <a:lnSpc>
                <a:spcPct val="90000"/>
              </a:lnSpc>
              <a:spcBef>
                <a:spcPts val="1000"/>
              </a:spcBef>
              <a:spcAft>
                <a:spcPts val="0"/>
              </a:spcAft>
              <a:buClr>
                <a:schemeClr val="dk1"/>
              </a:buClr>
              <a:buSzPts val="2000"/>
              <a:buNone/>
            </a:pPr>
            <a:endParaRPr sz="2000" dirty="0"/>
          </a:p>
          <a:p>
            <a:pPr marL="0" lvl="0" indent="0" algn="ctr" rtl="0">
              <a:lnSpc>
                <a:spcPct val="90000"/>
              </a:lnSpc>
              <a:spcBef>
                <a:spcPts val="1000"/>
              </a:spcBef>
              <a:spcAft>
                <a:spcPts val="0"/>
              </a:spcAft>
              <a:buClr>
                <a:schemeClr val="dk1"/>
              </a:buClr>
              <a:buSzPts val="2000"/>
              <a:buNone/>
            </a:pPr>
            <a:endParaRPr sz="2000" dirty="0"/>
          </a:p>
        </p:txBody>
      </p:sp>
      <p:sp>
        <p:nvSpPr>
          <p:cNvPr id="462" name="Google Shape;462;p2">
            <a:extLst>
              <a:ext uri="{FF2B5EF4-FFF2-40B4-BE49-F238E27FC236}">
                <a16:creationId xmlns:a16="http://schemas.microsoft.com/office/drawing/2014/main" id="{61F11137-B484-7792-6553-7E96CEB63D73}"/>
              </a:ext>
            </a:extLst>
          </p:cNvPr>
          <p:cNvSpPr/>
          <p:nvPr/>
        </p:nvSpPr>
        <p:spPr>
          <a:xfrm>
            <a:off x="1874593" y="4138334"/>
            <a:ext cx="2749877" cy="1405216"/>
          </a:xfrm>
          <a:prstGeom prst="rect">
            <a:avLst/>
          </a:prstGeom>
          <a:solidFill>
            <a:schemeClr val="accent2"/>
          </a:solidFill>
          <a:ln>
            <a:noFill/>
          </a:ln>
        </p:spPr>
        <p:txBody>
          <a:bodyPr spcFirstLastPara="1" wrap="square" lIns="329175" tIns="164575" rIns="329175" bIns="164575" anchor="ctr" anchorCtr="0">
            <a:noAutofit/>
          </a:bodyPr>
          <a:lstStyle/>
          <a:p>
            <a:pPr marL="0" marR="0" lvl="0" indent="0" algn="ctr" rtl="0">
              <a:lnSpc>
                <a:spcPct val="100000"/>
              </a:lnSpc>
              <a:spcBef>
                <a:spcPts val="0"/>
              </a:spcBef>
              <a:spcAft>
                <a:spcPts val="0"/>
              </a:spcAft>
              <a:buClr>
                <a:srgbClr val="000000"/>
              </a:buClr>
              <a:buSzPts val="300"/>
              <a:buFont typeface="Calibri"/>
              <a:buNone/>
            </a:pPr>
            <a:endParaRPr sz="300" b="0" i="0" u="none" strike="noStrike" cap="none">
              <a:solidFill>
                <a:srgbClr val="FFFFFF"/>
              </a:solidFill>
              <a:latin typeface="Calibri"/>
              <a:ea typeface="Calibri"/>
              <a:cs typeface="Calibri"/>
              <a:sym typeface="Calibri"/>
            </a:endParaRPr>
          </a:p>
        </p:txBody>
      </p:sp>
      <p:sp>
        <p:nvSpPr>
          <p:cNvPr id="463" name="Google Shape;463;p2">
            <a:extLst>
              <a:ext uri="{FF2B5EF4-FFF2-40B4-BE49-F238E27FC236}">
                <a16:creationId xmlns:a16="http://schemas.microsoft.com/office/drawing/2014/main" id="{0857EF90-9B47-0380-4D94-2F2E26426F1A}"/>
              </a:ext>
            </a:extLst>
          </p:cNvPr>
          <p:cNvSpPr/>
          <p:nvPr/>
        </p:nvSpPr>
        <p:spPr>
          <a:xfrm>
            <a:off x="4721061" y="4138334"/>
            <a:ext cx="2749877" cy="1405216"/>
          </a:xfrm>
          <a:prstGeom prst="rect">
            <a:avLst/>
          </a:prstGeom>
          <a:solidFill>
            <a:schemeClr val="accent4"/>
          </a:solidFill>
          <a:ln>
            <a:noFill/>
          </a:ln>
        </p:spPr>
        <p:txBody>
          <a:bodyPr spcFirstLastPara="1" wrap="square" lIns="329175" tIns="164575" rIns="329175" bIns="164575" anchor="ctr" anchorCtr="0">
            <a:noAutofit/>
          </a:bodyPr>
          <a:lstStyle/>
          <a:p>
            <a:pPr marL="0" marR="0" lvl="0" indent="0" algn="ctr"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Disease genes pathways and phenotypes identified</a:t>
            </a:r>
            <a:endParaRPr/>
          </a:p>
        </p:txBody>
      </p:sp>
      <p:sp>
        <p:nvSpPr>
          <p:cNvPr id="464" name="Google Shape;464;p2">
            <a:extLst>
              <a:ext uri="{FF2B5EF4-FFF2-40B4-BE49-F238E27FC236}">
                <a16:creationId xmlns:a16="http://schemas.microsoft.com/office/drawing/2014/main" id="{88AFDD9A-5122-4170-E877-FFB58DC0177C}"/>
              </a:ext>
            </a:extLst>
          </p:cNvPr>
          <p:cNvSpPr/>
          <p:nvPr/>
        </p:nvSpPr>
        <p:spPr>
          <a:xfrm>
            <a:off x="7567533" y="4138334"/>
            <a:ext cx="2749877" cy="1405216"/>
          </a:xfrm>
          <a:prstGeom prst="rect">
            <a:avLst/>
          </a:prstGeom>
          <a:solidFill>
            <a:schemeClr val="accent1"/>
          </a:solidFill>
          <a:ln>
            <a:noFill/>
          </a:ln>
        </p:spPr>
        <p:txBody>
          <a:bodyPr spcFirstLastPara="1" wrap="square" lIns="329175" tIns="164575" rIns="329175" bIns="164575" anchor="ctr" anchorCtr="0">
            <a:noAutofit/>
          </a:bodyPr>
          <a:lstStyle/>
          <a:p>
            <a:pPr marL="0" marR="0" lvl="0" indent="0" algn="ctr" rtl="0">
              <a:lnSpc>
                <a:spcPct val="100000"/>
              </a:lnSpc>
              <a:spcBef>
                <a:spcPts val="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Precision </a:t>
            </a:r>
            <a:br>
              <a:rPr lang="en-US" sz="1600" b="0" i="0" u="none" strike="noStrike" cap="none">
                <a:solidFill>
                  <a:srgbClr val="FFFFFF"/>
                </a:solidFill>
                <a:latin typeface="Calibri"/>
                <a:ea typeface="Calibri"/>
                <a:cs typeface="Calibri"/>
                <a:sym typeface="Calibri"/>
              </a:rPr>
            </a:br>
            <a:r>
              <a:rPr lang="en-US" sz="1600" b="0" i="0" u="none" strike="noStrike" cap="none">
                <a:solidFill>
                  <a:srgbClr val="FFFFFF"/>
                </a:solidFill>
                <a:latin typeface="Calibri"/>
                <a:ea typeface="Calibri"/>
                <a:cs typeface="Calibri"/>
                <a:sym typeface="Calibri"/>
              </a:rPr>
              <a:t>Healthcare</a:t>
            </a:r>
            <a:endParaRPr/>
          </a:p>
        </p:txBody>
      </p:sp>
      <p:sp>
        <p:nvSpPr>
          <p:cNvPr id="465" name="Google Shape;465;p2">
            <a:extLst>
              <a:ext uri="{FF2B5EF4-FFF2-40B4-BE49-F238E27FC236}">
                <a16:creationId xmlns:a16="http://schemas.microsoft.com/office/drawing/2014/main" id="{A8E24CB2-3A11-9F26-A557-3ECE95355B9B}"/>
              </a:ext>
            </a:extLst>
          </p:cNvPr>
          <p:cNvSpPr/>
          <p:nvPr/>
        </p:nvSpPr>
        <p:spPr>
          <a:xfrm>
            <a:off x="2208096" y="4282839"/>
            <a:ext cx="300518" cy="1116209"/>
          </a:xfrm>
          <a:custGeom>
            <a:avLst/>
            <a:gdLst/>
            <a:ahLst/>
            <a:cxnLst/>
            <a:rect l="l" t="t" r="r" b="b"/>
            <a:pathLst>
              <a:path w="589" h="2189" extrusionOk="0">
                <a:moveTo>
                  <a:pt x="360" y="266"/>
                </a:moveTo>
                <a:cubicBezTo>
                  <a:pt x="365" y="261"/>
                  <a:pt x="369" y="256"/>
                  <a:pt x="374" y="250"/>
                </a:cubicBezTo>
                <a:cubicBezTo>
                  <a:pt x="376" y="242"/>
                  <a:pt x="377" y="234"/>
                  <a:pt x="378" y="225"/>
                </a:cubicBezTo>
                <a:cubicBezTo>
                  <a:pt x="386" y="223"/>
                  <a:pt x="405" y="155"/>
                  <a:pt x="390" y="152"/>
                </a:cubicBezTo>
                <a:cubicBezTo>
                  <a:pt x="393" y="129"/>
                  <a:pt x="394" y="102"/>
                  <a:pt x="389" y="73"/>
                </a:cubicBezTo>
                <a:cubicBezTo>
                  <a:pt x="392" y="74"/>
                  <a:pt x="396" y="76"/>
                  <a:pt x="399" y="77"/>
                </a:cubicBezTo>
                <a:cubicBezTo>
                  <a:pt x="392" y="72"/>
                  <a:pt x="388" y="63"/>
                  <a:pt x="382" y="56"/>
                </a:cubicBezTo>
                <a:cubicBezTo>
                  <a:pt x="386" y="58"/>
                  <a:pt x="389" y="60"/>
                  <a:pt x="394" y="60"/>
                </a:cubicBezTo>
                <a:cubicBezTo>
                  <a:pt x="372" y="49"/>
                  <a:pt x="368" y="20"/>
                  <a:pt x="327" y="17"/>
                </a:cubicBezTo>
                <a:cubicBezTo>
                  <a:pt x="299" y="0"/>
                  <a:pt x="267" y="16"/>
                  <a:pt x="236" y="14"/>
                </a:cubicBezTo>
                <a:cubicBezTo>
                  <a:pt x="242" y="16"/>
                  <a:pt x="248" y="16"/>
                  <a:pt x="254" y="19"/>
                </a:cubicBezTo>
                <a:cubicBezTo>
                  <a:pt x="239" y="21"/>
                  <a:pt x="226" y="27"/>
                  <a:pt x="213" y="31"/>
                </a:cubicBezTo>
                <a:cubicBezTo>
                  <a:pt x="221" y="29"/>
                  <a:pt x="228" y="28"/>
                  <a:pt x="236" y="26"/>
                </a:cubicBezTo>
                <a:cubicBezTo>
                  <a:pt x="220" y="29"/>
                  <a:pt x="201" y="57"/>
                  <a:pt x="189" y="72"/>
                </a:cubicBezTo>
                <a:cubicBezTo>
                  <a:pt x="192" y="71"/>
                  <a:pt x="196" y="69"/>
                  <a:pt x="199" y="68"/>
                </a:cubicBezTo>
                <a:cubicBezTo>
                  <a:pt x="194" y="75"/>
                  <a:pt x="190" y="82"/>
                  <a:pt x="186" y="90"/>
                </a:cubicBezTo>
                <a:cubicBezTo>
                  <a:pt x="186" y="90"/>
                  <a:pt x="189" y="87"/>
                  <a:pt x="193" y="84"/>
                </a:cubicBezTo>
                <a:cubicBezTo>
                  <a:pt x="191" y="96"/>
                  <a:pt x="195" y="126"/>
                  <a:pt x="199" y="153"/>
                </a:cubicBezTo>
                <a:cubicBezTo>
                  <a:pt x="182" y="154"/>
                  <a:pt x="202" y="218"/>
                  <a:pt x="210" y="225"/>
                </a:cubicBezTo>
                <a:cubicBezTo>
                  <a:pt x="211" y="234"/>
                  <a:pt x="213" y="242"/>
                  <a:pt x="214" y="251"/>
                </a:cubicBezTo>
                <a:cubicBezTo>
                  <a:pt x="220" y="257"/>
                  <a:pt x="225" y="263"/>
                  <a:pt x="230" y="267"/>
                </a:cubicBezTo>
                <a:cubicBezTo>
                  <a:pt x="230" y="300"/>
                  <a:pt x="225" y="349"/>
                  <a:pt x="221" y="366"/>
                </a:cubicBezTo>
                <a:cubicBezTo>
                  <a:pt x="216" y="385"/>
                  <a:pt x="150" y="415"/>
                  <a:pt x="131" y="420"/>
                </a:cubicBezTo>
                <a:cubicBezTo>
                  <a:pt x="117" y="424"/>
                  <a:pt x="65" y="434"/>
                  <a:pt x="46" y="458"/>
                </a:cubicBezTo>
                <a:cubicBezTo>
                  <a:pt x="5" y="506"/>
                  <a:pt x="14" y="592"/>
                  <a:pt x="36" y="674"/>
                </a:cubicBezTo>
                <a:cubicBezTo>
                  <a:pt x="35" y="754"/>
                  <a:pt x="32" y="804"/>
                  <a:pt x="29" y="832"/>
                </a:cubicBezTo>
                <a:cubicBezTo>
                  <a:pt x="26" y="845"/>
                  <a:pt x="12" y="893"/>
                  <a:pt x="11" y="936"/>
                </a:cubicBezTo>
                <a:cubicBezTo>
                  <a:pt x="11" y="989"/>
                  <a:pt x="18" y="1038"/>
                  <a:pt x="19" y="1090"/>
                </a:cubicBezTo>
                <a:cubicBezTo>
                  <a:pt x="11" y="1101"/>
                  <a:pt x="14" y="1107"/>
                  <a:pt x="19" y="1116"/>
                </a:cubicBezTo>
                <a:cubicBezTo>
                  <a:pt x="9" y="1146"/>
                  <a:pt x="5" y="1181"/>
                  <a:pt x="0" y="1210"/>
                </a:cubicBezTo>
                <a:cubicBezTo>
                  <a:pt x="6" y="1236"/>
                  <a:pt x="18" y="1253"/>
                  <a:pt x="30" y="1268"/>
                </a:cubicBezTo>
                <a:cubicBezTo>
                  <a:pt x="56" y="1279"/>
                  <a:pt x="65" y="1289"/>
                  <a:pt x="91" y="1300"/>
                </a:cubicBezTo>
                <a:cubicBezTo>
                  <a:pt x="95" y="1290"/>
                  <a:pt x="85" y="1274"/>
                  <a:pt x="79" y="1260"/>
                </a:cubicBezTo>
                <a:cubicBezTo>
                  <a:pt x="92" y="1250"/>
                  <a:pt x="88" y="1221"/>
                  <a:pt x="91" y="1192"/>
                </a:cubicBezTo>
                <a:cubicBezTo>
                  <a:pt x="90" y="1169"/>
                  <a:pt x="75" y="1142"/>
                  <a:pt x="72" y="1108"/>
                </a:cubicBezTo>
                <a:cubicBezTo>
                  <a:pt x="72" y="1050"/>
                  <a:pt x="95" y="1007"/>
                  <a:pt x="105" y="934"/>
                </a:cubicBezTo>
                <a:cubicBezTo>
                  <a:pt x="108" y="909"/>
                  <a:pt x="103" y="882"/>
                  <a:pt x="106" y="858"/>
                </a:cubicBezTo>
                <a:cubicBezTo>
                  <a:pt x="112" y="824"/>
                  <a:pt x="122" y="793"/>
                  <a:pt x="129" y="759"/>
                </a:cubicBezTo>
                <a:cubicBezTo>
                  <a:pt x="129" y="860"/>
                  <a:pt x="128" y="888"/>
                  <a:pt x="130" y="932"/>
                </a:cubicBezTo>
                <a:cubicBezTo>
                  <a:pt x="131" y="990"/>
                  <a:pt x="116" y="1050"/>
                  <a:pt x="110" y="1108"/>
                </a:cubicBezTo>
                <a:cubicBezTo>
                  <a:pt x="102" y="1180"/>
                  <a:pt x="99" y="1249"/>
                  <a:pt x="106" y="1323"/>
                </a:cubicBezTo>
                <a:cubicBezTo>
                  <a:pt x="112" y="1391"/>
                  <a:pt x="128" y="1471"/>
                  <a:pt x="139" y="1532"/>
                </a:cubicBezTo>
                <a:cubicBezTo>
                  <a:pt x="139" y="1532"/>
                  <a:pt x="138" y="1580"/>
                  <a:pt x="140" y="1614"/>
                </a:cubicBezTo>
                <a:cubicBezTo>
                  <a:pt x="134" y="1651"/>
                  <a:pt x="123" y="1683"/>
                  <a:pt x="123" y="1713"/>
                </a:cubicBezTo>
                <a:cubicBezTo>
                  <a:pt x="120" y="1815"/>
                  <a:pt x="173" y="1936"/>
                  <a:pt x="199" y="2053"/>
                </a:cubicBezTo>
                <a:cubicBezTo>
                  <a:pt x="200" y="2059"/>
                  <a:pt x="201" y="2066"/>
                  <a:pt x="199" y="2072"/>
                </a:cubicBezTo>
                <a:cubicBezTo>
                  <a:pt x="191" y="2093"/>
                  <a:pt x="192" y="2085"/>
                  <a:pt x="198" y="2097"/>
                </a:cubicBezTo>
                <a:cubicBezTo>
                  <a:pt x="186" y="2122"/>
                  <a:pt x="158" y="2146"/>
                  <a:pt x="143" y="2155"/>
                </a:cubicBezTo>
                <a:cubicBezTo>
                  <a:pt x="138" y="2157"/>
                  <a:pt x="135" y="2163"/>
                  <a:pt x="137" y="2167"/>
                </a:cubicBezTo>
                <a:cubicBezTo>
                  <a:pt x="139" y="2171"/>
                  <a:pt x="141" y="2176"/>
                  <a:pt x="150" y="2172"/>
                </a:cubicBezTo>
                <a:cubicBezTo>
                  <a:pt x="149" y="2177"/>
                  <a:pt x="152" y="2178"/>
                  <a:pt x="158" y="2179"/>
                </a:cubicBezTo>
                <a:cubicBezTo>
                  <a:pt x="164" y="2180"/>
                  <a:pt x="169" y="2180"/>
                  <a:pt x="175" y="2177"/>
                </a:cubicBezTo>
                <a:cubicBezTo>
                  <a:pt x="174" y="2182"/>
                  <a:pt x="179" y="2183"/>
                  <a:pt x="185" y="2183"/>
                </a:cubicBezTo>
                <a:cubicBezTo>
                  <a:pt x="192" y="2184"/>
                  <a:pt x="200" y="2183"/>
                  <a:pt x="202" y="2181"/>
                </a:cubicBezTo>
                <a:cubicBezTo>
                  <a:pt x="203" y="2185"/>
                  <a:pt x="208" y="2185"/>
                  <a:pt x="215" y="2185"/>
                </a:cubicBezTo>
                <a:cubicBezTo>
                  <a:pt x="223" y="2185"/>
                  <a:pt x="229" y="2186"/>
                  <a:pt x="231" y="2181"/>
                </a:cubicBezTo>
                <a:cubicBezTo>
                  <a:pt x="232" y="2189"/>
                  <a:pt x="271" y="2184"/>
                  <a:pt x="269" y="2167"/>
                </a:cubicBezTo>
                <a:cubicBezTo>
                  <a:pt x="269" y="2161"/>
                  <a:pt x="266" y="2153"/>
                  <a:pt x="266" y="2137"/>
                </a:cubicBezTo>
                <a:cubicBezTo>
                  <a:pt x="266" y="2116"/>
                  <a:pt x="267" y="2100"/>
                  <a:pt x="266" y="2077"/>
                </a:cubicBezTo>
                <a:cubicBezTo>
                  <a:pt x="255" y="1990"/>
                  <a:pt x="257" y="1909"/>
                  <a:pt x="260" y="1869"/>
                </a:cubicBezTo>
                <a:cubicBezTo>
                  <a:pt x="265" y="1833"/>
                  <a:pt x="275" y="1794"/>
                  <a:pt x="266" y="1712"/>
                </a:cubicBezTo>
                <a:cubicBezTo>
                  <a:pt x="262" y="1676"/>
                  <a:pt x="257" y="1677"/>
                  <a:pt x="257" y="1627"/>
                </a:cubicBezTo>
                <a:cubicBezTo>
                  <a:pt x="258" y="1612"/>
                  <a:pt x="272" y="1577"/>
                  <a:pt x="268" y="1516"/>
                </a:cubicBezTo>
                <a:cubicBezTo>
                  <a:pt x="273" y="1456"/>
                  <a:pt x="292" y="1385"/>
                  <a:pt x="294" y="1206"/>
                </a:cubicBezTo>
                <a:cubicBezTo>
                  <a:pt x="295" y="1206"/>
                  <a:pt x="297" y="1206"/>
                  <a:pt x="298" y="1206"/>
                </a:cubicBezTo>
                <a:cubicBezTo>
                  <a:pt x="305" y="1385"/>
                  <a:pt x="317" y="1461"/>
                  <a:pt x="324" y="1518"/>
                </a:cubicBezTo>
                <a:cubicBezTo>
                  <a:pt x="318" y="1579"/>
                  <a:pt x="333" y="1609"/>
                  <a:pt x="334" y="1626"/>
                </a:cubicBezTo>
                <a:cubicBezTo>
                  <a:pt x="334" y="1676"/>
                  <a:pt x="331" y="1675"/>
                  <a:pt x="327" y="1711"/>
                </a:cubicBezTo>
                <a:cubicBezTo>
                  <a:pt x="318" y="1793"/>
                  <a:pt x="328" y="1832"/>
                  <a:pt x="333" y="1868"/>
                </a:cubicBezTo>
                <a:cubicBezTo>
                  <a:pt x="336" y="1908"/>
                  <a:pt x="335" y="1990"/>
                  <a:pt x="324" y="2077"/>
                </a:cubicBezTo>
                <a:cubicBezTo>
                  <a:pt x="324" y="2100"/>
                  <a:pt x="324" y="2116"/>
                  <a:pt x="324" y="2137"/>
                </a:cubicBezTo>
                <a:cubicBezTo>
                  <a:pt x="324" y="2153"/>
                  <a:pt x="321" y="2161"/>
                  <a:pt x="321" y="2167"/>
                </a:cubicBezTo>
                <a:cubicBezTo>
                  <a:pt x="319" y="2184"/>
                  <a:pt x="360" y="2189"/>
                  <a:pt x="360" y="2181"/>
                </a:cubicBezTo>
                <a:cubicBezTo>
                  <a:pt x="361" y="2185"/>
                  <a:pt x="369" y="2185"/>
                  <a:pt x="377" y="2185"/>
                </a:cubicBezTo>
                <a:cubicBezTo>
                  <a:pt x="383" y="2185"/>
                  <a:pt x="390" y="2183"/>
                  <a:pt x="390" y="2180"/>
                </a:cubicBezTo>
                <a:cubicBezTo>
                  <a:pt x="392" y="2183"/>
                  <a:pt x="399" y="2184"/>
                  <a:pt x="405" y="2183"/>
                </a:cubicBezTo>
                <a:cubicBezTo>
                  <a:pt x="411" y="2183"/>
                  <a:pt x="416" y="2181"/>
                  <a:pt x="415" y="2178"/>
                </a:cubicBezTo>
                <a:cubicBezTo>
                  <a:pt x="418" y="2180"/>
                  <a:pt x="424" y="2181"/>
                  <a:pt x="430" y="2179"/>
                </a:cubicBezTo>
                <a:cubicBezTo>
                  <a:pt x="435" y="2178"/>
                  <a:pt x="441" y="2176"/>
                  <a:pt x="439" y="2172"/>
                </a:cubicBezTo>
                <a:cubicBezTo>
                  <a:pt x="447" y="2177"/>
                  <a:pt x="451" y="2171"/>
                  <a:pt x="453" y="2167"/>
                </a:cubicBezTo>
                <a:cubicBezTo>
                  <a:pt x="455" y="2163"/>
                  <a:pt x="452" y="2157"/>
                  <a:pt x="448" y="2155"/>
                </a:cubicBezTo>
                <a:cubicBezTo>
                  <a:pt x="433" y="2146"/>
                  <a:pt x="404" y="2122"/>
                  <a:pt x="392" y="2097"/>
                </a:cubicBezTo>
                <a:cubicBezTo>
                  <a:pt x="398" y="2085"/>
                  <a:pt x="400" y="2093"/>
                  <a:pt x="391" y="2072"/>
                </a:cubicBezTo>
                <a:cubicBezTo>
                  <a:pt x="389" y="2066"/>
                  <a:pt x="390" y="2059"/>
                  <a:pt x="391" y="2053"/>
                </a:cubicBezTo>
                <a:cubicBezTo>
                  <a:pt x="420" y="1924"/>
                  <a:pt x="472" y="1812"/>
                  <a:pt x="466" y="1711"/>
                </a:cubicBezTo>
                <a:cubicBezTo>
                  <a:pt x="464" y="1681"/>
                  <a:pt x="457" y="1656"/>
                  <a:pt x="450" y="1614"/>
                </a:cubicBezTo>
                <a:cubicBezTo>
                  <a:pt x="452" y="1574"/>
                  <a:pt x="452" y="1549"/>
                  <a:pt x="451" y="1534"/>
                </a:cubicBezTo>
                <a:cubicBezTo>
                  <a:pt x="462" y="1472"/>
                  <a:pt x="478" y="1391"/>
                  <a:pt x="484" y="1323"/>
                </a:cubicBezTo>
                <a:cubicBezTo>
                  <a:pt x="491" y="1249"/>
                  <a:pt x="487" y="1178"/>
                  <a:pt x="479" y="1105"/>
                </a:cubicBezTo>
                <a:cubicBezTo>
                  <a:pt x="473" y="1048"/>
                  <a:pt x="458" y="989"/>
                  <a:pt x="459" y="932"/>
                </a:cubicBezTo>
                <a:cubicBezTo>
                  <a:pt x="461" y="888"/>
                  <a:pt x="460" y="860"/>
                  <a:pt x="461" y="759"/>
                </a:cubicBezTo>
                <a:cubicBezTo>
                  <a:pt x="467" y="793"/>
                  <a:pt x="477" y="824"/>
                  <a:pt x="484" y="858"/>
                </a:cubicBezTo>
                <a:cubicBezTo>
                  <a:pt x="487" y="882"/>
                  <a:pt x="482" y="909"/>
                  <a:pt x="485" y="934"/>
                </a:cubicBezTo>
                <a:cubicBezTo>
                  <a:pt x="494" y="1007"/>
                  <a:pt x="517" y="1050"/>
                  <a:pt x="518" y="1108"/>
                </a:cubicBezTo>
                <a:cubicBezTo>
                  <a:pt x="514" y="1142"/>
                  <a:pt x="499" y="1169"/>
                  <a:pt x="499" y="1192"/>
                </a:cubicBezTo>
                <a:cubicBezTo>
                  <a:pt x="501" y="1221"/>
                  <a:pt x="496" y="1247"/>
                  <a:pt x="510" y="1260"/>
                </a:cubicBezTo>
                <a:cubicBezTo>
                  <a:pt x="504" y="1274"/>
                  <a:pt x="494" y="1290"/>
                  <a:pt x="498" y="1300"/>
                </a:cubicBezTo>
                <a:cubicBezTo>
                  <a:pt x="525" y="1289"/>
                  <a:pt x="533" y="1279"/>
                  <a:pt x="560" y="1268"/>
                </a:cubicBezTo>
                <a:cubicBezTo>
                  <a:pt x="572" y="1253"/>
                  <a:pt x="583" y="1236"/>
                  <a:pt x="589" y="1210"/>
                </a:cubicBezTo>
                <a:cubicBezTo>
                  <a:pt x="584" y="1181"/>
                  <a:pt x="581" y="1146"/>
                  <a:pt x="571" y="1116"/>
                </a:cubicBezTo>
                <a:cubicBezTo>
                  <a:pt x="577" y="1107"/>
                  <a:pt x="579" y="1101"/>
                  <a:pt x="570" y="1090"/>
                </a:cubicBezTo>
                <a:cubicBezTo>
                  <a:pt x="571" y="1043"/>
                  <a:pt x="579" y="993"/>
                  <a:pt x="578" y="936"/>
                </a:cubicBezTo>
                <a:cubicBezTo>
                  <a:pt x="577" y="892"/>
                  <a:pt x="564" y="845"/>
                  <a:pt x="561" y="832"/>
                </a:cubicBezTo>
                <a:cubicBezTo>
                  <a:pt x="557" y="804"/>
                  <a:pt x="554" y="754"/>
                  <a:pt x="553" y="674"/>
                </a:cubicBezTo>
                <a:cubicBezTo>
                  <a:pt x="575" y="592"/>
                  <a:pt x="584" y="506"/>
                  <a:pt x="544" y="458"/>
                </a:cubicBezTo>
                <a:cubicBezTo>
                  <a:pt x="524" y="434"/>
                  <a:pt x="472" y="424"/>
                  <a:pt x="458" y="420"/>
                </a:cubicBezTo>
                <a:cubicBezTo>
                  <a:pt x="440" y="415"/>
                  <a:pt x="374" y="384"/>
                  <a:pt x="370" y="365"/>
                </a:cubicBezTo>
                <a:cubicBezTo>
                  <a:pt x="366" y="348"/>
                  <a:pt x="359" y="300"/>
                  <a:pt x="360" y="266"/>
                </a:cubicBezTo>
                <a:close/>
              </a:path>
            </a:pathLst>
          </a:custGeom>
          <a:solidFill>
            <a:schemeClr val="lt1"/>
          </a:solidFill>
          <a:ln>
            <a:noFill/>
          </a:ln>
        </p:spPr>
        <p:txBody>
          <a:bodyPr spcFirstLastPara="1" wrap="square" lIns="329175" tIns="164575" rIns="329175" bIns="164575" anchor="t" anchorCtr="0">
            <a:noAutofit/>
          </a:bodyPr>
          <a:lstStyle/>
          <a:p>
            <a:pPr marL="0" marR="0" lvl="0" indent="0" algn="l" rtl="0">
              <a:lnSpc>
                <a:spcPct val="100000"/>
              </a:lnSpc>
              <a:spcBef>
                <a:spcPts val="0"/>
              </a:spcBef>
              <a:spcAft>
                <a:spcPts val="0"/>
              </a:spcAft>
              <a:buClr>
                <a:srgbClr val="000000"/>
              </a:buClr>
              <a:buSzPts val="300"/>
              <a:buFont typeface="Calibri"/>
              <a:buNone/>
            </a:pPr>
            <a:endParaRPr sz="300" b="0" i="0" u="none" strike="noStrike" cap="none">
              <a:solidFill>
                <a:srgbClr val="000000"/>
              </a:solidFill>
              <a:latin typeface="Arial"/>
              <a:ea typeface="Arial"/>
              <a:cs typeface="Arial"/>
              <a:sym typeface="Arial"/>
            </a:endParaRPr>
          </a:p>
        </p:txBody>
      </p:sp>
      <p:pic>
        <p:nvPicPr>
          <p:cNvPr id="466" name="Google Shape;466;p2">
            <a:extLst>
              <a:ext uri="{FF2B5EF4-FFF2-40B4-BE49-F238E27FC236}">
                <a16:creationId xmlns:a16="http://schemas.microsoft.com/office/drawing/2014/main" id="{4F86361D-509D-229D-0FC5-7FD9A3E6CEB1}"/>
              </a:ext>
            </a:extLst>
          </p:cNvPr>
          <p:cNvPicPr preferRelativeResize="0"/>
          <p:nvPr/>
        </p:nvPicPr>
        <p:blipFill rotWithShape="1">
          <a:blip r:embed="rId3">
            <a:alphaModFix/>
          </a:blip>
          <a:srcRect/>
          <a:stretch/>
        </p:blipFill>
        <p:spPr>
          <a:xfrm>
            <a:off x="3208323" y="4406280"/>
            <a:ext cx="1082642" cy="899859"/>
          </a:xfrm>
          <a:prstGeom prst="rect">
            <a:avLst/>
          </a:prstGeom>
          <a:noFill/>
          <a:ln>
            <a:noFill/>
          </a:ln>
        </p:spPr>
      </p:pic>
      <p:grpSp>
        <p:nvGrpSpPr>
          <p:cNvPr id="467" name="Google Shape;467;p2">
            <a:extLst>
              <a:ext uri="{FF2B5EF4-FFF2-40B4-BE49-F238E27FC236}">
                <a16:creationId xmlns:a16="http://schemas.microsoft.com/office/drawing/2014/main" id="{D1C66226-1FF5-EC9D-955A-B7676B787F5B}"/>
              </a:ext>
            </a:extLst>
          </p:cNvPr>
          <p:cNvGrpSpPr/>
          <p:nvPr/>
        </p:nvGrpSpPr>
        <p:grpSpPr>
          <a:xfrm>
            <a:off x="2540090" y="4449318"/>
            <a:ext cx="538819" cy="657467"/>
            <a:chOff x="4817910" y="1531155"/>
            <a:chExt cx="766604" cy="935410"/>
          </a:xfrm>
        </p:grpSpPr>
        <p:sp>
          <p:nvSpPr>
            <p:cNvPr id="468" name="Google Shape;468;p2">
              <a:extLst>
                <a:ext uri="{FF2B5EF4-FFF2-40B4-BE49-F238E27FC236}">
                  <a16:creationId xmlns:a16="http://schemas.microsoft.com/office/drawing/2014/main" id="{90CE0FF5-C389-9D66-47A0-0CE2120364BD}"/>
                </a:ext>
              </a:extLst>
            </p:cNvPr>
            <p:cNvSpPr/>
            <p:nvPr/>
          </p:nvSpPr>
          <p:spPr>
            <a:xfrm>
              <a:off x="5150443" y="1531155"/>
              <a:ext cx="266535" cy="665067"/>
            </a:xfrm>
            <a:custGeom>
              <a:avLst/>
              <a:gdLst/>
              <a:ahLst/>
              <a:cxnLst/>
              <a:rect l="l" t="t" r="r" b="b"/>
              <a:pathLst>
                <a:path w="89" h="222" extrusionOk="0">
                  <a:moveTo>
                    <a:pt x="4" y="6"/>
                  </a:moveTo>
                  <a:cubicBezTo>
                    <a:pt x="4" y="7"/>
                    <a:pt x="0" y="13"/>
                    <a:pt x="0" y="25"/>
                  </a:cubicBezTo>
                  <a:cubicBezTo>
                    <a:pt x="0" y="34"/>
                    <a:pt x="2" y="46"/>
                    <a:pt x="9" y="62"/>
                  </a:cubicBezTo>
                  <a:cubicBezTo>
                    <a:pt x="16" y="78"/>
                    <a:pt x="27" y="97"/>
                    <a:pt x="45" y="120"/>
                  </a:cubicBezTo>
                  <a:cubicBezTo>
                    <a:pt x="45" y="120"/>
                    <a:pt x="45" y="120"/>
                    <a:pt x="45" y="120"/>
                  </a:cubicBezTo>
                  <a:cubicBezTo>
                    <a:pt x="54" y="132"/>
                    <a:pt x="61" y="142"/>
                    <a:pt x="64" y="151"/>
                  </a:cubicBezTo>
                  <a:cubicBezTo>
                    <a:pt x="68" y="160"/>
                    <a:pt x="70" y="167"/>
                    <a:pt x="70" y="172"/>
                  </a:cubicBezTo>
                  <a:cubicBezTo>
                    <a:pt x="70" y="178"/>
                    <a:pt x="68" y="182"/>
                    <a:pt x="66" y="186"/>
                  </a:cubicBezTo>
                  <a:cubicBezTo>
                    <a:pt x="63" y="191"/>
                    <a:pt x="59" y="195"/>
                    <a:pt x="52" y="198"/>
                  </a:cubicBezTo>
                  <a:cubicBezTo>
                    <a:pt x="46" y="201"/>
                    <a:pt x="39" y="202"/>
                    <a:pt x="33" y="202"/>
                  </a:cubicBezTo>
                  <a:cubicBezTo>
                    <a:pt x="32" y="202"/>
                    <a:pt x="31" y="202"/>
                    <a:pt x="29" y="202"/>
                  </a:cubicBezTo>
                  <a:cubicBezTo>
                    <a:pt x="24" y="202"/>
                    <a:pt x="19" y="205"/>
                    <a:pt x="19" y="211"/>
                  </a:cubicBezTo>
                  <a:cubicBezTo>
                    <a:pt x="18" y="216"/>
                    <a:pt x="22" y="221"/>
                    <a:pt x="27" y="222"/>
                  </a:cubicBezTo>
                  <a:cubicBezTo>
                    <a:pt x="29" y="222"/>
                    <a:pt x="31" y="222"/>
                    <a:pt x="33" y="222"/>
                  </a:cubicBezTo>
                  <a:cubicBezTo>
                    <a:pt x="39" y="222"/>
                    <a:pt x="45" y="221"/>
                    <a:pt x="52" y="219"/>
                  </a:cubicBezTo>
                  <a:cubicBezTo>
                    <a:pt x="61" y="216"/>
                    <a:pt x="70" y="212"/>
                    <a:pt x="77" y="204"/>
                  </a:cubicBezTo>
                  <a:cubicBezTo>
                    <a:pt x="81" y="200"/>
                    <a:pt x="84" y="195"/>
                    <a:pt x="86" y="190"/>
                  </a:cubicBezTo>
                  <a:cubicBezTo>
                    <a:pt x="88" y="185"/>
                    <a:pt x="89" y="179"/>
                    <a:pt x="89" y="172"/>
                  </a:cubicBezTo>
                  <a:cubicBezTo>
                    <a:pt x="89" y="163"/>
                    <a:pt x="87" y="154"/>
                    <a:pt x="82" y="143"/>
                  </a:cubicBezTo>
                  <a:cubicBezTo>
                    <a:pt x="78" y="132"/>
                    <a:pt x="71" y="121"/>
                    <a:pt x="61" y="108"/>
                  </a:cubicBezTo>
                  <a:cubicBezTo>
                    <a:pt x="61" y="108"/>
                    <a:pt x="61" y="108"/>
                    <a:pt x="61" y="108"/>
                  </a:cubicBezTo>
                  <a:cubicBezTo>
                    <a:pt x="43" y="86"/>
                    <a:pt x="33" y="68"/>
                    <a:pt x="27" y="54"/>
                  </a:cubicBezTo>
                  <a:cubicBezTo>
                    <a:pt x="21" y="41"/>
                    <a:pt x="20" y="31"/>
                    <a:pt x="20" y="25"/>
                  </a:cubicBezTo>
                  <a:cubicBezTo>
                    <a:pt x="20" y="21"/>
                    <a:pt x="20" y="18"/>
                    <a:pt x="21" y="17"/>
                  </a:cubicBezTo>
                  <a:cubicBezTo>
                    <a:pt x="21" y="16"/>
                    <a:pt x="21" y="16"/>
                    <a:pt x="21" y="16"/>
                  </a:cubicBezTo>
                  <a:cubicBezTo>
                    <a:pt x="21" y="15"/>
                    <a:pt x="21" y="15"/>
                    <a:pt x="21" y="15"/>
                  </a:cubicBezTo>
                  <a:cubicBezTo>
                    <a:pt x="20" y="15"/>
                    <a:pt x="20" y="15"/>
                    <a:pt x="20" y="15"/>
                  </a:cubicBezTo>
                  <a:cubicBezTo>
                    <a:pt x="21" y="16"/>
                    <a:pt x="21" y="16"/>
                    <a:pt x="21" y="16"/>
                  </a:cubicBezTo>
                  <a:cubicBezTo>
                    <a:pt x="21" y="15"/>
                    <a:pt x="21" y="15"/>
                    <a:pt x="21" y="15"/>
                  </a:cubicBezTo>
                  <a:cubicBezTo>
                    <a:pt x="20" y="15"/>
                    <a:pt x="20" y="15"/>
                    <a:pt x="20" y="15"/>
                  </a:cubicBezTo>
                  <a:cubicBezTo>
                    <a:pt x="21" y="16"/>
                    <a:pt x="21" y="16"/>
                    <a:pt x="21" y="16"/>
                  </a:cubicBezTo>
                  <a:cubicBezTo>
                    <a:pt x="15" y="12"/>
                    <a:pt x="15" y="12"/>
                    <a:pt x="15" y="12"/>
                  </a:cubicBezTo>
                  <a:cubicBezTo>
                    <a:pt x="21" y="16"/>
                    <a:pt x="21" y="16"/>
                    <a:pt x="21" y="16"/>
                  </a:cubicBezTo>
                  <a:cubicBezTo>
                    <a:pt x="21" y="16"/>
                    <a:pt x="21" y="16"/>
                    <a:pt x="21" y="16"/>
                  </a:cubicBezTo>
                  <a:cubicBezTo>
                    <a:pt x="15" y="12"/>
                    <a:pt x="15" y="12"/>
                    <a:pt x="15" y="12"/>
                  </a:cubicBezTo>
                  <a:cubicBezTo>
                    <a:pt x="21" y="16"/>
                    <a:pt x="21" y="16"/>
                    <a:pt x="21" y="16"/>
                  </a:cubicBezTo>
                  <a:cubicBezTo>
                    <a:pt x="24" y="11"/>
                    <a:pt x="23" y="5"/>
                    <a:pt x="18" y="2"/>
                  </a:cubicBezTo>
                  <a:cubicBezTo>
                    <a:pt x="13" y="0"/>
                    <a:pt x="7" y="1"/>
                    <a:pt x="4"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Calibri"/>
                <a:buNone/>
              </a:pPr>
              <a:endParaRPr sz="300" b="0" i="0" u="none" strike="noStrike" cap="none">
                <a:solidFill>
                  <a:srgbClr val="000000"/>
                </a:solidFill>
                <a:latin typeface="Arial"/>
                <a:ea typeface="Arial"/>
                <a:cs typeface="Arial"/>
                <a:sym typeface="Arial"/>
              </a:endParaRPr>
            </a:p>
          </p:txBody>
        </p:sp>
        <p:sp>
          <p:nvSpPr>
            <p:cNvPr id="469" name="Google Shape;469;p2">
              <a:extLst>
                <a:ext uri="{FF2B5EF4-FFF2-40B4-BE49-F238E27FC236}">
                  <a16:creationId xmlns:a16="http://schemas.microsoft.com/office/drawing/2014/main" id="{F91774FE-C0D2-B4B8-D512-C9B3F609CD43}"/>
                </a:ext>
              </a:extLst>
            </p:cNvPr>
            <p:cNvSpPr/>
            <p:nvPr/>
          </p:nvSpPr>
          <p:spPr>
            <a:xfrm>
              <a:off x="4985446" y="1800228"/>
              <a:ext cx="266535" cy="666337"/>
            </a:xfrm>
            <a:custGeom>
              <a:avLst/>
              <a:gdLst/>
              <a:ahLst/>
              <a:cxnLst/>
              <a:rect l="l" t="t" r="r" b="b"/>
              <a:pathLst>
                <a:path w="89" h="222" extrusionOk="0">
                  <a:moveTo>
                    <a:pt x="85" y="216"/>
                  </a:moveTo>
                  <a:cubicBezTo>
                    <a:pt x="86" y="215"/>
                    <a:pt x="89" y="208"/>
                    <a:pt x="89" y="197"/>
                  </a:cubicBezTo>
                  <a:cubicBezTo>
                    <a:pt x="89" y="188"/>
                    <a:pt x="87" y="175"/>
                    <a:pt x="80" y="160"/>
                  </a:cubicBezTo>
                  <a:cubicBezTo>
                    <a:pt x="74" y="144"/>
                    <a:pt x="62" y="124"/>
                    <a:pt x="44" y="101"/>
                  </a:cubicBezTo>
                  <a:cubicBezTo>
                    <a:pt x="44" y="101"/>
                    <a:pt x="44" y="101"/>
                    <a:pt x="44" y="101"/>
                  </a:cubicBezTo>
                  <a:cubicBezTo>
                    <a:pt x="35" y="89"/>
                    <a:pt x="29" y="79"/>
                    <a:pt x="25" y="71"/>
                  </a:cubicBezTo>
                  <a:cubicBezTo>
                    <a:pt x="21" y="62"/>
                    <a:pt x="20" y="55"/>
                    <a:pt x="20" y="49"/>
                  </a:cubicBezTo>
                  <a:cubicBezTo>
                    <a:pt x="20" y="44"/>
                    <a:pt x="21" y="39"/>
                    <a:pt x="23" y="36"/>
                  </a:cubicBezTo>
                  <a:cubicBezTo>
                    <a:pt x="26" y="30"/>
                    <a:pt x="31" y="26"/>
                    <a:pt x="37" y="23"/>
                  </a:cubicBezTo>
                  <a:cubicBezTo>
                    <a:pt x="43" y="21"/>
                    <a:pt x="50" y="19"/>
                    <a:pt x="56" y="19"/>
                  </a:cubicBezTo>
                  <a:cubicBezTo>
                    <a:pt x="58" y="19"/>
                    <a:pt x="59" y="19"/>
                    <a:pt x="60" y="19"/>
                  </a:cubicBezTo>
                  <a:cubicBezTo>
                    <a:pt x="65" y="20"/>
                    <a:pt x="70" y="16"/>
                    <a:pt x="71" y="11"/>
                  </a:cubicBezTo>
                  <a:cubicBezTo>
                    <a:pt x="71" y="5"/>
                    <a:pt x="67" y="1"/>
                    <a:pt x="62" y="0"/>
                  </a:cubicBezTo>
                  <a:cubicBezTo>
                    <a:pt x="60" y="0"/>
                    <a:pt x="58" y="0"/>
                    <a:pt x="56" y="0"/>
                  </a:cubicBezTo>
                  <a:cubicBezTo>
                    <a:pt x="50" y="0"/>
                    <a:pt x="44" y="1"/>
                    <a:pt x="38" y="2"/>
                  </a:cubicBezTo>
                  <a:cubicBezTo>
                    <a:pt x="29" y="5"/>
                    <a:pt x="19" y="10"/>
                    <a:pt x="12" y="18"/>
                  </a:cubicBezTo>
                  <a:cubicBezTo>
                    <a:pt x="9" y="22"/>
                    <a:pt x="6" y="26"/>
                    <a:pt x="4" y="32"/>
                  </a:cubicBezTo>
                  <a:cubicBezTo>
                    <a:pt x="2" y="37"/>
                    <a:pt x="0" y="43"/>
                    <a:pt x="0" y="49"/>
                  </a:cubicBezTo>
                  <a:cubicBezTo>
                    <a:pt x="0" y="58"/>
                    <a:pt x="3" y="68"/>
                    <a:pt x="7" y="78"/>
                  </a:cubicBezTo>
                  <a:cubicBezTo>
                    <a:pt x="12" y="89"/>
                    <a:pt x="19" y="101"/>
                    <a:pt x="29" y="113"/>
                  </a:cubicBezTo>
                  <a:cubicBezTo>
                    <a:pt x="29" y="113"/>
                    <a:pt x="29" y="113"/>
                    <a:pt x="29" y="113"/>
                  </a:cubicBezTo>
                  <a:cubicBezTo>
                    <a:pt x="46" y="135"/>
                    <a:pt x="57" y="153"/>
                    <a:pt x="62" y="167"/>
                  </a:cubicBezTo>
                  <a:cubicBezTo>
                    <a:pt x="68" y="181"/>
                    <a:pt x="69" y="191"/>
                    <a:pt x="69" y="197"/>
                  </a:cubicBezTo>
                  <a:cubicBezTo>
                    <a:pt x="69" y="201"/>
                    <a:pt x="69" y="203"/>
                    <a:pt x="69" y="205"/>
                  </a:cubicBezTo>
                  <a:cubicBezTo>
                    <a:pt x="68" y="205"/>
                    <a:pt x="68" y="206"/>
                    <a:pt x="68" y="206"/>
                  </a:cubicBezTo>
                  <a:cubicBezTo>
                    <a:pt x="68" y="206"/>
                    <a:pt x="68" y="206"/>
                    <a:pt x="68" y="206"/>
                  </a:cubicBezTo>
                  <a:cubicBezTo>
                    <a:pt x="70" y="207"/>
                    <a:pt x="70" y="207"/>
                    <a:pt x="70" y="207"/>
                  </a:cubicBezTo>
                  <a:cubicBezTo>
                    <a:pt x="68" y="206"/>
                    <a:pt x="68" y="206"/>
                    <a:pt x="68" y="206"/>
                  </a:cubicBezTo>
                  <a:cubicBezTo>
                    <a:pt x="68" y="206"/>
                    <a:pt x="68" y="206"/>
                    <a:pt x="68" y="206"/>
                  </a:cubicBezTo>
                  <a:cubicBezTo>
                    <a:pt x="70" y="207"/>
                    <a:pt x="70" y="207"/>
                    <a:pt x="70" y="207"/>
                  </a:cubicBezTo>
                  <a:cubicBezTo>
                    <a:pt x="68" y="206"/>
                    <a:pt x="68" y="206"/>
                    <a:pt x="68" y="206"/>
                  </a:cubicBezTo>
                  <a:cubicBezTo>
                    <a:pt x="74" y="209"/>
                    <a:pt x="74" y="209"/>
                    <a:pt x="74" y="209"/>
                  </a:cubicBezTo>
                  <a:cubicBezTo>
                    <a:pt x="68" y="206"/>
                    <a:pt x="68" y="206"/>
                    <a:pt x="68" y="206"/>
                  </a:cubicBezTo>
                  <a:cubicBezTo>
                    <a:pt x="68" y="206"/>
                    <a:pt x="68" y="206"/>
                    <a:pt x="68" y="206"/>
                  </a:cubicBezTo>
                  <a:cubicBezTo>
                    <a:pt x="74" y="209"/>
                    <a:pt x="74" y="209"/>
                    <a:pt x="74" y="209"/>
                  </a:cubicBezTo>
                  <a:cubicBezTo>
                    <a:pt x="68" y="206"/>
                    <a:pt x="68" y="206"/>
                    <a:pt x="68" y="206"/>
                  </a:cubicBezTo>
                  <a:cubicBezTo>
                    <a:pt x="65" y="210"/>
                    <a:pt x="67" y="216"/>
                    <a:pt x="72" y="219"/>
                  </a:cubicBezTo>
                  <a:cubicBezTo>
                    <a:pt x="76" y="222"/>
                    <a:pt x="82" y="220"/>
                    <a:pt x="85" y="21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Calibri"/>
                <a:buNone/>
              </a:pPr>
              <a:endParaRPr sz="300" b="0" i="0" u="none" strike="noStrike" cap="none">
                <a:solidFill>
                  <a:srgbClr val="000000"/>
                </a:solidFill>
                <a:latin typeface="Arial"/>
                <a:ea typeface="Arial"/>
                <a:cs typeface="Arial"/>
                <a:sym typeface="Arial"/>
              </a:endParaRPr>
            </a:p>
          </p:txBody>
        </p:sp>
        <p:sp>
          <p:nvSpPr>
            <p:cNvPr id="470" name="Google Shape;470;p2">
              <a:extLst>
                <a:ext uri="{FF2B5EF4-FFF2-40B4-BE49-F238E27FC236}">
                  <a16:creationId xmlns:a16="http://schemas.microsoft.com/office/drawing/2014/main" id="{E11345D2-D668-E3DF-A22D-EE8D3410A601}"/>
                </a:ext>
              </a:extLst>
            </p:cNvPr>
            <p:cNvSpPr/>
            <p:nvPr/>
          </p:nvSpPr>
          <p:spPr>
            <a:xfrm>
              <a:off x="5368748" y="1705037"/>
              <a:ext cx="215766" cy="147229"/>
            </a:xfrm>
            <a:custGeom>
              <a:avLst/>
              <a:gdLst/>
              <a:ahLst/>
              <a:cxnLst/>
              <a:rect l="l" t="t" r="r" b="b"/>
              <a:pathLst>
                <a:path w="72" h="49" extrusionOk="0">
                  <a:moveTo>
                    <a:pt x="52" y="7"/>
                  </a:moveTo>
                  <a:cubicBezTo>
                    <a:pt x="54" y="8"/>
                    <a:pt x="54" y="8"/>
                    <a:pt x="54" y="8"/>
                  </a:cubicBezTo>
                  <a:cubicBezTo>
                    <a:pt x="52" y="7"/>
                    <a:pt x="52" y="7"/>
                    <a:pt x="52" y="7"/>
                  </a:cubicBezTo>
                  <a:cubicBezTo>
                    <a:pt x="52" y="7"/>
                    <a:pt x="52" y="7"/>
                    <a:pt x="52" y="7"/>
                  </a:cubicBezTo>
                  <a:cubicBezTo>
                    <a:pt x="54" y="8"/>
                    <a:pt x="54" y="8"/>
                    <a:pt x="54" y="8"/>
                  </a:cubicBezTo>
                  <a:cubicBezTo>
                    <a:pt x="52" y="7"/>
                    <a:pt x="52" y="7"/>
                    <a:pt x="52" y="7"/>
                  </a:cubicBezTo>
                  <a:cubicBezTo>
                    <a:pt x="51" y="7"/>
                    <a:pt x="48" y="13"/>
                    <a:pt x="43" y="19"/>
                  </a:cubicBezTo>
                  <a:cubicBezTo>
                    <a:pt x="40" y="22"/>
                    <a:pt x="37" y="25"/>
                    <a:pt x="33" y="27"/>
                  </a:cubicBezTo>
                  <a:cubicBezTo>
                    <a:pt x="29" y="29"/>
                    <a:pt x="25" y="30"/>
                    <a:pt x="20" y="30"/>
                  </a:cubicBezTo>
                  <a:cubicBezTo>
                    <a:pt x="17" y="30"/>
                    <a:pt x="15" y="30"/>
                    <a:pt x="13" y="29"/>
                  </a:cubicBezTo>
                  <a:cubicBezTo>
                    <a:pt x="7" y="28"/>
                    <a:pt x="2" y="31"/>
                    <a:pt x="1" y="37"/>
                  </a:cubicBezTo>
                  <a:cubicBezTo>
                    <a:pt x="0" y="42"/>
                    <a:pt x="4" y="47"/>
                    <a:pt x="9" y="48"/>
                  </a:cubicBezTo>
                  <a:cubicBezTo>
                    <a:pt x="13" y="49"/>
                    <a:pt x="16" y="49"/>
                    <a:pt x="20" y="49"/>
                  </a:cubicBezTo>
                  <a:cubicBezTo>
                    <a:pt x="28" y="49"/>
                    <a:pt x="36" y="47"/>
                    <a:pt x="42" y="44"/>
                  </a:cubicBezTo>
                  <a:cubicBezTo>
                    <a:pt x="52" y="39"/>
                    <a:pt x="58" y="31"/>
                    <a:pt x="63" y="26"/>
                  </a:cubicBezTo>
                  <a:cubicBezTo>
                    <a:pt x="67" y="20"/>
                    <a:pt x="69" y="15"/>
                    <a:pt x="69" y="15"/>
                  </a:cubicBezTo>
                  <a:cubicBezTo>
                    <a:pt x="72" y="10"/>
                    <a:pt x="69" y="4"/>
                    <a:pt x="64" y="2"/>
                  </a:cubicBezTo>
                  <a:cubicBezTo>
                    <a:pt x="59" y="0"/>
                    <a:pt x="54" y="2"/>
                    <a:pt x="52"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Calibri"/>
                <a:buNone/>
              </a:pPr>
              <a:endParaRPr sz="300" b="0" i="0" u="none" strike="noStrike" cap="none">
                <a:solidFill>
                  <a:srgbClr val="000000"/>
                </a:solidFill>
                <a:latin typeface="Arial"/>
                <a:ea typeface="Arial"/>
                <a:cs typeface="Arial"/>
                <a:sym typeface="Arial"/>
              </a:endParaRPr>
            </a:p>
          </p:txBody>
        </p:sp>
        <p:sp>
          <p:nvSpPr>
            <p:cNvPr id="471" name="Google Shape;471;p2">
              <a:extLst>
                <a:ext uri="{FF2B5EF4-FFF2-40B4-BE49-F238E27FC236}">
                  <a16:creationId xmlns:a16="http://schemas.microsoft.com/office/drawing/2014/main" id="{CE766676-A7C8-8907-65C9-39D3888888DE}"/>
                </a:ext>
              </a:extLst>
            </p:cNvPr>
            <p:cNvSpPr/>
            <p:nvPr/>
          </p:nvSpPr>
          <p:spPr>
            <a:xfrm>
              <a:off x="4817910" y="2163223"/>
              <a:ext cx="215766" cy="149767"/>
            </a:xfrm>
            <a:custGeom>
              <a:avLst/>
              <a:gdLst/>
              <a:ahLst/>
              <a:cxnLst/>
              <a:rect l="l" t="t" r="r" b="b"/>
              <a:pathLst>
                <a:path w="72" h="50" extrusionOk="0">
                  <a:moveTo>
                    <a:pt x="20" y="43"/>
                  </a:moveTo>
                  <a:cubicBezTo>
                    <a:pt x="18" y="42"/>
                    <a:pt x="18" y="42"/>
                    <a:pt x="18" y="42"/>
                  </a:cubicBezTo>
                  <a:cubicBezTo>
                    <a:pt x="20" y="43"/>
                    <a:pt x="20" y="43"/>
                    <a:pt x="20" y="43"/>
                  </a:cubicBezTo>
                  <a:cubicBezTo>
                    <a:pt x="20" y="43"/>
                    <a:pt x="20" y="43"/>
                    <a:pt x="20" y="43"/>
                  </a:cubicBezTo>
                  <a:cubicBezTo>
                    <a:pt x="18" y="42"/>
                    <a:pt x="18" y="42"/>
                    <a:pt x="18" y="42"/>
                  </a:cubicBezTo>
                  <a:cubicBezTo>
                    <a:pt x="20" y="43"/>
                    <a:pt x="20" y="43"/>
                    <a:pt x="20" y="43"/>
                  </a:cubicBezTo>
                  <a:cubicBezTo>
                    <a:pt x="20" y="43"/>
                    <a:pt x="23" y="36"/>
                    <a:pt x="29" y="31"/>
                  </a:cubicBezTo>
                  <a:cubicBezTo>
                    <a:pt x="32" y="28"/>
                    <a:pt x="35" y="25"/>
                    <a:pt x="39" y="23"/>
                  </a:cubicBezTo>
                  <a:cubicBezTo>
                    <a:pt x="43" y="21"/>
                    <a:pt x="47" y="20"/>
                    <a:pt x="52" y="20"/>
                  </a:cubicBezTo>
                  <a:cubicBezTo>
                    <a:pt x="54" y="20"/>
                    <a:pt x="57" y="20"/>
                    <a:pt x="59" y="21"/>
                  </a:cubicBezTo>
                  <a:cubicBezTo>
                    <a:pt x="64" y="22"/>
                    <a:pt x="70" y="18"/>
                    <a:pt x="71" y="13"/>
                  </a:cubicBezTo>
                  <a:cubicBezTo>
                    <a:pt x="72" y="8"/>
                    <a:pt x="68" y="3"/>
                    <a:pt x="63" y="1"/>
                  </a:cubicBezTo>
                  <a:cubicBezTo>
                    <a:pt x="59" y="1"/>
                    <a:pt x="56" y="0"/>
                    <a:pt x="52" y="0"/>
                  </a:cubicBezTo>
                  <a:cubicBezTo>
                    <a:pt x="44" y="0"/>
                    <a:pt x="36" y="3"/>
                    <a:pt x="29" y="6"/>
                  </a:cubicBezTo>
                  <a:cubicBezTo>
                    <a:pt x="20" y="11"/>
                    <a:pt x="13" y="18"/>
                    <a:pt x="9" y="24"/>
                  </a:cubicBezTo>
                  <a:cubicBezTo>
                    <a:pt x="5" y="30"/>
                    <a:pt x="3" y="34"/>
                    <a:pt x="2" y="35"/>
                  </a:cubicBezTo>
                  <a:cubicBezTo>
                    <a:pt x="0" y="40"/>
                    <a:pt x="2" y="46"/>
                    <a:pt x="7" y="48"/>
                  </a:cubicBezTo>
                  <a:cubicBezTo>
                    <a:pt x="12" y="50"/>
                    <a:pt x="18" y="48"/>
                    <a:pt x="20"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Calibri"/>
                <a:buNone/>
              </a:pPr>
              <a:endParaRPr sz="300" b="0" i="0" u="none" strike="noStrike" cap="none">
                <a:solidFill>
                  <a:srgbClr val="000000"/>
                </a:solidFill>
                <a:latin typeface="Arial"/>
                <a:ea typeface="Arial"/>
                <a:cs typeface="Arial"/>
                <a:sym typeface="Arial"/>
              </a:endParaRPr>
            </a:p>
          </p:txBody>
        </p:sp>
        <p:sp>
          <p:nvSpPr>
            <p:cNvPr id="472" name="Google Shape;472;p2">
              <a:extLst>
                <a:ext uri="{FF2B5EF4-FFF2-40B4-BE49-F238E27FC236}">
                  <a16:creationId xmlns:a16="http://schemas.microsoft.com/office/drawing/2014/main" id="{42F2EB36-4218-0CC4-E554-F15722F6D981}"/>
                </a:ext>
              </a:extLst>
            </p:cNvPr>
            <p:cNvSpPr/>
            <p:nvPr/>
          </p:nvSpPr>
          <p:spPr>
            <a:xfrm>
              <a:off x="5267211" y="1581923"/>
              <a:ext cx="230997" cy="125652"/>
            </a:xfrm>
            <a:custGeom>
              <a:avLst/>
              <a:gdLst/>
              <a:ahLst/>
              <a:cxnLst/>
              <a:rect l="l" t="t" r="r" b="b"/>
              <a:pathLst>
                <a:path w="77" h="42" extrusionOk="0">
                  <a:moveTo>
                    <a:pt x="4" y="10"/>
                  </a:moveTo>
                  <a:cubicBezTo>
                    <a:pt x="69" y="41"/>
                    <a:pt x="69" y="41"/>
                    <a:pt x="69" y="41"/>
                  </a:cubicBezTo>
                  <a:cubicBezTo>
                    <a:pt x="72" y="42"/>
                    <a:pt x="74" y="41"/>
                    <a:pt x="76" y="39"/>
                  </a:cubicBezTo>
                  <a:cubicBezTo>
                    <a:pt x="77" y="37"/>
                    <a:pt x="76" y="34"/>
                    <a:pt x="73" y="33"/>
                  </a:cubicBezTo>
                  <a:cubicBezTo>
                    <a:pt x="8" y="1"/>
                    <a:pt x="8" y="1"/>
                    <a:pt x="8" y="1"/>
                  </a:cubicBezTo>
                  <a:cubicBezTo>
                    <a:pt x="6" y="0"/>
                    <a:pt x="3" y="1"/>
                    <a:pt x="1" y="3"/>
                  </a:cubicBezTo>
                  <a:cubicBezTo>
                    <a:pt x="0" y="6"/>
                    <a:pt x="1" y="9"/>
                    <a:pt x="4" y="10"/>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Calibri"/>
                <a:buNone/>
              </a:pPr>
              <a:endParaRPr sz="300" b="0" i="0" u="none" strike="noStrike" cap="none">
                <a:solidFill>
                  <a:srgbClr val="000000"/>
                </a:solidFill>
                <a:latin typeface="Arial"/>
                <a:ea typeface="Arial"/>
                <a:cs typeface="Arial"/>
                <a:sym typeface="Arial"/>
              </a:endParaRPr>
            </a:p>
          </p:txBody>
        </p:sp>
        <p:sp>
          <p:nvSpPr>
            <p:cNvPr id="473" name="Google Shape;473;p2">
              <a:extLst>
                <a:ext uri="{FF2B5EF4-FFF2-40B4-BE49-F238E27FC236}">
                  <a16:creationId xmlns:a16="http://schemas.microsoft.com/office/drawing/2014/main" id="{4C81736E-5F2E-14A1-8BB3-C45EA9411FA6}"/>
                </a:ext>
              </a:extLst>
            </p:cNvPr>
            <p:cNvSpPr/>
            <p:nvPr/>
          </p:nvSpPr>
          <p:spPr>
            <a:xfrm>
              <a:off x="4916908" y="2310452"/>
              <a:ext cx="230997" cy="125652"/>
            </a:xfrm>
            <a:custGeom>
              <a:avLst/>
              <a:gdLst/>
              <a:ahLst/>
              <a:cxnLst/>
              <a:rect l="l" t="t" r="r" b="b"/>
              <a:pathLst>
                <a:path w="77" h="42" extrusionOk="0">
                  <a:moveTo>
                    <a:pt x="4" y="10"/>
                  </a:moveTo>
                  <a:cubicBezTo>
                    <a:pt x="69" y="41"/>
                    <a:pt x="69" y="41"/>
                    <a:pt x="69" y="41"/>
                  </a:cubicBezTo>
                  <a:cubicBezTo>
                    <a:pt x="72" y="42"/>
                    <a:pt x="75" y="41"/>
                    <a:pt x="76" y="39"/>
                  </a:cubicBezTo>
                  <a:cubicBezTo>
                    <a:pt x="77" y="36"/>
                    <a:pt x="76" y="34"/>
                    <a:pt x="74" y="32"/>
                  </a:cubicBezTo>
                  <a:cubicBezTo>
                    <a:pt x="8" y="1"/>
                    <a:pt x="8" y="1"/>
                    <a:pt x="8" y="1"/>
                  </a:cubicBezTo>
                  <a:cubicBezTo>
                    <a:pt x="6" y="0"/>
                    <a:pt x="3" y="1"/>
                    <a:pt x="2" y="3"/>
                  </a:cubicBezTo>
                  <a:cubicBezTo>
                    <a:pt x="0" y="6"/>
                    <a:pt x="1" y="9"/>
                    <a:pt x="4" y="10"/>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Calibri"/>
                <a:buNone/>
              </a:pPr>
              <a:endParaRPr sz="300" b="0" i="0" u="none" strike="noStrike" cap="none">
                <a:solidFill>
                  <a:srgbClr val="000000"/>
                </a:solidFill>
                <a:latin typeface="Arial"/>
                <a:ea typeface="Arial"/>
                <a:cs typeface="Arial"/>
                <a:sym typeface="Arial"/>
              </a:endParaRPr>
            </a:p>
          </p:txBody>
        </p:sp>
        <p:sp>
          <p:nvSpPr>
            <p:cNvPr id="474" name="Google Shape;474;p2">
              <a:extLst>
                <a:ext uri="{FF2B5EF4-FFF2-40B4-BE49-F238E27FC236}">
                  <a16:creationId xmlns:a16="http://schemas.microsoft.com/office/drawing/2014/main" id="{4B57B2AF-2786-8E35-C231-341B640AB1F0}"/>
                </a:ext>
              </a:extLst>
            </p:cNvPr>
            <p:cNvSpPr/>
            <p:nvPr/>
          </p:nvSpPr>
          <p:spPr>
            <a:xfrm>
              <a:off x="5255788" y="1654269"/>
              <a:ext cx="176421" cy="104075"/>
            </a:xfrm>
            <a:custGeom>
              <a:avLst/>
              <a:gdLst/>
              <a:ahLst/>
              <a:cxnLst/>
              <a:rect l="l" t="t" r="r" b="b"/>
              <a:pathLst>
                <a:path w="59" h="35" extrusionOk="0">
                  <a:moveTo>
                    <a:pt x="3" y="10"/>
                  </a:moveTo>
                  <a:cubicBezTo>
                    <a:pt x="51" y="33"/>
                    <a:pt x="51" y="33"/>
                    <a:pt x="51" y="33"/>
                  </a:cubicBezTo>
                  <a:cubicBezTo>
                    <a:pt x="53" y="35"/>
                    <a:pt x="56" y="34"/>
                    <a:pt x="57" y="31"/>
                  </a:cubicBezTo>
                  <a:cubicBezTo>
                    <a:pt x="59" y="29"/>
                    <a:pt x="58" y="26"/>
                    <a:pt x="55" y="25"/>
                  </a:cubicBezTo>
                  <a:cubicBezTo>
                    <a:pt x="7" y="2"/>
                    <a:pt x="7" y="2"/>
                    <a:pt x="7" y="2"/>
                  </a:cubicBezTo>
                  <a:cubicBezTo>
                    <a:pt x="5" y="0"/>
                    <a:pt x="2" y="1"/>
                    <a:pt x="1" y="4"/>
                  </a:cubicBezTo>
                  <a:cubicBezTo>
                    <a:pt x="0" y="6"/>
                    <a:pt x="1" y="9"/>
                    <a:pt x="3" y="10"/>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Calibri"/>
                <a:buNone/>
              </a:pPr>
              <a:endParaRPr sz="300" b="0" i="0" u="none" strike="noStrike" cap="none">
                <a:solidFill>
                  <a:srgbClr val="000000"/>
                </a:solidFill>
                <a:latin typeface="Arial"/>
                <a:ea typeface="Arial"/>
                <a:cs typeface="Arial"/>
                <a:sym typeface="Arial"/>
              </a:endParaRPr>
            </a:p>
          </p:txBody>
        </p:sp>
        <p:sp>
          <p:nvSpPr>
            <p:cNvPr id="475" name="Google Shape;475;p2">
              <a:extLst>
                <a:ext uri="{FF2B5EF4-FFF2-40B4-BE49-F238E27FC236}">
                  <a16:creationId xmlns:a16="http://schemas.microsoft.com/office/drawing/2014/main" id="{2AE12987-77B0-F0EA-1472-2D0903484DBA}"/>
                </a:ext>
              </a:extLst>
            </p:cNvPr>
            <p:cNvSpPr/>
            <p:nvPr/>
          </p:nvSpPr>
          <p:spPr>
            <a:xfrm>
              <a:off x="4974023" y="2262221"/>
              <a:ext cx="176421" cy="102806"/>
            </a:xfrm>
            <a:custGeom>
              <a:avLst/>
              <a:gdLst/>
              <a:ahLst/>
              <a:cxnLst/>
              <a:rect l="l" t="t" r="r" b="b"/>
              <a:pathLst>
                <a:path w="59" h="34" extrusionOk="0">
                  <a:moveTo>
                    <a:pt x="3" y="10"/>
                  </a:moveTo>
                  <a:cubicBezTo>
                    <a:pt x="51" y="33"/>
                    <a:pt x="51" y="33"/>
                    <a:pt x="51" y="33"/>
                  </a:cubicBezTo>
                  <a:cubicBezTo>
                    <a:pt x="54" y="34"/>
                    <a:pt x="57" y="33"/>
                    <a:pt x="58" y="30"/>
                  </a:cubicBezTo>
                  <a:cubicBezTo>
                    <a:pt x="59" y="28"/>
                    <a:pt x="58" y="25"/>
                    <a:pt x="56" y="24"/>
                  </a:cubicBezTo>
                  <a:cubicBezTo>
                    <a:pt x="8" y="1"/>
                    <a:pt x="8" y="1"/>
                    <a:pt x="8" y="1"/>
                  </a:cubicBezTo>
                  <a:cubicBezTo>
                    <a:pt x="5" y="0"/>
                    <a:pt x="2" y="1"/>
                    <a:pt x="1" y="3"/>
                  </a:cubicBezTo>
                  <a:cubicBezTo>
                    <a:pt x="0" y="5"/>
                    <a:pt x="1" y="8"/>
                    <a:pt x="3" y="10"/>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Calibri"/>
                <a:buNone/>
              </a:pPr>
              <a:endParaRPr sz="300" b="0" i="0" u="none" strike="noStrike" cap="none">
                <a:solidFill>
                  <a:srgbClr val="000000"/>
                </a:solidFill>
                <a:latin typeface="Arial"/>
                <a:ea typeface="Arial"/>
                <a:cs typeface="Arial"/>
                <a:sym typeface="Arial"/>
              </a:endParaRPr>
            </a:p>
          </p:txBody>
        </p:sp>
        <p:sp>
          <p:nvSpPr>
            <p:cNvPr id="476" name="Google Shape;476;p2">
              <a:extLst>
                <a:ext uri="{FF2B5EF4-FFF2-40B4-BE49-F238E27FC236}">
                  <a16:creationId xmlns:a16="http://schemas.microsoft.com/office/drawing/2014/main" id="{9B91DAD0-9253-4724-B773-0AF6F2812967}"/>
                </a:ext>
              </a:extLst>
            </p:cNvPr>
            <p:cNvSpPr/>
            <p:nvPr/>
          </p:nvSpPr>
          <p:spPr>
            <a:xfrm>
              <a:off x="5123790" y="1927149"/>
              <a:ext cx="176421" cy="101537"/>
            </a:xfrm>
            <a:custGeom>
              <a:avLst/>
              <a:gdLst/>
              <a:ahLst/>
              <a:cxnLst/>
              <a:rect l="l" t="t" r="r" b="b"/>
              <a:pathLst>
                <a:path w="59" h="34" extrusionOk="0">
                  <a:moveTo>
                    <a:pt x="4" y="10"/>
                  </a:moveTo>
                  <a:cubicBezTo>
                    <a:pt x="51" y="33"/>
                    <a:pt x="51" y="33"/>
                    <a:pt x="51" y="33"/>
                  </a:cubicBezTo>
                  <a:cubicBezTo>
                    <a:pt x="54" y="34"/>
                    <a:pt x="57" y="33"/>
                    <a:pt x="58" y="30"/>
                  </a:cubicBezTo>
                  <a:cubicBezTo>
                    <a:pt x="59" y="28"/>
                    <a:pt x="58" y="25"/>
                    <a:pt x="56" y="24"/>
                  </a:cubicBezTo>
                  <a:cubicBezTo>
                    <a:pt x="8" y="1"/>
                    <a:pt x="8" y="1"/>
                    <a:pt x="8" y="1"/>
                  </a:cubicBezTo>
                  <a:cubicBezTo>
                    <a:pt x="5" y="0"/>
                    <a:pt x="2" y="1"/>
                    <a:pt x="1" y="3"/>
                  </a:cubicBezTo>
                  <a:cubicBezTo>
                    <a:pt x="0" y="6"/>
                    <a:pt x="1" y="9"/>
                    <a:pt x="4" y="10"/>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Calibri"/>
                <a:buNone/>
              </a:pPr>
              <a:endParaRPr sz="300" b="0" i="0" u="none" strike="noStrike" cap="none">
                <a:solidFill>
                  <a:srgbClr val="000000"/>
                </a:solidFill>
                <a:latin typeface="Arial"/>
                <a:ea typeface="Arial"/>
                <a:cs typeface="Arial"/>
                <a:sym typeface="Arial"/>
              </a:endParaRPr>
            </a:p>
          </p:txBody>
        </p:sp>
        <p:sp>
          <p:nvSpPr>
            <p:cNvPr id="477" name="Google Shape;477;p2">
              <a:extLst>
                <a:ext uri="{FF2B5EF4-FFF2-40B4-BE49-F238E27FC236}">
                  <a16:creationId xmlns:a16="http://schemas.microsoft.com/office/drawing/2014/main" id="{F7A72541-0CF9-6920-650A-78DBFEC68B85}"/>
                </a:ext>
              </a:extLst>
            </p:cNvPr>
            <p:cNvSpPr/>
            <p:nvPr/>
          </p:nvSpPr>
          <p:spPr>
            <a:xfrm>
              <a:off x="5093329" y="1986802"/>
              <a:ext cx="176421" cy="101537"/>
            </a:xfrm>
            <a:custGeom>
              <a:avLst/>
              <a:gdLst/>
              <a:ahLst/>
              <a:cxnLst/>
              <a:rect l="l" t="t" r="r" b="b"/>
              <a:pathLst>
                <a:path w="59" h="34" extrusionOk="0">
                  <a:moveTo>
                    <a:pt x="4" y="10"/>
                  </a:moveTo>
                  <a:cubicBezTo>
                    <a:pt x="52" y="33"/>
                    <a:pt x="52" y="33"/>
                    <a:pt x="52" y="33"/>
                  </a:cubicBezTo>
                  <a:cubicBezTo>
                    <a:pt x="54" y="34"/>
                    <a:pt x="57" y="33"/>
                    <a:pt x="58" y="31"/>
                  </a:cubicBezTo>
                  <a:cubicBezTo>
                    <a:pt x="59" y="28"/>
                    <a:pt x="58" y="25"/>
                    <a:pt x="56" y="24"/>
                  </a:cubicBezTo>
                  <a:cubicBezTo>
                    <a:pt x="8" y="1"/>
                    <a:pt x="8" y="1"/>
                    <a:pt x="8" y="1"/>
                  </a:cubicBezTo>
                  <a:cubicBezTo>
                    <a:pt x="6" y="0"/>
                    <a:pt x="3" y="1"/>
                    <a:pt x="2" y="3"/>
                  </a:cubicBezTo>
                  <a:cubicBezTo>
                    <a:pt x="0" y="6"/>
                    <a:pt x="1" y="9"/>
                    <a:pt x="4" y="10"/>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
                <a:buFont typeface="Calibri"/>
                <a:buNone/>
              </a:pPr>
              <a:endParaRPr sz="300" b="0" i="0" u="none" strike="noStrike" cap="none">
                <a:solidFill>
                  <a:srgbClr val="000000"/>
                </a:solidFill>
                <a:latin typeface="Arial"/>
                <a:ea typeface="Arial"/>
                <a:cs typeface="Arial"/>
                <a:sym typeface="Arial"/>
              </a:endParaRPr>
            </a:p>
          </p:txBody>
        </p:sp>
      </p:grpSp>
      <p:sp>
        <p:nvSpPr>
          <p:cNvPr id="478" name="Google Shape;478;p2">
            <a:extLst>
              <a:ext uri="{FF2B5EF4-FFF2-40B4-BE49-F238E27FC236}">
                <a16:creationId xmlns:a16="http://schemas.microsoft.com/office/drawing/2014/main" id="{A97D43AF-E329-B536-0782-CFF0A7954BEB}"/>
              </a:ext>
            </a:extLst>
          </p:cNvPr>
          <p:cNvSpPr txBox="1"/>
          <p:nvPr/>
        </p:nvSpPr>
        <p:spPr>
          <a:xfrm>
            <a:off x="967338" y="186271"/>
            <a:ext cx="10257324" cy="618631"/>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737572"/>
              </a:buClr>
              <a:buSzPts val="1600"/>
              <a:buFont typeface="Lato Light"/>
              <a:buNone/>
            </a:pPr>
            <a:r>
              <a:rPr lang="en-US" sz="4400" dirty="0">
                <a:latin typeface="+mj-lt"/>
                <a:ea typeface="Lato Light"/>
                <a:cs typeface="Lato Light"/>
                <a:sym typeface="Lato Light"/>
              </a:rPr>
              <a:t>Let me introduce myself</a:t>
            </a:r>
            <a:r>
              <a:rPr lang="en-US" sz="4400" i="0" u="none" strike="noStrike" cap="none" dirty="0">
                <a:latin typeface="+mj-lt"/>
                <a:ea typeface="Lato Light"/>
                <a:cs typeface="Lato Light"/>
                <a:sym typeface="Lato Light"/>
              </a:rPr>
              <a:t> </a:t>
            </a:r>
            <a:endParaRPr sz="4400" i="0" u="none" strike="noStrike" cap="none" dirty="0">
              <a:latin typeface="+mj-lt"/>
              <a:ea typeface="Calibri"/>
              <a:cs typeface="Calibri"/>
              <a:sym typeface="Calibri"/>
            </a:endParaRPr>
          </a:p>
        </p:txBody>
      </p:sp>
    </p:spTree>
    <p:extLst>
      <p:ext uri="{BB962C8B-B14F-4D97-AF65-F5344CB8AC3E}">
        <p14:creationId xmlns:p14="http://schemas.microsoft.com/office/powerpoint/2010/main" val="38239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 grpId="0" animBg="1"/>
      <p:bldP spid="463" grpId="0" animBg="1"/>
      <p:bldP spid="464" grpId="0" animBg="1"/>
      <p:bldP spid="46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027FF1-7E1A-6D18-BFA0-1F642CE94A62}"/>
              </a:ext>
            </a:extLst>
          </p:cNvPr>
          <p:cNvSpPr>
            <a:spLocks noGrp="1"/>
          </p:cNvSpPr>
          <p:nvPr>
            <p:ph type="dt" sz="half" idx="10"/>
          </p:nvPr>
        </p:nvSpPr>
        <p:spPr/>
        <p:txBody>
          <a:bodyPr/>
          <a:lstStyle/>
          <a:p>
            <a:fld id="{25942A8A-BBBC-F148-B4B5-E0FF992DFBDF}" type="datetime1">
              <a:rPr lang="en-US" smtClean="0"/>
              <a:t>4/23/25</a:t>
            </a:fld>
            <a:endParaRPr lang="en-US"/>
          </a:p>
        </p:txBody>
      </p:sp>
      <p:sp>
        <p:nvSpPr>
          <p:cNvPr id="3" name="Slide Number Placeholder 2">
            <a:extLst>
              <a:ext uri="{FF2B5EF4-FFF2-40B4-BE49-F238E27FC236}">
                <a16:creationId xmlns:a16="http://schemas.microsoft.com/office/drawing/2014/main" id="{D4AD0CA1-9B4A-6F07-F8B6-991D52B27ED2}"/>
              </a:ext>
            </a:extLst>
          </p:cNvPr>
          <p:cNvSpPr>
            <a:spLocks noGrp="1"/>
          </p:cNvSpPr>
          <p:nvPr>
            <p:ph type="sldNum" sz="quarter" idx="12"/>
          </p:nvPr>
        </p:nvSpPr>
        <p:spPr/>
        <p:txBody>
          <a:bodyPr/>
          <a:lstStyle/>
          <a:p>
            <a:fld id="{20FE5476-6285-AC45-8D6C-2780B1AEE8D1}" type="slidenum">
              <a:rPr lang="en-US" smtClean="0"/>
              <a:t>20</a:t>
            </a:fld>
            <a:endParaRPr lang="en-US"/>
          </a:p>
        </p:txBody>
      </p:sp>
      <p:pic>
        <p:nvPicPr>
          <p:cNvPr id="5" name="Picture 4" descr="A screenshot of a computer&#10;&#10;AI-generated content may be incorrect.">
            <a:extLst>
              <a:ext uri="{FF2B5EF4-FFF2-40B4-BE49-F238E27FC236}">
                <a16:creationId xmlns:a16="http://schemas.microsoft.com/office/drawing/2014/main" id="{DA8EB707-E196-5616-53A5-C508DBE3F5F3}"/>
              </a:ext>
            </a:extLst>
          </p:cNvPr>
          <p:cNvPicPr>
            <a:picLocks noChangeAspect="1"/>
          </p:cNvPicPr>
          <p:nvPr/>
        </p:nvPicPr>
        <p:blipFill>
          <a:blip r:embed="rId2"/>
          <a:stretch>
            <a:fillRect/>
          </a:stretch>
        </p:blipFill>
        <p:spPr>
          <a:xfrm>
            <a:off x="2209800" y="683703"/>
            <a:ext cx="7772400" cy="5490594"/>
          </a:xfrm>
          <a:prstGeom prst="rect">
            <a:avLst/>
          </a:prstGeom>
        </p:spPr>
      </p:pic>
    </p:spTree>
    <p:extLst>
      <p:ext uri="{BB962C8B-B14F-4D97-AF65-F5344CB8AC3E}">
        <p14:creationId xmlns:p14="http://schemas.microsoft.com/office/powerpoint/2010/main" val="628233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1">
          <a:extLst>
            <a:ext uri="{FF2B5EF4-FFF2-40B4-BE49-F238E27FC236}">
              <a16:creationId xmlns:a16="http://schemas.microsoft.com/office/drawing/2014/main" id="{A7962074-A409-00F1-4F5C-CE05E7E522DF}"/>
            </a:ext>
          </a:extLst>
        </p:cNvPr>
        <p:cNvGrpSpPr/>
        <p:nvPr/>
      </p:nvGrpSpPr>
      <p:grpSpPr>
        <a:xfrm>
          <a:off x="0" y="0"/>
          <a:ext cx="0" cy="0"/>
          <a:chOff x="0" y="0"/>
          <a:chExt cx="0" cy="0"/>
        </a:xfrm>
      </p:grpSpPr>
      <p:sp>
        <p:nvSpPr>
          <p:cNvPr id="6" name="Google Shape;182;p36">
            <a:extLst>
              <a:ext uri="{FF2B5EF4-FFF2-40B4-BE49-F238E27FC236}">
                <a16:creationId xmlns:a16="http://schemas.microsoft.com/office/drawing/2014/main" id="{A088CFC6-54B4-9A87-B9B7-F4314C42E23E}"/>
              </a:ext>
            </a:extLst>
          </p:cNvPr>
          <p:cNvSpPr txBox="1">
            <a:spLocks/>
          </p:cNvSpPr>
          <p:nvPr/>
        </p:nvSpPr>
        <p:spPr>
          <a:xfrm>
            <a:off x="514271" y="565652"/>
            <a:ext cx="1044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Roboto Medium"/>
              <a:buNone/>
              <a:defRPr sz="2800" b="0" i="0" u="none" strike="noStrike" cap="none">
                <a:solidFill>
                  <a:schemeClr val="dk1"/>
                </a:solidFill>
                <a:latin typeface="Roboto Medium"/>
                <a:ea typeface="Roboto Medium"/>
                <a:cs typeface="Roboto Medium"/>
                <a:sym typeface="Roboto Medium"/>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1219170">
              <a:buClr>
                <a:srgbClr val="000000"/>
              </a:buClr>
              <a:buSzPct val="111111"/>
              <a:defRPr/>
            </a:pPr>
            <a:r>
              <a:rPr lang="en-US" sz="3600" kern="0" dirty="0">
                <a:solidFill>
                  <a:srgbClr val="000000"/>
                </a:solidFill>
              </a:rPr>
              <a:t>Clinical Impact: Did Multimodal Data Aggregation Address Our Initial Problems?</a:t>
            </a:r>
          </a:p>
        </p:txBody>
      </p:sp>
      <p:sp>
        <p:nvSpPr>
          <p:cNvPr id="7" name="Google Shape;183;p36">
            <a:extLst>
              <a:ext uri="{FF2B5EF4-FFF2-40B4-BE49-F238E27FC236}">
                <a16:creationId xmlns:a16="http://schemas.microsoft.com/office/drawing/2014/main" id="{7C103387-E337-910B-B9C0-8B60227C9AEB}"/>
              </a:ext>
            </a:extLst>
          </p:cNvPr>
          <p:cNvSpPr txBox="1">
            <a:spLocks/>
          </p:cNvSpPr>
          <p:nvPr/>
        </p:nvSpPr>
        <p:spPr>
          <a:xfrm>
            <a:off x="6463329" y="2930912"/>
            <a:ext cx="5568973" cy="323293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marL="1295368" lvl="1" indent="-380990" algn="ctr">
              <a:buClr>
                <a:srgbClr val="FFAA0F"/>
              </a:buClr>
              <a:buSzPct val="90000"/>
              <a:buFont typeface="Wingdings" pitchFamily="2" charset="2"/>
              <a:buChar char="§"/>
              <a:defRPr/>
            </a:pPr>
            <a:endParaRPr lang="en-US" sz="2133" b="1" kern="0" dirty="0">
              <a:solidFill>
                <a:schemeClr val="tx1"/>
              </a:solidFill>
            </a:endParaRPr>
          </a:p>
          <a:p>
            <a:pPr marL="304792" indent="0" algn="ctr" defTabSz="1219170">
              <a:buClr>
                <a:srgbClr val="FFAA0F"/>
              </a:buClr>
              <a:buSzPct val="90000"/>
              <a:buNone/>
              <a:defRPr/>
            </a:pPr>
            <a:r>
              <a:rPr lang="en-US" sz="2133" b="1" kern="0" dirty="0">
                <a:solidFill>
                  <a:schemeClr val="tx1"/>
                </a:solidFill>
              </a:rPr>
              <a:t>Relevant siloed data was integrated</a:t>
            </a:r>
          </a:p>
          <a:p>
            <a:pPr marL="304793" indent="0" algn="ctr">
              <a:buClr>
                <a:srgbClr val="FFAA0F"/>
              </a:buClr>
              <a:buSzPct val="90000"/>
              <a:buNone/>
              <a:defRPr/>
            </a:pPr>
            <a:r>
              <a:rPr lang="en-US" sz="1867" dirty="0">
                <a:solidFill>
                  <a:srgbClr val="595959"/>
                </a:solidFill>
              </a:rPr>
              <a:t>Patient data is displayed in a logical way which facilitates clinical decision support in</a:t>
            </a:r>
            <a:r>
              <a:rPr lang="en-US" sz="2800" dirty="0">
                <a:solidFill>
                  <a:srgbClr val="595959"/>
                </a:solidFill>
              </a:rPr>
              <a:t> </a:t>
            </a:r>
            <a:r>
              <a:rPr lang="en-US" sz="1867" dirty="0">
                <a:solidFill>
                  <a:srgbClr val="595959"/>
                </a:solidFill>
              </a:rPr>
              <a:t>the context of a molecular tumor board.</a:t>
            </a:r>
          </a:p>
          <a:p>
            <a:pPr marL="304793" indent="0" algn="ctr">
              <a:buClr>
                <a:srgbClr val="FFAA0F"/>
              </a:buClr>
              <a:buSzPct val="90000"/>
              <a:buNone/>
              <a:defRPr/>
            </a:pPr>
            <a:endParaRPr lang="en-US" sz="1867" dirty="0">
              <a:solidFill>
                <a:srgbClr val="595959"/>
              </a:solidFill>
            </a:endParaRPr>
          </a:p>
          <a:p>
            <a:pPr marL="304793" indent="0" algn="ctr">
              <a:buClr>
                <a:srgbClr val="FFAA0F"/>
              </a:buClr>
              <a:buSzPct val="90000"/>
              <a:buNone/>
              <a:defRPr/>
            </a:pPr>
            <a:r>
              <a:rPr lang="en-US" sz="1867" dirty="0">
                <a:solidFill>
                  <a:srgbClr val="595959"/>
                </a:solidFill>
              </a:rPr>
              <a:t>It was a collaborative effort – Data Science/ML folks collaborating with Clinicians!!!</a:t>
            </a:r>
            <a:endParaRPr lang="en-US" sz="2400" dirty="0">
              <a:solidFill>
                <a:srgbClr val="595959"/>
              </a:solidFill>
            </a:endParaRPr>
          </a:p>
          <a:p>
            <a:pPr marL="685783" indent="-380990" algn="ctr">
              <a:buClr>
                <a:srgbClr val="FFAA0F"/>
              </a:buClr>
              <a:buSzPct val="90000"/>
              <a:defRPr/>
            </a:pPr>
            <a:endParaRPr lang="en-US" sz="1867" dirty="0">
              <a:solidFill>
                <a:srgbClr val="595959"/>
              </a:solidFill>
            </a:endParaRPr>
          </a:p>
        </p:txBody>
      </p:sp>
      <p:pic>
        <p:nvPicPr>
          <p:cNvPr id="2" name="Picture 1">
            <a:extLst>
              <a:ext uri="{FF2B5EF4-FFF2-40B4-BE49-F238E27FC236}">
                <a16:creationId xmlns:a16="http://schemas.microsoft.com/office/drawing/2014/main" id="{E84A02A8-72F8-4F92-5E7D-7EFBD6724B93}"/>
              </a:ext>
            </a:extLst>
          </p:cNvPr>
          <p:cNvPicPr>
            <a:picLocks noChangeAspect="1"/>
          </p:cNvPicPr>
          <p:nvPr/>
        </p:nvPicPr>
        <p:blipFill>
          <a:blip r:embed="rId3"/>
          <a:stretch>
            <a:fillRect/>
          </a:stretch>
        </p:blipFill>
        <p:spPr>
          <a:xfrm>
            <a:off x="968188" y="2930344"/>
            <a:ext cx="4518212" cy="2530199"/>
          </a:xfrm>
          <a:prstGeom prst="rect">
            <a:avLst/>
          </a:prstGeom>
          <a:ln w="47625">
            <a:solidFill>
              <a:schemeClr val="accent1"/>
            </a:solidFill>
          </a:ln>
          <a:effectLst>
            <a:glow rad="228600">
              <a:schemeClr val="accent1">
                <a:satMod val="175000"/>
                <a:alpha val="40000"/>
              </a:schemeClr>
            </a:glow>
          </a:effectLst>
        </p:spPr>
      </p:pic>
      <p:sp>
        <p:nvSpPr>
          <p:cNvPr id="4" name="TextBox 3">
            <a:extLst>
              <a:ext uri="{FF2B5EF4-FFF2-40B4-BE49-F238E27FC236}">
                <a16:creationId xmlns:a16="http://schemas.microsoft.com/office/drawing/2014/main" id="{AE27C8E4-0E8C-33EA-7142-AC814B11F8E3}"/>
              </a:ext>
            </a:extLst>
          </p:cNvPr>
          <p:cNvSpPr txBox="1"/>
          <p:nvPr/>
        </p:nvSpPr>
        <p:spPr>
          <a:xfrm>
            <a:off x="1484682" y="3300885"/>
            <a:ext cx="3653663" cy="995209"/>
          </a:xfrm>
          <a:prstGeom prst="rect">
            <a:avLst/>
          </a:prstGeom>
          <a:noFill/>
        </p:spPr>
        <p:txBody>
          <a:bodyPr wrap="square" rtlCol="0">
            <a:spAutoFit/>
          </a:bodyPr>
          <a:lstStyle/>
          <a:p>
            <a:r>
              <a:rPr lang="en-US" sz="5867" dirty="0">
                <a:solidFill>
                  <a:schemeClr val="accent1">
                    <a:lumMod val="50000"/>
                  </a:schemeClr>
                </a:solidFill>
                <a:latin typeface="Stencil" panose="040409050D0802020404" pitchFamily="82" charset="0"/>
              </a:rPr>
              <a:t>Clinical</a:t>
            </a:r>
          </a:p>
        </p:txBody>
      </p:sp>
      <p:sp>
        <p:nvSpPr>
          <p:cNvPr id="8" name="TextBox 7">
            <a:extLst>
              <a:ext uri="{FF2B5EF4-FFF2-40B4-BE49-F238E27FC236}">
                <a16:creationId xmlns:a16="http://schemas.microsoft.com/office/drawing/2014/main" id="{6A097774-2765-FDDD-71F2-50D0DA2C169E}"/>
              </a:ext>
            </a:extLst>
          </p:cNvPr>
          <p:cNvSpPr txBox="1"/>
          <p:nvPr/>
        </p:nvSpPr>
        <p:spPr>
          <a:xfrm>
            <a:off x="527028" y="1969558"/>
            <a:ext cx="5581729" cy="618246"/>
          </a:xfrm>
          <a:prstGeom prst="rect">
            <a:avLst/>
          </a:prstGeom>
          <a:noFill/>
        </p:spPr>
        <p:txBody>
          <a:bodyPr wrap="square">
            <a:spAutoFit/>
          </a:bodyPr>
          <a:lstStyle/>
          <a:p>
            <a:pPr marL="609585" indent="-304792" algn="ctr" defTabSz="1219170">
              <a:lnSpc>
                <a:spcPct val="115000"/>
              </a:lnSpc>
              <a:buClr>
                <a:srgbClr val="595959"/>
              </a:buClr>
              <a:buSzPts val="1800"/>
              <a:defRPr/>
            </a:pPr>
            <a:r>
              <a:rPr lang="en-US" sz="3200" b="1" kern="0" dirty="0">
                <a:latin typeface="Roboto Slab Medium" pitchFamily="2" charset="0"/>
                <a:ea typeface="Roboto Slab Medium" pitchFamily="2" charset="0"/>
                <a:sym typeface="Roboto"/>
              </a:rPr>
              <a:t>Short answer.. Yes!</a:t>
            </a:r>
            <a:endParaRPr lang="en-US" sz="3733" b="1" kern="0" baseline="30000" dirty="0">
              <a:latin typeface="Roboto Slab Medium" pitchFamily="2" charset="0"/>
              <a:ea typeface="Roboto Slab Medium" pitchFamily="2" charset="0"/>
              <a:sym typeface="Roboto"/>
            </a:endParaRPr>
          </a:p>
        </p:txBody>
      </p:sp>
      <p:sp>
        <p:nvSpPr>
          <p:cNvPr id="3" name="Oval 2">
            <a:extLst>
              <a:ext uri="{FF2B5EF4-FFF2-40B4-BE49-F238E27FC236}">
                <a16:creationId xmlns:a16="http://schemas.microsoft.com/office/drawing/2014/main" id="{1D7B9DBE-09BD-244B-D4F1-EE44F06E85A5}"/>
              </a:ext>
            </a:extLst>
          </p:cNvPr>
          <p:cNvSpPr/>
          <p:nvPr/>
        </p:nvSpPr>
        <p:spPr>
          <a:xfrm>
            <a:off x="6383479" y="4858871"/>
            <a:ext cx="5728671" cy="130497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355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0BA15-73C5-71E0-BC24-72F455C806A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470FA7E-574F-CEC3-77BD-C55AE30F8EA9}"/>
              </a:ext>
            </a:extLst>
          </p:cNvPr>
          <p:cNvSpPr>
            <a:spLocks noGrp="1"/>
          </p:cNvSpPr>
          <p:nvPr>
            <p:ph type="subTitle" idx="1"/>
          </p:nvPr>
        </p:nvSpPr>
        <p:spPr>
          <a:xfrm>
            <a:off x="1524000" y="2082635"/>
            <a:ext cx="9144000" cy="2692730"/>
          </a:xfrm>
        </p:spPr>
        <p:txBody>
          <a:bodyPr anchor="ctr">
            <a:normAutofit/>
          </a:bodyPr>
          <a:lstStyle/>
          <a:p>
            <a:pPr marL="0" indent="0" algn="ctr">
              <a:buNone/>
            </a:pPr>
            <a:endParaRPr lang="en-US" dirty="0"/>
          </a:p>
          <a:p>
            <a:pPr marL="0" indent="0" algn="ctr">
              <a:buNone/>
            </a:pPr>
            <a:r>
              <a:rPr lang="en-US" sz="3600" dirty="0">
                <a:solidFill>
                  <a:schemeClr val="tx2">
                    <a:lumMod val="50000"/>
                    <a:lumOff val="50000"/>
                  </a:schemeClr>
                </a:solidFill>
              </a:rPr>
              <a:t>Where will we be with AI in the future? </a:t>
            </a:r>
          </a:p>
          <a:p>
            <a:pPr marL="0" indent="0" algn="ctr">
              <a:buNone/>
            </a:pPr>
            <a:endParaRPr lang="en-US" dirty="0"/>
          </a:p>
        </p:txBody>
      </p:sp>
    </p:spTree>
    <p:extLst>
      <p:ext uri="{BB962C8B-B14F-4D97-AF65-F5344CB8AC3E}">
        <p14:creationId xmlns:p14="http://schemas.microsoft.com/office/powerpoint/2010/main" val="3377267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D336DC-E589-3940-B47B-AF15847E729A}"/>
              </a:ext>
            </a:extLst>
          </p:cNvPr>
          <p:cNvSpPr/>
          <p:nvPr/>
        </p:nvSpPr>
        <p:spPr>
          <a:xfrm>
            <a:off x="609600" y="4400030"/>
            <a:ext cx="10972800" cy="1569660"/>
          </a:xfrm>
          <a:prstGeom prst="rect">
            <a:avLst/>
          </a:prstGeom>
        </p:spPr>
        <p:txBody>
          <a:bodyPr wrap="square">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424242"/>
                </a:solidFill>
                <a:effectLst/>
                <a:uLnTx/>
                <a:uFillTx/>
                <a:latin typeface="Helvetica" pitchFamily="2" charset="0"/>
                <a:cs typeface="Calibri"/>
                <a:sym typeface="Calibri"/>
              </a:rPr>
              <a:t>Causality addresses cause and effect using a new branch of Calculus.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424242"/>
                </a:solidFill>
                <a:effectLst/>
                <a:uLnTx/>
                <a:uFillTx/>
                <a:latin typeface="Helvetica" pitchFamily="2" charset="0"/>
                <a:cs typeface="Calibri"/>
                <a:sym typeface="Calibri"/>
              </a:rPr>
              <a:t>Establishes “Causality” as a New AI Discipline</a:t>
            </a:r>
            <a:br>
              <a:rPr kumimoji="0" lang="en-US" sz="2400" b="1" i="0" u="none" strike="noStrike" kern="0" cap="none" spc="0" normalizeH="0" baseline="0" noProof="0" dirty="0">
                <a:ln>
                  <a:noFill/>
                </a:ln>
                <a:solidFill>
                  <a:srgbClr val="424242"/>
                </a:solidFill>
                <a:effectLst/>
                <a:uLnTx/>
                <a:uFillTx/>
                <a:latin typeface="Helvetica" pitchFamily="2" charset="0"/>
                <a:cs typeface="Calibri"/>
                <a:sym typeface="Calibri"/>
              </a:rPr>
            </a:br>
            <a:endParaRPr kumimoji="0" lang="en-US" sz="2400" b="0" i="0" u="none" strike="noStrike" kern="0" cap="none" spc="0" normalizeH="0" baseline="0" noProof="0" dirty="0">
              <a:ln>
                <a:noFill/>
              </a:ln>
              <a:solidFill>
                <a:srgbClr val="424242"/>
              </a:solidFill>
              <a:effectLst/>
              <a:uLnTx/>
              <a:uFillTx/>
              <a:latin typeface="Helvetica" pitchFamily="2" charset="0"/>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424242"/>
                </a:solidFill>
                <a:effectLst/>
                <a:uLnTx/>
                <a:uFillTx/>
                <a:latin typeface="Helvetica" pitchFamily="2" charset="0"/>
                <a:cs typeface="Calibri"/>
                <a:sym typeface="Calibri"/>
              </a:rPr>
              <a:t>Turing Prize 2011 (“Noble Prize of Computer Science”)</a:t>
            </a:r>
          </a:p>
        </p:txBody>
      </p:sp>
      <p:pic>
        <p:nvPicPr>
          <p:cNvPr id="5" name="Picture 4">
            <a:extLst>
              <a:ext uri="{FF2B5EF4-FFF2-40B4-BE49-F238E27FC236}">
                <a16:creationId xmlns:a16="http://schemas.microsoft.com/office/drawing/2014/main" id="{0F71246D-22EF-7745-BE77-C7C9B5BEF36E}"/>
              </a:ext>
            </a:extLst>
          </p:cNvPr>
          <p:cNvPicPr>
            <a:picLocks noChangeAspect="1"/>
          </p:cNvPicPr>
          <p:nvPr/>
        </p:nvPicPr>
        <p:blipFill>
          <a:blip r:embed="rId3"/>
          <a:stretch>
            <a:fillRect/>
          </a:stretch>
        </p:blipFill>
        <p:spPr>
          <a:xfrm>
            <a:off x="5034409" y="1156607"/>
            <a:ext cx="2123181" cy="2999415"/>
          </a:xfrm>
          <a:prstGeom prst="rect">
            <a:avLst/>
          </a:prstGeom>
        </p:spPr>
      </p:pic>
      <p:sp>
        <p:nvSpPr>
          <p:cNvPr id="6" name="Slide Number Placeholder 3">
            <a:extLst>
              <a:ext uri="{FF2B5EF4-FFF2-40B4-BE49-F238E27FC236}">
                <a16:creationId xmlns:a16="http://schemas.microsoft.com/office/drawing/2014/main" id="{A3C442EA-7BA7-4F44-9AC0-9B70DF3ECBC9}"/>
              </a:ext>
            </a:extLst>
          </p:cNvPr>
          <p:cNvSpPr txBox="1">
            <a:spLocks/>
          </p:cNvSpPr>
          <p:nvPr/>
        </p:nvSpPr>
        <p:spPr>
          <a:xfrm>
            <a:off x="9222850" y="6354279"/>
            <a:ext cx="2743200" cy="365125"/>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a:lstStyle>
          <a:p>
            <a:pPr algn="r"/>
            <a:fld id="{8A4F1BD0-2551-BF4B-9B7E-74F1317109EC}" type="slidenum">
              <a:rPr lang="en-US" sz="1200" smtClean="0"/>
              <a:pPr algn="r"/>
              <a:t>23</a:t>
            </a:fld>
            <a:endParaRPr lang="en-US" sz="1200" dirty="0"/>
          </a:p>
        </p:txBody>
      </p:sp>
      <p:sp>
        <p:nvSpPr>
          <p:cNvPr id="2" name="Title 3">
            <a:extLst>
              <a:ext uri="{FF2B5EF4-FFF2-40B4-BE49-F238E27FC236}">
                <a16:creationId xmlns:a16="http://schemas.microsoft.com/office/drawing/2014/main" id="{67228BF4-6A31-5E05-EB3F-5BB5B4B478EB}"/>
              </a:ext>
            </a:extLst>
          </p:cNvPr>
          <p:cNvSpPr>
            <a:spLocks noGrp="1"/>
          </p:cNvSpPr>
          <p:nvPr>
            <p:ph type="title"/>
          </p:nvPr>
        </p:nvSpPr>
        <p:spPr>
          <a:xfrm>
            <a:off x="769682" y="478492"/>
            <a:ext cx="8436076" cy="767224"/>
          </a:xfrm>
        </p:spPr>
        <p:txBody>
          <a:bodyPr/>
          <a:lstStyle/>
          <a:p>
            <a:r>
              <a:rPr lang="en-US" dirty="0">
                <a:solidFill>
                  <a:schemeClr val="tx2">
                    <a:lumMod val="75000"/>
                  </a:schemeClr>
                </a:solidFill>
                <a:ea typeface="Verdana" panose="020B0604030504040204" pitchFamily="34" charset="0"/>
                <a:cs typeface="Verdana" panose="020B0604030504040204" pitchFamily="34" charset="0"/>
              </a:rPr>
              <a:t>Causal Artificial Intelligence</a:t>
            </a:r>
          </a:p>
        </p:txBody>
      </p:sp>
    </p:spTree>
    <p:extLst>
      <p:ext uri="{BB962C8B-B14F-4D97-AF65-F5344CB8AC3E}">
        <p14:creationId xmlns:p14="http://schemas.microsoft.com/office/powerpoint/2010/main" val="1395742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A67A0-4367-890B-FA6D-FCE4A85CD5C2}"/>
            </a:ext>
          </a:extLst>
        </p:cNvPr>
        <p:cNvGrpSpPr/>
        <p:nvPr/>
      </p:nvGrpSpPr>
      <p:grpSpPr>
        <a:xfrm>
          <a:off x="0" y="0"/>
          <a:ext cx="0" cy="0"/>
          <a:chOff x="0" y="0"/>
          <a:chExt cx="0" cy="0"/>
        </a:xfrm>
      </p:grpSpPr>
      <p:sp>
        <p:nvSpPr>
          <p:cNvPr id="1016" name="Google Shape;721;p13">
            <a:extLst>
              <a:ext uri="{FF2B5EF4-FFF2-40B4-BE49-F238E27FC236}">
                <a16:creationId xmlns:a16="http://schemas.microsoft.com/office/drawing/2014/main" id="{8BEDE8DF-C7BE-98E2-303C-93C7DA54AB96}"/>
              </a:ext>
            </a:extLst>
          </p:cNvPr>
          <p:cNvSpPr txBox="1"/>
          <p:nvPr/>
        </p:nvSpPr>
        <p:spPr>
          <a:xfrm>
            <a:off x="5522687" y="2267062"/>
            <a:ext cx="749558" cy="3077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99" tIns="45699" rIns="45699" bIns="45699">
            <a:spAutoFit/>
          </a:bodyPr>
          <a:lstStyle>
            <a:lvl1pPr>
              <a:defRPr sz="1800">
                <a:solidFill>
                  <a:srgbClr val="000000"/>
                </a:solidFill>
                <a:latin typeface="Calibri"/>
                <a:ea typeface="Calibri"/>
                <a:cs typeface="Calibri"/>
                <a:sym typeface="Calibri"/>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alibri"/>
              </a:rPr>
              <a:t>Age</a:t>
            </a:r>
          </a:p>
        </p:txBody>
      </p:sp>
      <p:sp>
        <p:nvSpPr>
          <p:cNvPr id="1017" name="Google Shape;722;p13">
            <a:extLst>
              <a:ext uri="{FF2B5EF4-FFF2-40B4-BE49-F238E27FC236}">
                <a16:creationId xmlns:a16="http://schemas.microsoft.com/office/drawing/2014/main" id="{ABBACC6B-47A3-552B-CAAB-F36223F8A15B}"/>
              </a:ext>
            </a:extLst>
          </p:cNvPr>
          <p:cNvSpPr txBox="1"/>
          <p:nvPr/>
        </p:nvSpPr>
        <p:spPr>
          <a:xfrm>
            <a:off x="4667325" y="3268749"/>
            <a:ext cx="855361" cy="3077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800">
                <a:solidFill>
                  <a:srgbClr val="000000"/>
                </a:solidFill>
                <a:latin typeface="Calibri"/>
                <a:ea typeface="Calibri"/>
                <a:cs typeface="Calibri"/>
                <a:sym typeface="Calibri"/>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alibri"/>
              </a:rPr>
              <a:t>Exercise</a:t>
            </a:r>
          </a:p>
        </p:txBody>
      </p:sp>
      <p:sp>
        <p:nvSpPr>
          <p:cNvPr id="1018" name="Google Shape;723;p13">
            <a:extLst>
              <a:ext uri="{FF2B5EF4-FFF2-40B4-BE49-F238E27FC236}">
                <a16:creationId xmlns:a16="http://schemas.microsoft.com/office/drawing/2014/main" id="{C6CD35C2-0732-CFFB-64F8-46CFE6AB5C07}"/>
              </a:ext>
            </a:extLst>
          </p:cNvPr>
          <p:cNvSpPr txBox="1"/>
          <p:nvPr/>
        </p:nvSpPr>
        <p:spPr>
          <a:xfrm>
            <a:off x="6139229" y="3268749"/>
            <a:ext cx="1164741" cy="3077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spAutoFit/>
          </a:bodyPr>
          <a:lstStyle>
            <a:lvl1pPr>
              <a:defRPr sz="1800">
                <a:solidFill>
                  <a:srgbClr val="000000"/>
                </a:solidFill>
                <a:latin typeface="Calibri"/>
                <a:ea typeface="Calibri"/>
                <a:cs typeface="Calibri"/>
                <a:sym typeface="Calibri"/>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Calibri"/>
              </a:rPr>
              <a:t>Cholesterol</a:t>
            </a:r>
          </a:p>
        </p:txBody>
      </p:sp>
      <p:cxnSp>
        <p:nvCxnSpPr>
          <p:cNvPr id="1019" name="Google Shape;724;p13">
            <a:extLst>
              <a:ext uri="{FF2B5EF4-FFF2-40B4-BE49-F238E27FC236}">
                <a16:creationId xmlns:a16="http://schemas.microsoft.com/office/drawing/2014/main" id="{BAC0D99B-A5D8-7178-89AC-C2DB948B8BC5}"/>
              </a:ext>
            </a:extLst>
          </p:cNvPr>
          <p:cNvCxnSpPr>
            <a:cxnSpLocks/>
            <a:stCxn id="1016" idx="2"/>
            <a:endCxn id="1017" idx="0"/>
          </p:cNvCxnSpPr>
          <p:nvPr/>
        </p:nvCxnSpPr>
        <p:spPr>
          <a:xfrm flipH="1">
            <a:off x="5095006" y="2574796"/>
            <a:ext cx="802460" cy="693953"/>
          </a:xfrm>
          <a:prstGeom prst="straightConnector1">
            <a:avLst/>
          </a:prstGeom>
          <a:ln w="25400">
            <a:solidFill>
              <a:schemeClr val="accent1"/>
            </a:solidFill>
            <a:tailEnd type="triangle"/>
          </a:ln>
          <a:effectLst>
            <a:outerShdw blurRad="38100" dist="20000" dir="5400000" rotWithShape="0">
              <a:srgbClr val="000000">
                <a:alpha val="37647"/>
              </a:srgbClr>
            </a:outerShdw>
          </a:effectLst>
        </p:spPr>
      </p:cxnSp>
      <p:cxnSp>
        <p:nvCxnSpPr>
          <p:cNvPr id="1020" name="Google Shape;725;p13">
            <a:extLst>
              <a:ext uri="{FF2B5EF4-FFF2-40B4-BE49-F238E27FC236}">
                <a16:creationId xmlns:a16="http://schemas.microsoft.com/office/drawing/2014/main" id="{D96EC958-A2DA-C464-6D62-86E71671F59C}"/>
              </a:ext>
            </a:extLst>
          </p:cNvPr>
          <p:cNvCxnSpPr>
            <a:cxnSpLocks/>
            <a:stCxn id="1016" idx="2"/>
            <a:endCxn id="1018" idx="0"/>
          </p:cNvCxnSpPr>
          <p:nvPr/>
        </p:nvCxnSpPr>
        <p:spPr>
          <a:xfrm>
            <a:off x="5897466" y="2574796"/>
            <a:ext cx="824134" cy="693953"/>
          </a:xfrm>
          <a:prstGeom prst="straightConnector1">
            <a:avLst/>
          </a:prstGeom>
          <a:ln w="25400">
            <a:solidFill>
              <a:schemeClr val="accent1"/>
            </a:solidFill>
            <a:tailEnd type="triangle"/>
          </a:ln>
          <a:effectLst>
            <a:outerShdw blurRad="38100" dist="20000" dir="5400000" rotWithShape="0">
              <a:srgbClr val="000000">
                <a:alpha val="37647"/>
              </a:srgbClr>
            </a:outerShdw>
          </a:effectLst>
        </p:spPr>
      </p:cxnSp>
      <p:sp>
        <p:nvSpPr>
          <p:cNvPr id="1021" name="Google Shape;726;p13">
            <a:extLst>
              <a:ext uri="{FF2B5EF4-FFF2-40B4-BE49-F238E27FC236}">
                <a16:creationId xmlns:a16="http://schemas.microsoft.com/office/drawing/2014/main" id="{4A794732-673E-FA32-0732-43C6C4685DDB}"/>
              </a:ext>
            </a:extLst>
          </p:cNvPr>
          <p:cNvSpPr/>
          <p:nvPr/>
        </p:nvSpPr>
        <p:spPr>
          <a:xfrm>
            <a:off x="5653228" y="3490339"/>
            <a:ext cx="486001" cy="1"/>
          </a:xfrm>
          <a:prstGeom prst="line">
            <a:avLst/>
          </a:prstGeom>
          <a:ln w="25400">
            <a:solidFill>
              <a:schemeClr val="accent1"/>
            </a:solidFill>
            <a:tailEnd type="triangle"/>
          </a:ln>
          <a:effectLst>
            <a:outerShdw blurRad="38100" dist="20000" dir="5400000" rotWithShape="0">
              <a:srgbClr val="000000">
                <a:alpha val="37647"/>
              </a:srgbClr>
            </a:outerShdw>
          </a:effectLst>
        </p:spPr>
        <p:txBody>
          <a:bodyPr lIns="45719" rIns="45719"/>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srgbClr val="7F7F7F"/>
              </a:solidFill>
              <a:effectLst/>
              <a:uLnTx/>
              <a:uFillTx/>
              <a:latin typeface="Arial" panose="020B0604020202020204" pitchFamily="34" charset="0"/>
              <a:cs typeface="Arial" panose="020B0604020202020204" pitchFamily="34" charset="0"/>
              <a:sym typeface="Arial"/>
            </a:endParaRPr>
          </a:p>
        </p:txBody>
      </p:sp>
      <p:pic>
        <p:nvPicPr>
          <p:cNvPr id="1023" name="Google Shape;728;p13" descr="Google Shape;728;p13">
            <a:extLst>
              <a:ext uri="{FF2B5EF4-FFF2-40B4-BE49-F238E27FC236}">
                <a16:creationId xmlns:a16="http://schemas.microsoft.com/office/drawing/2014/main" id="{35E51133-73FE-2611-E379-0E3557521E74}"/>
              </a:ext>
            </a:extLst>
          </p:cNvPr>
          <p:cNvPicPr>
            <a:picLocks noChangeAspect="1"/>
          </p:cNvPicPr>
          <p:nvPr/>
        </p:nvPicPr>
        <p:blipFill>
          <a:blip r:embed="rId3"/>
          <a:srcRect l="3808" r="5940"/>
          <a:stretch/>
        </p:blipFill>
        <p:spPr>
          <a:xfrm>
            <a:off x="1587500" y="1912320"/>
            <a:ext cx="2705045" cy="1981201"/>
          </a:xfrm>
          <a:prstGeom prst="rect">
            <a:avLst/>
          </a:prstGeom>
          <a:ln w="12700">
            <a:miter lim="400000"/>
          </a:ln>
        </p:spPr>
      </p:pic>
      <p:pic>
        <p:nvPicPr>
          <p:cNvPr id="1024" name="Google Shape;729;p13" descr="Google Shape;729;p13">
            <a:extLst>
              <a:ext uri="{FF2B5EF4-FFF2-40B4-BE49-F238E27FC236}">
                <a16:creationId xmlns:a16="http://schemas.microsoft.com/office/drawing/2014/main" id="{8ED66211-9DB9-554B-2DE4-EC2D0E89EBA9}"/>
              </a:ext>
            </a:extLst>
          </p:cNvPr>
          <p:cNvPicPr>
            <a:picLocks noChangeAspect="1"/>
          </p:cNvPicPr>
          <p:nvPr/>
        </p:nvPicPr>
        <p:blipFill>
          <a:blip r:embed="rId4"/>
          <a:srcRect l="7107" r="5568"/>
          <a:stretch/>
        </p:blipFill>
        <p:spPr>
          <a:xfrm>
            <a:off x="7545733" y="1912320"/>
            <a:ext cx="2550767" cy="2133601"/>
          </a:xfrm>
          <a:prstGeom prst="rect">
            <a:avLst/>
          </a:prstGeom>
          <a:ln w="12700">
            <a:miter lim="400000"/>
          </a:ln>
        </p:spPr>
      </p:pic>
      <p:sp>
        <p:nvSpPr>
          <p:cNvPr id="1028" name="Google Shape;731;p13">
            <a:extLst>
              <a:ext uri="{FF2B5EF4-FFF2-40B4-BE49-F238E27FC236}">
                <a16:creationId xmlns:a16="http://schemas.microsoft.com/office/drawing/2014/main" id="{42FB4675-E9EC-DD5B-6A81-F1AF471037D3}"/>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lvl1pPr>
              <a:defRPr>
                <a:solidFill>
                  <a:srgbClr val="000000"/>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24</a:t>
            </a:fld>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21" name="TextBox 20">
            <a:extLst>
              <a:ext uri="{FF2B5EF4-FFF2-40B4-BE49-F238E27FC236}">
                <a16:creationId xmlns:a16="http://schemas.microsoft.com/office/drawing/2014/main" id="{21679EBF-6E93-B962-A214-43E0D812919F}"/>
              </a:ext>
            </a:extLst>
          </p:cNvPr>
          <p:cNvSpPr txBox="1"/>
          <p:nvPr/>
        </p:nvSpPr>
        <p:spPr>
          <a:xfrm>
            <a:off x="1784322" y="4018370"/>
            <a:ext cx="2311400" cy="830997"/>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Unsegregated data: Cholesterol increases by Exercise</a:t>
            </a:r>
          </a:p>
        </p:txBody>
      </p:sp>
      <p:sp>
        <p:nvSpPr>
          <p:cNvPr id="22" name="TextBox 21">
            <a:extLst>
              <a:ext uri="{FF2B5EF4-FFF2-40B4-BE49-F238E27FC236}">
                <a16:creationId xmlns:a16="http://schemas.microsoft.com/office/drawing/2014/main" id="{CBA75FC4-7709-C660-D6B7-89E6366A82C8}"/>
              </a:ext>
            </a:extLst>
          </p:cNvPr>
          <p:cNvSpPr txBox="1"/>
          <p:nvPr/>
        </p:nvSpPr>
        <p:spPr>
          <a:xfrm>
            <a:off x="4269634" y="4015636"/>
            <a:ext cx="3253188" cy="830997"/>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Causal diagram (Directed Acyclic Graph - DAG Model) reflected on data would aid the decision</a:t>
            </a:r>
          </a:p>
        </p:txBody>
      </p:sp>
      <p:sp>
        <p:nvSpPr>
          <p:cNvPr id="23" name="TextBox 22">
            <a:extLst>
              <a:ext uri="{FF2B5EF4-FFF2-40B4-BE49-F238E27FC236}">
                <a16:creationId xmlns:a16="http://schemas.microsoft.com/office/drawing/2014/main" id="{3E5F5A87-239E-EA3F-A5BE-FAC71D8B3EEB}"/>
              </a:ext>
            </a:extLst>
          </p:cNvPr>
          <p:cNvSpPr txBox="1"/>
          <p:nvPr/>
        </p:nvSpPr>
        <p:spPr>
          <a:xfrm>
            <a:off x="7804178" y="3984961"/>
            <a:ext cx="2603500" cy="830997"/>
          </a:xfrm>
          <a:prstGeom prst="rect">
            <a:avLst/>
          </a:prstGeom>
          <a:noFill/>
        </p:spPr>
        <p:txBody>
          <a:bodyPr wrap="square" rtlCol="0">
            <a:spAutoFit/>
          </a:bodyPr>
          <a:lstStyle/>
          <a:p>
            <a:pPr algn="ctr"/>
            <a:r>
              <a:rPr lang="en-US" sz="1600">
                <a:latin typeface="Arial" panose="020B0604020202020204" pitchFamily="34" charset="0"/>
                <a:cs typeface="Arial" panose="020B0604020202020204" pitchFamily="34" charset="0"/>
              </a:rPr>
              <a:t>Segregated data by age (confounder) : Cholesterol decreases by Exercise</a:t>
            </a:r>
          </a:p>
        </p:txBody>
      </p:sp>
      <p:sp>
        <p:nvSpPr>
          <p:cNvPr id="2" name="TextBox 1">
            <a:extLst>
              <a:ext uri="{FF2B5EF4-FFF2-40B4-BE49-F238E27FC236}">
                <a16:creationId xmlns:a16="http://schemas.microsoft.com/office/drawing/2014/main" id="{2792C42E-6255-08E3-3A6D-72B057FB8BF4}"/>
              </a:ext>
            </a:extLst>
          </p:cNvPr>
          <p:cNvSpPr txBox="1"/>
          <p:nvPr/>
        </p:nvSpPr>
        <p:spPr>
          <a:xfrm>
            <a:off x="1784322" y="4981699"/>
            <a:ext cx="2999949"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Judea  Pearl :  Causal inference in  statistics, </a:t>
            </a:r>
          </a:p>
        </p:txBody>
      </p:sp>
      <p:sp>
        <p:nvSpPr>
          <p:cNvPr id="6" name="Date Placeholder 5">
            <a:extLst>
              <a:ext uri="{FF2B5EF4-FFF2-40B4-BE49-F238E27FC236}">
                <a16:creationId xmlns:a16="http://schemas.microsoft.com/office/drawing/2014/main" id="{077B0E68-272E-51AD-12A4-D2FEDC6AA25B}"/>
              </a:ext>
            </a:extLst>
          </p:cNvPr>
          <p:cNvSpPr>
            <a:spLocks noGrp="1"/>
          </p:cNvSpPr>
          <p:nvPr>
            <p:ph type="dt" sz="half" idx="10"/>
          </p:nvPr>
        </p:nvSpPr>
        <p:spPr/>
        <p:txBody>
          <a:bodyPr/>
          <a:lstStyle/>
          <a:p>
            <a:fld id="{48FF8020-DE93-2444-9E9C-2156AE783926}" type="datetime1">
              <a:rPr lang="en-US" smtClean="0"/>
              <a:t>4/23/25</a:t>
            </a:fld>
            <a:endParaRPr lang="en-US"/>
          </a:p>
        </p:txBody>
      </p:sp>
      <p:sp>
        <p:nvSpPr>
          <p:cNvPr id="3" name="Title 3">
            <a:extLst>
              <a:ext uri="{FF2B5EF4-FFF2-40B4-BE49-F238E27FC236}">
                <a16:creationId xmlns:a16="http://schemas.microsoft.com/office/drawing/2014/main" id="{271D4094-89E8-893F-5390-843E64E1EAE7}"/>
              </a:ext>
            </a:extLst>
          </p:cNvPr>
          <p:cNvSpPr>
            <a:spLocks noGrp="1"/>
          </p:cNvSpPr>
          <p:nvPr>
            <p:ph type="title"/>
          </p:nvPr>
        </p:nvSpPr>
        <p:spPr>
          <a:xfrm>
            <a:off x="769682" y="478492"/>
            <a:ext cx="8436076" cy="767224"/>
          </a:xfrm>
        </p:spPr>
        <p:txBody>
          <a:bodyPr/>
          <a:lstStyle/>
          <a:p>
            <a:r>
              <a:rPr lang="en-US" dirty="0">
                <a:solidFill>
                  <a:schemeClr val="tx2">
                    <a:lumMod val="75000"/>
                  </a:schemeClr>
                </a:solidFill>
                <a:ea typeface="Verdana" panose="020B0604030504040204" pitchFamily="34" charset="0"/>
                <a:cs typeface="Verdana" panose="020B0604030504040204" pitchFamily="34" charset="0"/>
              </a:rPr>
              <a:t>Causality</a:t>
            </a:r>
          </a:p>
        </p:txBody>
      </p:sp>
      <p:sp>
        <p:nvSpPr>
          <p:cNvPr id="4" name="Oval 3">
            <a:extLst>
              <a:ext uri="{FF2B5EF4-FFF2-40B4-BE49-F238E27FC236}">
                <a16:creationId xmlns:a16="http://schemas.microsoft.com/office/drawing/2014/main" id="{6C19F637-10A9-E9E1-56BB-F9D7E5BAA7C2}"/>
              </a:ext>
            </a:extLst>
          </p:cNvPr>
          <p:cNvSpPr/>
          <p:nvPr/>
        </p:nvSpPr>
        <p:spPr>
          <a:xfrm>
            <a:off x="4095722" y="1498938"/>
            <a:ext cx="3601012" cy="384735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611BBD-EB10-EACC-A81A-ED4970545C32}"/>
              </a:ext>
            </a:extLst>
          </p:cNvPr>
          <p:cNvSpPr txBox="1"/>
          <p:nvPr/>
        </p:nvSpPr>
        <p:spPr>
          <a:xfrm>
            <a:off x="372238" y="5701097"/>
            <a:ext cx="3618876" cy="584775"/>
          </a:xfrm>
          <a:prstGeom prst="rect">
            <a:avLst/>
          </a:prstGeom>
          <a:noFill/>
        </p:spPr>
        <p:txBody>
          <a:bodyPr wrap="none" rtlCol="0">
            <a:spAutoFit/>
          </a:bodyPr>
          <a:lstStyle/>
          <a:p>
            <a:r>
              <a:rPr lang="en-US" sz="3200" dirty="0"/>
              <a:t>AI &amp; DATA SCIENCE</a:t>
            </a:r>
          </a:p>
        </p:txBody>
      </p:sp>
      <p:sp>
        <p:nvSpPr>
          <p:cNvPr id="7" name="TextBox 6">
            <a:extLst>
              <a:ext uri="{FF2B5EF4-FFF2-40B4-BE49-F238E27FC236}">
                <a16:creationId xmlns:a16="http://schemas.microsoft.com/office/drawing/2014/main" id="{BB01E579-9F80-5D38-A973-0BCBBB04BD00}"/>
              </a:ext>
            </a:extLst>
          </p:cNvPr>
          <p:cNvSpPr txBox="1"/>
          <p:nvPr/>
        </p:nvSpPr>
        <p:spPr>
          <a:xfrm>
            <a:off x="3907758" y="5734395"/>
            <a:ext cx="404278" cy="584775"/>
          </a:xfrm>
          <a:prstGeom prst="rect">
            <a:avLst/>
          </a:prstGeom>
          <a:noFill/>
        </p:spPr>
        <p:txBody>
          <a:bodyPr wrap="none" rtlCol="0">
            <a:spAutoFit/>
          </a:bodyPr>
          <a:lstStyle/>
          <a:p>
            <a:r>
              <a:rPr lang="en-US" sz="3200" dirty="0"/>
              <a:t>+</a:t>
            </a:r>
          </a:p>
        </p:txBody>
      </p:sp>
      <p:sp>
        <p:nvSpPr>
          <p:cNvPr id="8" name="TextBox 7">
            <a:extLst>
              <a:ext uri="{FF2B5EF4-FFF2-40B4-BE49-F238E27FC236}">
                <a16:creationId xmlns:a16="http://schemas.microsoft.com/office/drawing/2014/main" id="{D4E68444-59EE-909D-F18F-DEB6BFF28FB3}"/>
              </a:ext>
            </a:extLst>
          </p:cNvPr>
          <p:cNvSpPr txBox="1"/>
          <p:nvPr/>
        </p:nvSpPr>
        <p:spPr>
          <a:xfrm>
            <a:off x="4402085" y="5701098"/>
            <a:ext cx="3740319" cy="584775"/>
          </a:xfrm>
          <a:prstGeom prst="rect">
            <a:avLst/>
          </a:prstGeom>
          <a:noFill/>
        </p:spPr>
        <p:txBody>
          <a:bodyPr wrap="none" rtlCol="0">
            <a:spAutoFit/>
          </a:bodyPr>
          <a:lstStyle/>
          <a:p>
            <a:r>
              <a:rPr lang="en-US" sz="3200" dirty="0"/>
              <a:t>DOMAIN EXPERTISE</a:t>
            </a:r>
          </a:p>
        </p:txBody>
      </p:sp>
      <p:sp>
        <p:nvSpPr>
          <p:cNvPr id="9" name="TextBox 8">
            <a:extLst>
              <a:ext uri="{FF2B5EF4-FFF2-40B4-BE49-F238E27FC236}">
                <a16:creationId xmlns:a16="http://schemas.microsoft.com/office/drawing/2014/main" id="{5BB4B9B5-B547-DCB6-67D3-460A517B6989}"/>
              </a:ext>
            </a:extLst>
          </p:cNvPr>
          <p:cNvSpPr txBox="1"/>
          <p:nvPr/>
        </p:nvSpPr>
        <p:spPr>
          <a:xfrm>
            <a:off x="8220466" y="5701097"/>
            <a:ext cx="404278" cy="584775"/>
          </a:xfrm>
          <a:prstGeom prst="rect">
            <a:avLst/>
          </a:prstGeom>
          <a:noFill/>
        </p:spPr>
        <p:txBody>
          <a:bodyPr wrap="none" rtlCol="0">
            <a:spAutoFit/>
          </a:bodyPr>
          <a:lstStyle/>
          <a:p>
            <a:r>
              <a:rPr lang="en-US" sz="3200" dirty="0"/>
              <a:t>=</a:t>
            </a:r>
          </a:p>
        </p:txBody>
      </p:sp>
      <p:sp>
        <p:nvSpPr>
          <p:cNvPr id="10" name="TextBox 9">
            <a:extLst>
              <a:ext uri="{FF2B5EF4-FFF2-40B4-BE49-F238E27FC236}">
                <a16:creationId xmlns:a16="http://schemas.microsoft.com/office/drawing/2014/main" id="{04B297C4-9251-7914-56A5-E3B67D111117}"/>
              </a:ext>
            </a:extLst>
          </p:cNvPr>
          <p:cNvSpPr txBox="1"/>
          <p:nvPr/>
        </p:nvSpPr>
        <p:spPr>
          <a:xfrm>
            <a:off x="8636731" y="5674576"/>
            <a:ext cx="2092432" cy="584775"/>
          </a:xfrm>
          <a:prstGeom prst="rect">
            <a:avLst/>
          </a:prstGeom>
          <a:noFill/>
        </p:spPr>
        <p:txBody>
          <a:bodyPr wrap="none" rtlCol="0">
            <a:spAutoFit/>
          </a:bodyPr>
          <a:lstStyle/>
          <a:p>
            <a:r>
              <a:rPr lang="en-US" sz="3200" dirty="0"/>
              <a:t>CAUSAL AI</a:t>
            </a:r>
          </a:p>
        </p:txBody>
      </p:sp>
    </p:spTree>
    <p:extLst>
      <p:ext uri="{BB962C8B-B14F-4D97-AF65-F5344CB8AC3E}">
        <p14:creationId xmlns:p14="http://schemas.microsoft.com/office/powerpoint/2010/main" val="363203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6" grpId="0" animBg="1"/>
      <p:bldP spid="1017" grpId="0" animBg="1"/>
      <p:bldP spid="1018" grpId="0" animBg="1"/>
      <p:bldP spid="1021" grpId="0" animBg="1"/>
      <p:bldP spid="22" grpId="0"/>
      <p:bldP spid="23" grpId="0"/>
      <p:bldP spid="4" grpId="0" animBg="1"/>
      <p:bldP spid="5" grpId="0"/>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7FFB-4140-79B0-6995-3C2C65C50FF5}"/>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DAAB6025-387C-9F39-E56C-10BD787F2489}"/>
              </a:ext>
            </a:extLst>
          </p:cNvPr>
          <p:cNvSpPr>
            <a:spLocks noGrp="1"/>
          </p:cNvSpPr>
          <p:nvPr>
            <p:ph type="dt" sz="half" idx="10"/>
          </p:nvPr>
        </p:nvSpPr>
        <p:spPr/>
        <p:txBody>
          <a:bodyPr/>
          <a:lstStyle/>
          <a:p>
            <a:fld id="{1635847C-4DF1-434F-8645-E9BE9D46B44B}" type="datetime1">
              <a:rPr lang="en-US" smtClean="0"/>
              <a:t>4/23/25</a:t>
            </a:fld>
            <a:endParaRPr lang="en-US"/>
          </a:p>
        </p:txBody>
      </p:sp>
      <p:pic>
        <p:nvPicPr>
          <p:cNvPr id="11" name="Picture 10">
            <a:extLst>
              <a:ext uri="{FF2B5EF4-FFF2-40B4-BE49-F238E27FC236}">
                <a16:creationId xmlns:a16="http://schemas.microsoft.com/office/drawing/2014/main" id="{36FE50A3-2FF5-377B-CB4E-F37F4A6FFE7C}"/>
              </a:ext>
            </a:extLst>
          </p:cNvPr>
          <p:cNvPicPr>
            <a:picLocks noChangeAspect="1"/>
          </p:cNvPicPr>
          <p:nvPr/>
        </p:nvPicPr>
        <p:blipFill>
          <a:blip r:embed="rId3"/>
          <a:stretch>
            <a:fillRect/>
          </a:stretch>
        </p:blipFill>
        <p:spPr>
          <a:xfrm>
            <a:off x="5436989" y="1299337"/>
            <a:ext cx="1318022" cy="4550946"/>
          </a:xfrm>
          <a:prstGeom prst="rect">
            <a:avLst/>
          </a:prstGeom>
        </p:spPr>
      </p:pic>
      <p:pic>
        <p:nvPicPr>
          <p:cNvPr id="13" name="Picture 12" descr="Why We Remember: Unlocking Memory's Power to Hold on to What Matters">
            <a:extLst>
              <a:ext uri="{FF2B5EF4-FFF2-40B4-BE49-F238E27FC236}">
                <a16:creationId xmlns:a16="http://schemas.microsoft.com/office/drawing/2014/main" id="{2F905493-2ADA-DD62-9685-4BF246E5A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3411" y="2373673"/>
            <a:ext cx="1253145" cy="1904182"/>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5F5DA790-365F-CD39-6E77-B3C6A62C0CB7}"/>
              </a:ext>
            </a:extLst>
          </p:cNvPr>
          <p:cNvSpPr/>
          <p:nvPr/>
        </p:nvSpPr>
        <p:spPr>
          <a:xfrm>
            <a:off x="4614171" y="5116005"/>
            <a:ext cx="2963657" cy="12610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Large Language Models</a:t>
            </a:r>
          </a:p>
          <a:p>
            <a:pPr algn="ctr"/>
            <a:r>
              <a:rPr lang="en-US" sz="1400" b="1" dirty="0">
                <a:latin typeface="Arial" panose="020B0604020202020204" pitchFamily="34" charset="0"/>
                <a:cs typeface="Arial" panose="020B0604020202020204" pitchFamily="34" charset="0"/>
              </a:rPr>
              <a:t>(LLMs, LLVMs, LLMMs)</a:t>
            </a:r>
          </a:p>
          <a:p>
            <a:pPr algn="ctr"/>
            <a:endParaRPr lang="en-US" sz="1100" dirty="0">
              <a:latin typeface="Arial" panose="020B0604020202020204" pitchFamily="34" charset="0"/>
              <a:cs typeface="Arial" panose="020B0604020202020204" pitchFamily="34" charset="0"/>
            </a:endParaRPr>
          </a:p>
          <a:p>
            <a:pPr algn="ctr"/>
            <a:r>
              <a:rPr lang="en-US" sz="1050" dirty="0">
                <a:latin typeface="Arial" panose="020B0604020202020204" pitchFamily="34" charset="0"/>
                <a:cs typeface="Arial" panose="020B0604020202020204" pitchFamily="34" charset="0"/>
              </a:rPr>
              <a:t>Learn  from large amount of data through Attention networks;  Answer &amp; Prediction through Transformers</a:t>
            </a:r>
          </a:p>
        </p:txBody>
      </p:sp>
      <p:pic>
        <p:nvPicPr>
          <p:cNvPr id="12" name="Picture 4" descr="Science Book: Best Science Books ...">
            <a:extLst>
              <a:ext uri="{FF2B5EF4-FFF2-40B4-BE49-F238E27FC236}">
                <a16:creationId xmlns:a16="http://schemas.microsoft.com/office/drawing/2014/main" id="{4F3744DA-D20D-7BCD-576D-BB0F7CBD86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675" r="23645"/>
          <a:stretch/>
        </p:blipFill>
        <p:spPr bwMode="auto">
          <a:xfrm>
            <a:off x="4270950" y="2373673"/>
            <a:ext cx="1263273" cy="1891486"/>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22">
            <a:extLst>
              <a:ext uri="{FF2B5EF4-FFF2-40B4-BE49-F238E27FC236}">
                <a16:creationId xmlns:a16="http://schemas.microsoft.com/office/drawing/2014/main" id="{48A38ACD-75B4-00B4-F185-B725B1507067}"/>
              </a:ext>
            </a:extLst>
          </p:cNvPr>
          <p:cNvSpPr>
            <a:spLocks noGrp="1"/>
          </p:cNvSpPr>
          <p:nvPr>
            <p:ph type="title"/>
          </p:nvPr>
        </p:nvSpPr>
        <p:spPr>
          <a:xfrm>
            <a:off x="609600" y="274639"/>
            <a:ext cx="10972800" cy="1143001"/>
          </a:xfrm>
        </p:spPr>
        <p:txBody>
          <a:bodyPr>
            <a:normAutofit/>
          </a:bodyPr>
          <a:lstStyle/>
          <a:p>
            <a:r>
              <a:rPr lang="en-US" sz="4400" dirty="0"/>
              <a:t>Climbing the Ladder : CausalAI</a:t>
            </a:r>
          </a:p>
        </p:txBody>
      </p:sp>
      <p:sp>
        <p:nvSpPr>
          <p:cNvPr id="2" name="Slide Number Placeholder 1">
            <a:extLst>
              <a:ext uri="{FF2B5EF4-FFF2-40B4-BE49-F238E27FC236}">
                <a16:creationId xmlns:a16="http://schemas.microsoft.com/office/drawing/2014/main" id="{0E86DAB0-6BBB-96A0-9DE8-1E89491FD708}"/>
              </a:ext>
            </a:extLst>
          </p:cNvPr>
          <p:cNvSpPr>
            <a:spLocks noGrp="1"/>
          </p:cNvSpPr>
          <p:nvPr>
            <p:ph type="sldNum" sz="quarter" idx="12"/>
          </p:nvPr>
        </p:nvSpPr>
        <p:spPr/>
        <p:txBody>
          <a:bodyPr/>
          <a:lstStyle/>
          <a:p>
            <a:fld id="{20FE5476-6285-AC45-8D6C-2780B1AEE8D1}" type="slidenum">
              <a:rPr lang="en-US" smtClean="0"/>
              <a:t>25</a:t>
            </a:fld>
            <a:endParaRPr lang="en-US"/>
          </a:p>
        </p:txBody>
      </p:sp>
      <p:sp>
        <p:nvSpPr>
          <p:cNvPr id="4" name="TextBox 3">
            <a:extLst>
              <a:ext uri="{FF2B5EF4-FFF2-40B4-BE49-F238E27FC236}">
                <a16:creationId xmlns:a16="http://schemas.microsoft.com/office/drawing/2014/main" id="{8E9B1D55-A214-ABC3-7EB5-01C0F1D81A5D}"/>
              </a:ext>
            </a:extLst>
          </p:cNvPr>
          <p:cNvSpPr txBox="1"/>
          <p:nvPr/>
        </p:nvSpPr>
        <p:spPr>
          <a:xfrm>
            <a:off x="4757664" y="1053697"/>
            <a:ext cx="2605009" cy="461665"/>
          </a:xfrm>
          <a:prstGeom prst="rect">
            <a:avLst/>
          </a:prstGeom>
          <a:solidFill>
            <a:schemeClr val="tx2">
              <a:lumMod val="10000"/>
              <a:lumOff val="90000"/>
            </a:schemeClr>
          </a:solidFill>
        </p:spPr>
        <p:txBody>
          <a:bodyPr wrap="none" rtlCol="0">
            <a:spAutoFit/>
          </a:bodyPr>
          <a:lstStyle/>
          <a:p>
            <a:pPr algn="ctr"/>
            <a:r>
              <a:rPr lang="en-US" sz="1200" dirty="0"/>
              <a:t>REASONING , LOGICAL DEDUCTION</a:t>
            </a:r>
          </a:p>
          <a:p>
            <a:pPr algn="ctr"/>
            <a:r>
              <a:rPr lang="en-US" sz="1200" dirty="0"/>
              <a:t>Symbolic Processing</a:t>
            </a:r>
          </a:p>
        </p:txBody>
      </p:sp>
    </p:spTree>
    <p:extLst>
      <p:ext uri="{BB962C8B-B14F-4D97-AF65-F5344CB8AC3E}">
        <p14:creationId xmlns:p14="http://schemas.microsoft.com/office/powerpoint/2010/main" val="6183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0F946-2283-7E68-FE85-B6A1DDABD6DF}"/>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E358B030-9C90-351E-4D2E-4C5AC7999140}"/>
              </a:ext>
            </a:extLst>
          </p:cNvPr>
          <p:cNvGrpSpPr/>
          <p:nvPr/>
        </p:nvGrpSpPr>
        <p:grpSpPr>
          <a:xfrm>
            <a:off x="3437611" y="1657764"/>
            <a:ext cx="5316777" cy="3697312"/>
            <a:chOff x="1004109" y="861494"/>
            <a:chExt cx="7089036" cy="4929749"/>
          </a:xfrm>
        </p:grpSpPr>
        <p:pic>
          <p:nvPicPr>
            <p:cNvPr id="8" name="Picture 3">
              <a:extLst>
                <a:ext uri="{FF2B5EF4-FFF2-40B4-BE49-F238E27FC236}">
                  <a16:creationId xmlns:a16="http://schemas.microsoft.com/office/drawing/2014/main" id="{ACA63719-F6B0-3E2A-A9B8-F33778252DD8}"/>
                </a:ext>
              </a:extLst>
            </p:cNvPr>
            <p:cNvPicPr>
              <a:picLocks noChangeAspect="1"/>
            </p:cNvPicPr>
            <p:nvPr/>
          </p:nvPicPr>
          <p:blipFill>
            <a:blip r:embed="rId3" cstate="print"/>
            <a:srcRect t="11171"/>
            <a:stretch>
              <a:fillRect/>
            </a:stretch>
          </p:blipFill>
          <p:spPr bwMode="auto">
            <a:xfrm>
              <a:off x="1004109" y="900750"/>
              <a:ext cx="7089036" cy="4890493"/>
            </a:xfrm>
            <a:prstGeom prst="rect">
              <a:avLst/>
            </a:prstGeom>
            <a:noFill/>
            <a:ln w="9525">
              <a:noFill/>
              <a:miter lim="800000"/>
              <a:headEnd/>
              <a:tailEnd/>
            </a:ln>
          </p:spPr>
        </p:pic>
        <p:sp>
          <p:nvSpPr>
            <p:cNvPr id="9" name="TextBox 8">
              <a:extLst>
                <a:ext uri="{FF2B5EF4-FFF2-40B4-BE49-F238E27FC236}">
                  <a16:creationId xmlns:a16="http://schemas.microsoft.com/office/drawing/2014/main" id="{0F5833C0-7FD3-8175-A3FB-7BF9FAF014DD}"/>
                </a:ext>
              </a:extLst>
            </p:cNvPr>
            <p:cNvSpPr txBox="1"/>
            <p:nvPr/>
          </p:nvSpPr>
          <p:spPr>
            <a:xfrm>
              <a:off x="4120510" y="861494"/>
              <a:ext cx="1754777" cy="338555"/>
            </a:xfrm>
            <a:prstGeom prst="rect">
              <a:avLst/>
            </a:prstGeom>
            <a:solidFill>
              <a:srgbClr val="FFFF00"/>
            </a:solid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50" b="0" i="0" u="none" strike="noStrike" kern="0" cap="none" spc="0" normalizeH="0" baseline="0" noProof="0" dirty="0" err="1">
                  <a:ln>
                    <a:noFill/>
                  </a:ln>
                  <a:solidFill>
                    <a:srgbClr val="000000"/>
                  </a:solidFill>
                  <a:effectLst/>
                  <a:uLnTx/>
                  <a:uFillTx/>
                  <a:latin typeface="Calibri"/>
                  <a:cs typeface="Calibri"/>
                  <a:sym typeface="Calibri"/>
                </a:rPr>
                <a:t>Mutlicore</a:t>
              </a:r>
              <a:r>
                <a:rPr kumimoji="0" lang="en-US" sz="1050" b="0" i="0" u="none" strike="noStrike" kern="0" cap="none" spc="0" normalizeH="0" baseline="0" noProof="0" dirty="0">
                  <a:ln>
                    <a:noFill/>
                  </a:ln>
                  <a:solidFill>
                    <a:srgbClr val="000000"/>
                  </a:solidFill>
                  <a:effectLst/>
                  <a:uLnTx/>
                  <a:uFillTx/>
                  <a:latin typeface="Calibri"/>
                  <a:cs typeface="Calibri"/>
                  <a:sym typeface="Calibri"/>
                </a:rPr>
                <a:t> Parts</a:t>
              </a:r>
            </a:p>
          </p:txBody>
        </p:sp>
      </p:grpSp>
      <p:sp>
        <p:nvSpPr>
          <p:cNvPr id="14" name="Right Arrow 13">
            <a:extLst>
              <a:ext uri="{FF2B5EF4-FFF2-40B4-BE49-F238E27FC236}">
                <a16:creationId xmlns:a16="http://schemas.microsoft.com/office/drawing/2014/main" id="{E8CA6F7B-7CD3-CEAC-52D9-A3470890EC66}"/>
              </a:ext>
            </a:extLst>
          </p:cNvPr>
          <p:cNvSpPr/>
          <p:nvPr/>
        </p:nvSpPr>
        <p:spPr bwMode="auto">
          <a:xfrm>
            <a:off x="5529783" y="5236441"/>
            <a:ext cx="1029018" cy="431027"/>
          </a:xfrm>
          <a:prstGeom prst="rightArrow">
            <a:avLst/>
          </a:prstGeom>
          <a:solidFill>
            <a:schemeClr val="accent1">
              <a:lumMod val="40000"/>
              <a:lumOff val="60000"/>
            </a:schemeClr>
          </a:solidFill>
          <a:ln w="1905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lvl="0" indent="0" algn="ctr" defTabSz="685800" rtl="0" eaLnBrk="0" fontAlgn="base" latinLnBrk="0" hangingPunct="0">
              <a:lnSpc>
                <a:spcPct val="80000"/>
              </a:lnSpc>
              <a:spcBef>
                <a:spcPct val="50000"/>
              </a:spcBef>
              <a:spcAft>
                <a:spcPct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Verdana" pitchFamily="34" charset="0"/>
                <a:cs typeface="Calibri"/>
                <a:sym typeface="Calibri"/>
              </a:rPr>
              <a:t>Pre 90’s</a:t>
            </a:r>
          </a:p>
        </p:txBody>
      </p:sp>
      <p:cxnSp>
        <p:nvCxnSpPr>
          <p:cNvPr id="15" name="Straight Connector 14">
            <a:extLst>
              <a:ext uri="{FF2B5EF4-FFF2-40B4-BE49-F238E27FC236}">
                <a16:creationId xmlns:a16="http://schemas.microsoft.com/office/drawing/2014/main" id="{03764C36-DA27-DE36-3CE4-2FE36D80D18B}"/>
              </a:ext>
            </a:extLst>
          </p:cNvPr>
          <p:cNvCxnSpPr/>
          <p:nvPr/>
        </p:nvCxnSpPr>
        <p:spPr bwMode="auto">
          <a:xfrm flipH="1">
            <a:off x="6590900" y="2508842"/>
            <a:ext cx="12519" cy="3047158"/>
          </a:xfrm>
          <a:prstGeom prst="line">
            <a:avLst/>
          </a:prstGeom>
          <a:noFill/>
          <a:ln w="28575" cap="flat" cmpd="sng" algn="ctr">
            <a:solidFill>
              <a:schemeClr val="tx1"/>
            </a:solidFill>
            <a:prstDash val="solid"/>
            <a:round/>
            <a:headEnd type="none" w="med" len="med"/>
            <a:tailEnd type="none" w="med" len="med"/>
          </a:ln>
          <a:effectLst/>
        </p:spPr>
      </p:cxnSp>
      <p:sp>
        <p:nvSpPr>
          <p:cNvPr id="16" name="Left-Right Arrow 15">
            <a:extLst>
              <a:ext uri="{FF2B5EF4-FFF2-40B4-BE49-F238E27FC236}">
                <a16:creationId xmlns:a16="http://schemas.microsoft.com/office/drawing/2014/main" id="{E647C160-E0DF-697D-9479-3062ADB3B46C}"/>
              </a:ext>
            </a:extLst>
          </p:cNvPr>
          <p:cNvSpPr/>
          <p:nvPr/>
        </p:nvSpPr>
        <p:spPr bwMode="auto">
          <a:xfrm>
            <a:off x="6610143" y="3870493"/>
            <a:ext cx="948944" cy="543484"/>
          </a:xfrm>
          <a:prstGeom prst="leftRightArrow">
            <a:avLst>
              <a:gd name="adj1" fmla="val 53760"/>
              <a:gd name="adj2" fmla="val 18606"/>
            </a:avLst>
          </a:prstGeom>
          <a:solidFill>
            <a:schemeClr val="tx2">
              <a:lumMod val="75000"/>
            </a:schemeClr>
          </a:solidFill>
          <a:ln w="1905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lvl="0" indent="0" algn="ctr" defTabSz="685800" rtl="0" eaLnBrk="0" fontAlgn="base" latinLnBrk="0" hangingPunct="0">
              <a:lnSpc>
                <a:spcPct val="80000"/>
              </a:lnSpc>
              <a:spcBef>
                <a:spcPct val="50000"/>
              </a:spcBef>
              <a:spcAft>
                <a:spcPct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cs typeface="Calibri"/>
                <a:sym typeface="Calibri"/>
              </a:rPr>
              <a:t>Transition to Multicore Era</a:t>
            </a:r>
          </a:p>
        </p:txBody>
      </p:sp>
      <p:cxnSp>
        <p:nvCxnSpPr>
          <p:cNvPr id="18" name="Straight Connector 17">
            <a:extLst>
              <a:ext uri="{FF2B5EF4-FFF2-40B4-BE49-F238E27FC236}">
                <a16:creationId xmlns:a16="http://schemas.microsoft.com/office/drawing/2014/main" id="{4528E716-3B28-95AB-FEC1-0A2E5BF0AA17}"/>
              </a:ext>
            </a:extLst>
          </p:cNvPr>
          <p:cNvCxnSpPr/>
          <p:nvPr/>
        </p:nvCxnSpPr>
        <p:spPr bwMode="auto">
          <a:xfrm flipH="1">
            <a:off x="7543201" y="2042007"/>
            <a:ext cx="15887" cy="3513992"/>
          </a:xfrm>
          <a:prstGeom prst="line">
            <a:avLst/>
          </a:prstGeom>
          <a:noFill/>
          <a:ln w="28575" cap="flat" cmpd="sng" algn="ctr">
            <a:solidFill>
              <a:schemeClr val="tx1"/>
            </a:solidFill>
            <a:prstDash val="solid"/>
            <a:round/>
            <a:headEnd type="none" w="med" len="med"/>
            <a:tailEnd type="none" w="med" len="med"/>
          </a:ln>
          <a:effectLst/>
        </p:spPr>
      </p:cxnSp>
      <p:sp>
        <p:nvSpPr>
          <p:cNvPr id="19" name="Right Arrow 18">
            <a:extLst>
              <a:ext uri="{FF2B5EF4-FFF2-40B4-BE49-F238E27FC236}">
                <a16:creationId xmlns:a16="http://schemas.microsoft.com/office/drawing/2014/main" id="{30981A98-C57E-78A6-FE6C-F3C5190C82B7}"/>
              </a:ext>
            </a:extLst>
          </p:cNvPr>
          <p:cNvSpPr/>
          <p:nvPr/>
        </p:nvSpPr>
        <p:spPr bwMode="auto">
          <a:xfrm>
            <a:off x="7607733" y="3521141"/>
            <a:ext cx="1721151" cy="1036299"/>
          </a:xfrm>
          <a:prstGeom prst="rightArrow">
            <a:avLst/>
          </a:prstGeom>
          <a:solidFill>
            <a:schemeClr val="accent2"/>
          </a:solidFill>
          <a:ln w="1905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marR="0" lvl="0" indent="0" algn="ctr" defTabSz="685800" rtl="0" eaLnBrk="0" fontAlgn="base" latinLnBrk="0" hangingPunct="0">
              <a:lnSpc>
                <a:spcPct val="80000"/>
              </a:lnSpc>
              <a:spcBef>
                <a:spcPct val="5000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Verdana" pitchFamily="34" charset="0"/>
                <a:cs typeface="Calibri"/>
                <a:sym typeface="Calibri"/>
              </a:rPr>
              <a:t>What is</a:t>
            </a:r>
          </a:p>
          <a:p>
            <a:pPr marL="0" marR="0" lvl="0" indent="0" algn="ctr" defTabSz="685800" rtl="0" eaLnBrk="0" fontAlgn="base" latinLnBrk="0" hangingPunct="0">
              <a:lnSpc>
                <a:spcPct val="80000"/>
              </a:lnSpc>
              <a:spcBef>
                <a:spcPct val="5000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Verdana" pitchFamily="34" charset="0"/>
                <a:cs typeface="Calibri"/>
                <a:sym typeface="Calibri"/>
              </a:rPr>
              <a:t> next?</a:t>
            </a:r>
          </a:p>
        </p:txBody>
      </p:sp>
      <p:sp>
        <p:nvSpPr>
          <p:cNvPr id="20" name="TextBox 19">
            <a:extLst>
              <a:ext uri="{FF2B5EF4-FFF2-40B4-BE49-F238E27FC236}">
                <a16:creationId xmlns:a16="http://schemas.microsoft.com/office/drawing/2014/main" id="{F6FD77D3-DCB5-6C2F-7F65-62A38CCB4792}"/>
              </a:ext>
            </a:extLst>
          </p:cNvPr>
          <p:cNvSpPr txBox="1"/>
          <p:nvPr/>
        </p:nvSpPr>
        <p:spPr>
          <a:xfrm>
            <a:off x="6570673" y="5302611"/>
            <a:ext cx="1394934" cy="246221"/>
          </a:xfrm>
          <a:prstGeom prst="rect">
            <a:avLst/>
          </a:prstGeom>
          <a:noFill/>
        </p:spPr>
        <p:txBody>
          <a:bodyPr wrap="non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1" i="1" u="none" strike="noStrike" kern="0" cap="none" spc="0" normalizeH="0" baseline="0" noProof="0" dirty="0">
                <a:ln>
                  <a:noFill/>
                </a:ln>
                <a:solidFill>
                  <a:srgbClr val="C00000"/>
                </a:solidFill>
                <a:effectLst/>
                <a:uLnTx/>
                <a:uFillTx/>
                <a:latin typeface="Calibri"/>
                <a:cs typeface="Times New Roman" pitchFamily="18" charset="0"/>
                <a:sym typeface="Calibri"/>
              </a:rPr>
              <a:t>Power Constrained Era</a:t>
            </a:r>
          </a:p>
        </p:txBody>
      </p:sp>
      <p:sp>
        <p:nvSpPr>
          <p:cNvPr id="29" name="Rounded Rectangle 28">
            <a:extLst>
              <a:ext uri="{FF2B5EF4-FFF2-40B4-BE49-F238E27FC236}">
                <a16:creationId xmlns:a16="http://schemas.microsoft.com/office/drawing/2014/main" id="{CD3CDA53-4241-7047-692E-DD08D28D1CC4}"/>
              </a:ext>
            </a:extLst>
          </p:cNvPr>
          <p:cNvSpPr/>
          <p:nvPr/>
        </p:nvSpPr>
        <p:spPr>
          <a:xfrm>
            <a:off x="7315200" y="5730387"/>
            <a:ext cx="835572" cy="715087"/>
          </a:xfrm>
          <a:prstGeom prst="roundRect">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Curr Wave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Statistical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Learning</a:t>
            </a:r>
          </a:p>
        </p:txBody>
      </p:sp>
      <p:sp>
        <p:nvSpPr>
          <p:cNvPr id="32" name="Rounded Rectangle 31">
            <a:extLst>
              <a:ext uri="{FF2B5EF4-FFF2-40B4-BE49-F238E27FC236}">
                <a16:creationId xmlns:a16="http://schemas.microsoft.com/office/drawing/2014/main" id="{83764FA7-EF45-F45B-A896-50DFD538ED54}"/>
              </a:ext>
            </a:extLst>
          </p:cNvPr>
          <p:cNvSpPr/>
          <p:nvPr/>
        </p:nvSpPr>
        <p:spPr>
          <a:xfrm>
            <a:off x="9328884" y="4358268"/>
            <a:ext cx="1159813" cy="1888686"/>
          </a:xfrm>
          <a:prstGeom prst="roundRect">
            <a:avLst/>
          </a:prstGeom>
          <a:solidFill>
            <a:schemeClr val="accent4">
              <a:lumMod val="75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alibri"/>
                <a:cs typeface="Calibri"/>
                <a:sym typeface="Calibri"/>
              </a:rPr>
              <a:t>Medical</a:t>
            </a:r>
          </a:p>
          <a:p>
            <a:pPr marL="0" marR="0" lvl="0" indent="0" algn="ctr" defTabSz="914400" rtl="0" eaLnBrk="1" fontAlgn="auto" latinLnBrk="0" hangingPunct="0">
              <a:lnSpc>
                <a:spcPct val="100000"/>
              </a:lnSpc>
              <a:spcBef>
                <a:spcPts val="0"/>
              </a:spcBef>
              <a:spcAft>
                <a:spcPts val="0"/>
              </a:spcAft>
              <a:buClrTx/>
              <a:buSzTx/>
              <a:buFontTx/>
              <a:buNone/>
              <a:tabLst/>
              <a:defRPr/>
            </a:pPr>
            <a:r>
              <a:rPr lang="en-US" sz="1400" kern="0" dirty="0">
                <a:solidFill>
                  <a:srgbClr val="FFFFFF"/>
                </a:solidFill>
                <a:latin typeface="Calibri"/>
                <a:cs typeface="Calibri"/>
                <a:sym typeface="Calibri"/>
              </a:rPr>
              <a:t>&amp;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alibri"/>
                <a:cs typeface="Calibri"/>
                <a:sym typeface="Calibri"/>
              </a:rPr>
              <a:t>HEALTH</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Calibri"/>
                <a:cs typeface="Calibri"/>
                <a:sym typeface="Calibri"/>
              </a:rPr>
              <a:t>DOMAIN</a:t>
            </a:r>
          </a:p>
          <a:p>
            <a:pPr marL="0" marR="0" lvl="0" indent="0" algn="ctr" defTabSz="914400" rtl="0" eaLnBrk="1" fontAlgn="auto" latinLnBrk="0" hangingPunct="0">
              <a:lnSpc>
                <a:spcPct val="100000"/>
              </a:lnSpc>
              <a:spcBef>
                <a:spcPts val="0"/>
              </a:spcBef>
              <a:spcAft>
                <a:spcPts val="0"/>
              </a:spcAft>
              <a:buClrTx/>
              <a:buSzTx/>
              <a:buFontTx/>
              <a:buNone/>
              <a:tabLst/>
              <a:defRPr/>
            </a:pPr>
            <a:r>
              <a:rPr lang="en-US" sz="1400" kern="0" dirty="0">
                <a:solidFill>
                  <a:srgbClr val="FFFFFF"/>
                </a:solidFill>
                <a:latin typeface="Calibri"/>
                <a:cs typeface="Calibri"/>
                <a:sym typeface="Calibri"/>
              </a:rPr>
              <a:t>EXPERTISE</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Calibri"/>
              <a:cs typeface="Calibri"/>
              <a:sym typeface="Calibri"/>
            </a:endParaRPr>
          </a:p>
        </p:txBody>
      </p:sp>
      <p:cxnSp>
        <p:nvCxnSpPr>
          <p:cNvPr id="35" name="Straight Arrow Connector 34">
            <a:extLst>
              <a:ext uri="{FF2B5EF4-FFF2-40B4-BE49-F238E27FC236}">
                <a16:creationId xmlns:a16="http://schemas.microsoft.com/office/drawing/2014/main" id="{D3120991-22F2-8746-9492-230B2ED1F0F5}"/>
              </a:ext>
            </a:extLst>
          </p:cNvPr>
          <p:cNvCxnSpPr>
            <a:cxnSpLocks/>
          </p:cNvCxnSpPr>
          <p:nvPr/>
        </p:nvCxnSpPr>
        <p:spPr>
          <a:xfrm flipV="1">
            <a:off x="7096250" y="4992414"/>
            <a:ext cx="0" cy="142752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7" name="Straight Arrow Connector 36">
            <a:extLst>
              <a:ext uri="{FF2B5EF4-FFF2-40B4-BE49-F238E27FC236}">
                <a16:creationId xmlns:a16="http://schemas.microsoft.com/office/drawing/2014/main" id="{6A051FE9-BE6F-0D87-B376-B511ED8726DC}"/>
              </a:ext>
            </a:extLst>
          </p:cNvPr>
          <p:cNvCxnSpPr>
            <a:cxnSpLocks/>
            <a:stCxn id="29" idx="1"/>
          </p:cNvCxnSpPr>
          <p:nvPr/>
        </p:nvCxnSpPr>
        <p:spPr>
          <a:xfrm flipH="1">
            <a:off x="7090996" y="6087931"/>
            <a:ext cx="224204"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9" name="Straight Arrow Connector 38">
            <a:extLst>
              <a:ext uri="{FF2B5EF4-FFF2-40B4-BE49-F238E27FC236}">
                <a16:creationId xmlns:a16="http://schemas.microsoft.com/office/drawing/2014/main" id="{C968D49B-D22C-208A-FDF5-3E1E264C0F8A}"/>
              </a:ext>
            </a:extLst>
          </p:cNvPr>
          <p:cNvCxnSpPr>
            <a:cxnSpLocks/>
            <a:stCxn id="29" idx="3"/>
          </p:cNvCxnSpPr>
          <p:nvPr/>
        </p:nvCxnSpPr>
        <p:spPr>
          <a:xfrm>
            <a:off x="8150772" y="6087931"/>
            <a:ext cx="261785"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45" name="Straight Arrow Connector 44">
            <a:extLst>
              <a:ext uri="{FF2B5EF4-FFF2-40B4-BE49-F238E27FC236}">
                <a16:creationId xmlns:a16="http://schemas.microsoft.com/office/drawing/2014/main" id="{ABD8022B-8990-A00F-D635-F2A6B5DAEE41}"/>
              </a:ext>
            </a:extLst>
          </p:cNvPr>
          <p:cNvCxnSpPr>
            <a:cxnSpLocks/>
          </p:cNvCxnSpPr>
          <p:nvPr/>
        </p:nvCxnSpPr>
        <p:spPr>
          <a:xfrm flipV="1">
            <a:off x="7559087" y="5425721"/>
            <a:ext cx="853470" cy="10970"/>
          </a:xfrm>
          <a:prstGeom prst="straightConnector1">
            <a:avLst/>
          </a:prstGeom>
          <a:ln w="952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9" name="Rounded Rectangle 48">
            <a:extLst>
              <a:ext uri="{FF2B5EF4-FFF2-40B4-BE49-F238E27FC236}">
                <a16:creationId xmlns:a16="http://schemas.microsoft.com/office/drawing/2014/main" id="{1CFDC44C-1666-0639-EDCC-A86F4C0D5504}"/>
              </a:ext>
            </a:extLst>
          </p:cNvPr>
          <p:cNvSpPr/>
          <p:nvPr/>
        </p:nvSpPr>
        <p:spPr>
          <a:xfrm>
            <a:off x="5931917" y="5743156"/>
            <a:ext cx="1007649" cy="715087"/>
          </a:xfrm>
          <a:prstGeom prst="roundRect">
            <a:avLst/>
          </a:prstGeom>
          <a:solidFill>
            <a:schemeClr val="bg2">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Prior  Wave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a:cs typeface="Calibri"/>
                <a:sym typeface="Calibri"/>
              </a:rPr>
              <a:t>Rigidly pre programmed</a:t>
            </a:r>
          </a:p>
        </p:txBody>
      </p:sp>
      <p:sp>
        <p:nvSpPr>
          <p:cNvPr id="5" name="Title 3">
            <a:extLst>
              <a:ext uri="{FF2B5EF4-FFF2-40B4-BE49-F238E27FC236}">
                <a16:creationId xmlns:a16="http://schemas.microsoft.com/office/drawing/2014/main" id="{9C587EC6-3700-8412-7F6D-FBC9EB26C55C}"/>
              </a:ext>
            </a:extLst>
          </p:cNvPr>
          <p:cNvSpPr>
            <a:spLocks noGrp="1"/>
          </p:cNvSpPr>
          <p:nvPr>
            <p:ph type="title"/>
          </p:nvPr>
        </p:nvSpPr>
        <p:spPr>
          <a:xfrm>
            <a:off x="769682" y="478492"/>
            <a:ext cx="8436076" cy="767224"/>
          </a:xfrm>
        </p:spPr>
        <p:txBody>
          <a:bodyPr>
            <a:normAutofit/>
          </a:bodyPr>
          <a:lstStyle/>
          <a:p>
            <a:r>
              <a:rPr lang="en-US" sz="4400" dirty="0">
                <a:solidFill>
                  <a:schemeClr val="tx2">
                    <a:lumMod val="75000"/>
                  </a:schemeClr>
                </a:solidFill>
                <a:ea typeface="Verdana" panose="020B0604030504040204" pitchFamily="34" charset="0"/>
                <a:cs typeface="Verdana" panose="020B0604030504040204" pitchFamily="34" charset="0"/>
              </a:rPr>
              <a:t>Technology-AI-DOMAIN Expertise</a:t>
            </a:r>
          </a:p>
        </p:txBody>
      </p:sp>
      <p:pic>
        <p:nvPicPr>
          <p:cNvPr id="13" name="Picture 2" descr="What's a GPU? Everything You Need to ...">
            <a:extLst>
              <a:ext uri="{FF2B5EF4-FFF2-40B4-BE49-F238E27FC236}">
                <a16:creationId xmlns:a16="http://schemas.microsoft.com/office/drawing/2014/main" id="{248F1099-332E-E078-EB3C-D6B24697FF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3561" y="1311235"/>
            <a:ext cx="1031052" cy="61863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2F332CC-4A96-8176-3D46-1D1004E016A4}"/>
              </a:ext>
            </a:extLst>
          </p:cNvPr>
          <p:cNvSpPr>
            <a:spLocks noGrp="1"/>
          </p:cNvSpPr>
          <p:nvPr>
            <p:ph type="sldNum" sz="quarter" idx="2"/>
          </p:nvPr>
        </p:nvSpPr>
        <p:spPr/>
        <p:txBody>
          <a:bodyPr/>
          <a:lstStyle/>
          <a:p>
            <a:fld id="{86CB4B4D-7CA3-9044-876B-883B54F8677D}" type="slidenum">
              <a:rPr lang="en-US" smtClean="0"/>
              <a:t>26</a:t>
            </a:fld>
            <a:endParaRPr lang="en-US"/>
          </a:p>
        </p:txBody>
      </p:sp>
      <p:pic>
        <p:nvPicPr>
          <p:cNvPr id="3" name="Picture 2">
            <a:extLst>
              <a:ext uri="{FF2B5EF4-FFF2-40B4-BE49-F238E27FC236}">
                <a16:creationId xmlns:a16="http://schemas.microsoft.com/office/drawing/2014/main" id="{E1023395-118B-2BDF-AF97-D6D06DA2A011}"/>
              </a:ext>
            </a:extLst>
          </p:cNvPr>
          <p:cNvPicPr>
            <a:picLocks noChangeAspect="1"/>
          </p:cNvPicPr>
          <p:nvPr/>
        </p:nvPicPr>
        <p:blipFill>
          <a:blip r:embed="rId5"/>
          <a:stretch>
            <a:fillRect/>
          </a:stretch>
        </p:blipFill>
        <p:spPr>
          <a:xfrm>
            <a:off x="540101" y="3692456"/>
            <a:ext cx="2323014" cy="1287889"/>
          </a:xfrm>
          <a:prstGeom prst="rect">
            <a:avLst/>
          </a:prstGeom>
        </p:spPr>
      </p:pic>
      <p:sp>
        <p:nvSpPr>
          <p:cNvPr id="10" name="TextBox 9">
            <a:extLst>
              <a:ext uri="{FF2B5EF4-FFF2-40B4-BE49-F238E27FC236}">
                <a16:creationId xmlns:a16="http://schemas.microsoft.com/office/drawing/2014/main" id="{A540BBC4-5838-FB43-5824-6FBCC5E57B5B}"/>
              </a:ext>
            </a:extLst>
          </p:cNvPr>
          <p:cNvSpPr txBox="1"/>
          <p:nvPr/>
        </p:nvSpPr>
        <p:spPr>
          <a:xfrm>
            <a:off x="1534595" y="4979186"/>
            <a:ext cx="550151" cy="307777"/>
          </a:xfrm>
          <a:prstGeom prst="rect">
            <a:avLst/>
          </a:prstGeom>
          <a:noFill/>
        </p:spPr>
        <p:txBody>
          <a:bodyPr wrap="none" rtlCol="0">
            <a:spAutoFit/>
          </a:bodyPr>
          <a:lstStyle/>
          <a:p>
            <a:r>
              <a:rPr lang="en-US" sz="1400" b="1" dirty="0"/>
              <a:t>1950</a:t>
            </a:r>
          </a:p>
        </p:txBody>
      </p:sp>
      <p:pic>
        <p:nvPicPr>
          <p:cNvPr id="11" name="Picture 2">
            <a:extLst>
              <a:ext uri="{FF2B5EF4-FFF2-40B4-BE49-F238E27FC236}">
                <a16:creationId xmlns:a16="http://schemas.microsoft.com/office/drawing/2014/main" id="{0B2837B0-689C-6440-1B35-DD65D02C39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6665" y="5336176"/>
            <a:ext cx="1416450" cy="84987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5FBF78DD-517C-887A-92A3-5CFBBE42200E}"/>
              </a:ext>
            </a:extLst>
          </p:cNvPr>
          <p:cNvSpPr/>
          <p:nvPr/>
        </p:nvSpPr>
        <p:spPr>
          <a:xfrm>
            <a:off x="9328884" y="1938327"/>
            <a:ext cx="1159822" cy="1856123"/>
          </a:xfrm>
          <a:prstGeom prst="roundRect">
            <a:avLst/>
          </a:prstGeom>
          <a:solidFill>
            <a:schemeClr val="accent4">
              <a:lumMod val="75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kern="0" dirty="0">
              <a:solidFill>
                <a:srgbClr val="FFFFFF"/>
              </a:solidFill>
              <a:latin typeface="Calibri"/>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Calibri"/>
                <a:cs typeface="Calibri"/>
                <a:sym typeface="Calibri"/>
              </a:rPr>
              <a:t>Data</a:t>
            </a:r>
          </a:p>
          <a:p>
            <a:pPr marL="0" marR="0" lvl="0" indent="0" algn="ctr" defTabSz="914400" rtl="0" eaLnBrk="1" fontAlgn="auto" latinLnBrk="0" hangingPunct="0">
              <a:lnSpc>
                <a:spcPct val="100000"/>
              </a:lnSpc>
              <a:spcBef>
                <a:spcPts val="0"/>
              </a:spcBef>
              <a:spcAft>
                <a:spcPts val="0"/>
              </a:spcAft>
              <a:buClrTx/>
              <a:buSzTx/>
              <a:buFontTx/>
              <a:buNone/>
              <a:tabLst/>
              <a:defRPr/>
            </a:pPr>
            <a:r>
              <a:rPr lang="en-US" sz="1200" kern="0" dirty="0">
                <a:solidFill>
                  <a:srgbClr val="FFFFFF"/>
                </a:solidFill>
                <a:latin typeface="Calibri"/>
                <a:cs typeface="Calibri"/>
                <a:sym typeface="Calibri"/>
              </a:rPr>
              <a:t>SCIENCE</a:t>
            </a:r>
          </a:p>
          <a:p>
            <a:pPr marL="0" marR="0" lvl="0" indent="0" algn="ctr" defTabSz="914400" rtl="0" eaLnBrk="1" fontAlgn="auto" latinLnBrk="0" hangingPunct="0">
              <a:lnSpc>
                <a:spcPct val="100000"/>
              </a:lnSpc>
              <a:spcBef>
                <a:spcPts val="0"/>
              </a:spcBef>
              <a:spcAft>
                <a:spcPts val="0"/>
              </a:spcAft>
              <a:buClrTx/>
              <a:buSzTx/>
              <a:buFontTx/>
              <a:buNone/>
              <a:tabLst/>
              <a:defRPr/>
            </a:pPr>
            <a:r>
              <a:rPr lang="en-US" sz="1200" kern="0" dirty="0">
                <a:solidFill>
                  <a:srgbClr val="FFFFFF"/>
                </a:solidFill>
                <a:latin typeface="Calibri"/>
                <a:cs typeface="Calibri"/>
                <a:sym typeface="Calibri"/>
              </a:rPr>
              <a:t>&amp;</a:t>
            </a:r>
          </a:p>
          <a:p>
            <a:pPr marL="0" marR="0" lvl="0" indent="0" algn="ctr" defTabSz="914400" rtl="0" eaLnBrk="1" fontAlgn="auto" latinLnBrk="0" hangingPunct="0">
              <a:lnSpc>
                <a:spcPct val="100000"/>
              </a:lnSpc>
              <a:spcBef>
                <a:spcPts val="0"/>
              </a:spcBef>
              <a:spcAft>
                <a:spcPts val="0"/>
              </a:spcAft>
              <a:buClrTx/>
              <a:buSzTx/>
              <a:buFontTx/>
              <a:buNone/>
              <a:tabLst/>
              <a:defRPr/>
            </a:pPr>
            <a:r>
              <a:rPr lang="en-US" sz="1200" kern="0" dirty="0">
                <a:solidFill>
                  <a:srgbClr val="FFFFFF"/>
                </a:solidFill>
                <a:latin typeface="Calibri"/>
                <a:cs typeface="Calibri"/>
                <a:sym typeface="Calibri"/>
              </a:rPr>
              <a:t>TECHNOLOGY</a:t>
            </a: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kern="0" dirty="0">
              <a:solidFill>
                <a:srgbClr val="FFFFFF"/>
              </a:solidFill>
              <a:latin typeface="Calibri"/>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kern="0" dirty="0">
              <a:solidFill>
                <a:srgbClr val="FFFFFF"/>
              </a:solidFill>
              <a:latin typeface="Calibri"/>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en-US" sz="1200" kern="0" dirty="0">
              <a:solidFill>
                <a:srgbClr val="FFFFFF"/>
              </a:solidFill>
              <a:latin typeface="Calibri"/>
              <a:cs typeface="Calibri"/>
              <a:sym typeface="Calibri"/>
            </a:endParaRPr>
          </a:p>
        </p:txBody>
      </p:sp>
    </p:spTree>
    <p:extLst>
      <p:ext uri="{BB962C8B-B14F-4D97-AF65-F5344CB8AC3E}">
        <p14:creationId xmlns:p14="http://schemas.microsoft.com/office/powerpoint/2010/main" val="31489603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CA6FF01F-E996-D54F-B7CC-0679EBBF758A}"/>
              </a:ext>
            </a:extLst>
          </p:cNvPr>
          <p:cNvSpPr/>
          <p:nvPr/>
        </p:nvSpPr>
        <p:spPr>
          <a:xfrm>
            <a:off x="8557163" y="3063758"/>
            <a:ext cx="3201350" cy="1464228"/>
          </a:xfrm>
          <a:prstGeom prst="roundRect">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Engineers create statistical models for specific problem domains and train them on big data.</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sz="1600" kern="0" dirty="0">
                <a:solidFill>
                  <a:srgbClr val="000000"/>
                </a:solidFill>
                <a:latin typeface="Calibri Light" panose="020F0302020204030204"/>
                <a:ea typeface="+mj-ea"/>
                <a:cs typeface="+mj-cs"/>
                <a:sym typeface="Calibri"/>
              </a:rPr>
              <a:t>No Contextual and reasoning ability </a:t>
            </a:r>
          </a:p>
        </p:txBody>
      </p:sp>
      <p:sp>
        <p:nvSpPr>
          <p:cNvPr id="7" name="Rounded Rectangle 6">
            <a:extLst>
              <a:ext uri="{FF2B5EF4-FFF2-40B4-BE49-F238E27FC236}">
                <a16:creationId xmlns:a16="http://schemas.microsoft.com/office/drawing/2014/main" id="{5C0DA45D-3558-4241-AABD-47D590B8B6AD}"/>
              </a:ext>
            </a:extLst>
          </p:cNvPr>
          <p:cNvSpPr/>
          <p:nvPr/>
        </p:nvSpPr>
        <p:spPr>
          <a:xfrm>
            <a:off x="8626420" y="5096512"/>
            <a:ext cx="3201350" cy="1396125"/>
          </a:xfrm>
          <a:prstGeom prst="roundRect">
            <a:avLst/>
          </a:prstGeom>
          <a:solidFill>
            <a:schemeClr val="bg1">
              <a:lumMod val="85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orbel" panose="020B0503020204020204" pitchFamily="34" charset="0"/>
                <a:ea typeface="+mj-ea"/>
                <a:cs typeface="+mj-cs"/>
                <a:sym typeface="Calibri"/>
              </a:rPr>
              <a:t>The </a:t>
            </a:r>
            <a:r>
              <a:rPr kumimoji="0" lang="en-US" sz="1600" b="1" i="0" u="none" strike="noStrike" kern="0" cap="none" spc="0" normalizeH="0" baseline="0" noProof="0" dirty="0">
                <a:ln>
                  <a:noFill/>
                </a:ln>
                <a:solidFill>
                  <a:prstClr val="black"/>
                </a:solidFill>
                <a:effectLst/>
                <a:uLnTx/>
                <a:uFillTx/>
                <a:latin typeface="Corbel" panose="020B0503020204020204" pitchFamily="34" charset="0"/>
                <a:ea typeface="+mj-ea"/>
                <a:cs typeface="+mj-cs"/>
                <a:sym typeface="Calibri"/>
              </a:rPr>
              <a:t>structure </a:t>
            </a:r>
            <a:r>
              <a:rPr kumimoji="0" lang="en-US" sz="1600" b="0" i="0" u="none" strike="noStrike" kern="0" cap="none" spc="0" normalizeH="0" baseline="0" noProof="0" dirty="0">
                <a:ln>
                  <a:noFill/>
                </a:ln>
                <a:solidFill>
                  <a:prstClr val="black"/>
                </a:solidFill>
                <a:effectLst/>
                <a:uLnTx/>
                <a:uFillTx/>
                <a:latin typeface="Corbel" panose="020B0503020204020204" pitchFamily="34" charset="0"/>
                <a:ea typeface="+mj-ea"/>
                <a:cs typeface="+mj-cs"/>
                <a:sym typeface="Calibri"/>
              </a:rPr>
              <a:t>of the knowledge is defined by humans. The </a:t>
            </a:r>
            <a:r>
              <a:rPr kumimoji="0" lang="en-US" sz="1600" b="1" i="0" u="none" strike="noStrike" kern="0" cap="none" spc="0" normalizeH="0" baseline="0" noProof="0" dirty="0">
                <a:ln>
                  <a:noFill/>
                </a:ln>
                <a:solidFill>
                  <a:prstClr val="black"/>
                </a:solidFill>
                <a:effectLst/>
                <a:uLnTx/>
                <a:uFillTx/>
                <a:latin typeface="Corbel" panose="020B0503020204020204" pitchFamily="34" charset="0"/>
                <a:ea typeface="+mj-ea"/>
                <a:cs typeface="+mj-cs"/>
                <a:sym typeface="Calibri"/>
              </a:rPr>
              <a:t>specifics </a:t>
            </a:r>
            <a:r>
              <a:rPr kumimoji="0" lang="en-US" sz="1600" b="0" i="0" u="none" strike="noStrike" kern="0" cap="none" spc="0" normalizeH="0" baseline="0" noProof="0" dirty="0">
                <a:ln>
                  <a:noFill/>
                </a:ln>
                <a:solidFill>
                  <a:prstClr val="black"/>
                </a:solidFill>
                <a:effectLst/>
                <a:uLnTx/>
                <a:uFillTx/>
                <a:latin typeface="Corbel" panose="020B0503020204020204" pitchFamily="34" charset="0"/>
                <a:ea typeface="+mj-ea"/>
                <a:cs typeface="+mj-cs"/>
                <a:sym typeface="Calibri"/>
              </a:rPr>
              <a:t>are explored by the machine.</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prstClr val="black"/>
              </a:solidFill>
              <a:effectLst/>
              <a:uLnTx/>
              <a:uFillTx/>
              <a:latin typeface="Corbel" panose="020B0503020204020204" pitchFamily="34" charset="0"/>
              <a:ea typeface="+mj-ea"/>
              <a:cs typeface="+mj-cs"/>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lang="en-US" sz="1600" kern="0" dirty="0">
                <a:solidFill>
                  <a:prstClr val="black"/>
                </a:solidFill>
                <a:latin typeface="Corbel" panose="020B0503020204020204" pitchFamily="34" charset="0"/>
                <a:ea typeface="+mj-ea"/>
                <a:cs typeface="+mj-cs"/>
                <a:sym typeface="Calibri"/>
              </a:rPr>
              <a:t>NOT SCALABLE</a:t>
            </a:r>
            <a:r>
              <a:rPr kumimoji="0" lang="en-US" sz="1600" b="0" i="0" u="none" strike="noStrike" kern="0" cap="none" spc="0" normalizeH="0" baseline="0" noProof="0" dirty="0">
                <a:ln>
                  <a:noFill/>
                </a:ln>
                <a:solidFill>
                  <a:prstClr val="black"/>
                </a:solidFill>
                <a:effectLst/>
                <a:uLnTx/>
                <a:uFillTx/>
                <a:latin typeface="Corbel" panose="020B0503020204020204" pitchFamily="34" charset="0"/>
                <a:ea typeface="+mj-ea"/>
                <a:cs typeface="+mj-cs"/>
                <a:sym typeface="Calibri"/>
              </a:rPr>
              <a:t> </a:t>
            </a:r>
            <a:endParaRPr kumimoji="0" lang="en-US" sz="1600" b="0" i="0" u="none" strike="noStrike" kern="0" cap="none" spc="0" normalizeH="0" baseline="0" noProof="0" dirty="0">
              <a:ln>
                <a:noFill/>
              </a:ln>
              <a:solidFill>
                <a:prstClr val="black"/>
              </a:solidFill>
              <a:effectLst/>
              <a:uLnTx/>
              <a:uFillTx/>
              <a:latin typeface="Calibri Light" panose="020F0302020204030204"/>
              <a:ea typeface="+mj-ea"/>
              <a:cs typeface="+mj-cs"/>
              <a:sym typeface="Calibri"/>
            </a:endParaRPr>
          </a:p>
        </p:txBody>
      </p:sp>
      <p:sp>
        <p:nvSpPr>
          <p:cNvPr id="3" name="TextBox 2">
            <a:extLst>
              <a:ext uri="{FF2B5EF4-FFF2-40B4-BE49-F238E27FC236}">
                <a16:creationId xmlns:a16="http://schemas.microsoft.com/office/drawing/2014/main" id="{A1BBA5AA-A9F1-224C-A0DE-B57BEBFDA457}"/>
              </a:ext>
            </a:extLst>
          </p:cNvPr>
          <p:cNvSpPr txBox="1"/>
          <p:nvPr/>
        </p:nvSpPr>
        <p:spPr>
          <a:xfrm>
            <a:off x="3295020" y="5642833"/>
            <a:ext cx="1142297" cy="4616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CARDIOLOGY</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RISK ESTIMATOR</a:t>
            </a:r>
          </a:p>
        </p:txBody>
      </p:sp>
      <p:pic>
        <p:nvPicPr>
          <p:cNvPr id="25" name="Picture 14">
            <a:extLst>
              <a:ext uri="{FF2B5EF4-FFF2-40B4-BE49-F238E27FC236}">
                <a16:creationId xmlns:a16="http://schemas.microsoft.com/office/drawing/2014/main" id="{F41F3CFC-6A54-9246-B8F6-916B7A8B9D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2273" y="3419927"/>
            <a:ext cx="1625044" cy="12718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Picture 16">
            <a:extLst>
              <a:ext uri="{FF2B5EF4-FFF2-40B4-BE49-F238E27FC236}">
                <a16:creationId xmlns:a16="http://schemas.microsoft.com/office/drawing/2014/main" id="{067F690F-3582-C748-B11A-32D731E71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1548" y="793615"/>
            <a:ext cx="2297660" cy="19839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 name="Rectangle 30">
            <a:extLst>
              <a:ext uri="{FF2B5EF4-FFF2-40B4-BE49-F238E27FC236}">
                <a16:creationId xmlns:a16="http://schemas.microsoft.com/office/drawing/2014/main" id="{52445E4C-A7EB-B949-91BA-0834AFA3CB33}"/>
              </a:ext>
            </a:extLst>
          </p:cNvPr>
          <p:cNvSpPr/>
          <p:nvPr/>
        </p:nvSpPr>
        <p:spPr>
          <a:xfrm>
            <a:off x="7173310" y="6549132"/>
            <a:ext cx="4745507" cy="246221"/>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Risk estimator: </a:t>
            </a:r>
            <a:r>
              <a:rPr kumimoji="0" lang="en-US" sz="10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hlinkClick r:id="rId5"/>
              </a:rPr>
              <a:t>http://tools.acc.org/ASCVD-Risk-Estimator-Plus/#!/calculate/estimate/</a:t>
            </a:r>
            <a:r>
              <a:rPr kumimoji="0" lang="en-US" sz="10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 </a:t>
            </a:r>
          </a:p>
        </p:txBody>
      </p:sp>
      <p:sp>
        <p:nvSpPr>
          <p:cNvPr id="33" name="Rounded Rectangle 32">
            <a:extLst>
              <a:ext uri="{FF2B5EF4-FFF2-40B4-BE49-F238E27FC236}">
                <a16:creationId xmlns:a16="http://schemas.microsoft.com/office/drawing/2014/main" id="{4DFC76D5-64A9-CB4C-9A63-3819123C2CE7}"/>
              </a:ext>
            </a:extLst>
          </p:cNvPr>
          <p:cNvSpPr/>
          <p:nvPr/>
        </p:nvSpPr>
        <p:spPr>
          <a:xfrm>
            <a:off x="760220" y="5318899"/>
            <a:ext cx="1447800" cy="1021554"/>
          </a:xfrm>
          <a:prstGeom prst="roundRect">
            <a:avLst/>
          </a:prstGeom>
          <a:solidFill>
            <a:schemeClr val="bg2">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j-ea"/>
                <a:cs typeface="Calibri"/>
                <a:sym typeface="Calibri"/>
              </a:rPr>
              <a:t>Prior Wave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j-ea"/>
                <a:cs typeface="Calibri"/>
                <a:sym typeface="Calibri"/>
              </a:rPr>
              <a:t>Handcrafted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Knowledge</a:t>
            </a:r>
          </a:p>
        </p:txBody>
      </p:sp>
      <p:sp>
        <p:nvSpPr>
          <p:cNvPr id="36" name="Rounded Rectangle 35">
            <a:extLst>
              <a:ext uri="{FF2B5EF4-FFF2-40B4-BE49-F238E27FC236}">
                <a16:creationId xmlns:a16="http://schemas.microsoft.com/office/drawing/2014/main" id="{B0AB4C5F-BA4B-5345-BFE9-A570DFBAE924}"/>
              </a:ext>
            </a:extLst>
          </p:cNvPr>
          <p:cNvSpPr/>
          <p:nvPr/>
        </p:nvSpPr>
        <p:spPr>
          <a:xfrm>
            <a:off x="762017" y="3141088"/>
            <a:ext cx="1447800" cy="1021554"/>
          </a:xfrm>
          <a:prstGeom prst="roundRect">
            <a:avLst/>
          </a:prstGeom>
          <a:solidFill>
            <a:schemeClr val="accent1">
              <a:lumMod val="40000"/>
              <a:lumOff val="60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US" kern="0" dirty="0">
                <a:solidFill>
                  <a:srgbClr val="000000"/>
                </a:solidFill>
                <a:latin typeface="Calibri"/>
                <a:cs typeface="Calibri"/>
                <a:sym typeface="Calibri"/>
              </a:rPr>
              <a:t>Curr</a:t>
            </a:r>
            <a:r>
              <a:rPr kumimoji="0" lang="en-US" sz="1800" b="0" i="0" u="none" strike="noStrike" kern="0" cap="none" spc="0" normalizeH="0" baseline="0" noProof="0" dirty="0">
                <a:ln>
                  <a:noFill/>
                </a:ln>
                <a:solidFill>
                  <a:srgbClr val="000000"/>
                </a:solidFill>
                <a:effectLst/>
                <a:uLnTx/>
                <a:uFillTx/>
                <a:latin typeface="Calibri"/>
                <a:cs typeface="Calibri"/>
                <a:sym typeface="Calibri"/>
              </a:rPr>
              <a:t> Wave</a:t>
            </a:r>
            <a:endParaRPr kumimoji="0" lang="en-US" sz="1800" b="0" i="0" u="none" strike="noStrike" kern="0" cap="none" spc="0" normalizeH="0" baseline="0" noProof="0" dirty="0">
              <a:ln>
                <a:noFill/>
              </a:ln>
              <a:solidFill>
                <a:srgbClr val="000000"/>
              </a:solidFill>
              <a:effectLst/>
              <a:uLnTx/>
              <a:uFillTx/>
              <a:latin typeface="Calibri"/>
              <a:ea typeface="+mj-ea"/>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j-ea"/>
                <a:cs typeface="Calibri"/>
                <a:sym typeface="Calibri"/>
              </a:rPr>
              <a:t>Statistical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Learning</a:t>
            </a: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7" name="Rounded Rectangle 36">
            <a:extLst>
              <a:ext uri="{FF2B5EF4-FFF2-40B4-BE49-F238E27FC236}">
                <a16:creationId xmlns:a16="http://schemas.microsoft.com/office/drawing/2014/main" id="{689F2FD9-5B29-074F-8BE2-2132BDB41CBE}"/>
              </a:ext>
            </a:extLst>
          </p:cNvPr>
          <p:cNvSpPr/>
          <p:nvPr/>
        </p:nvSpPr>
        <p:spPr>
          <a:xfrm>
            <a:off x="760220" y="1176920"/>
            <a:ext cx="1447800" cy="1021554"/>
          </a:xfrm>
          <a:prstGeom prst="roundRect">
            <a:avLst/>
          </a:prstGeom>
          <a:solidFill>
            <a:schemeClr val="accent4">
              <a:lumMod val="75000"/>
            </a:schemeClr>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j-ea"/>
                <a:cs typeface="Calibri"/>
                <a:sym typeface="Calibri"/>
              </a:rPr>
              <a:t>Next Wave</a:t>
            </a:r>
            <a:endParaRPr kumimoji="0" lang="en-US" sz="1800" b="0" i="0" u="none" strike="noStrike" kern="0" cap="none" spc="0" normalizeH="0" baseline="0" noProof="0" dirty="0">
              <a:ln>
                <a:noFill/>
              </a:ln>
              <a:solidFill>
                <a:srgbClr val="FFFFFF"/>
              </a:solidFill>
              <a:effectLst/>
              <a:uLnTx/>
              <a:uFillTx/>
              <a:latin typeface="Calibri"/>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ea typeface="+mj-ea"/>
                <a:cs typeface="Calibri"/>
                <a:sym typeface="Calibri"/>
              </a:rPr>
              <a:t>Contextual</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alibri"/>
                <a:cs typeface="Calibri"/>
                <a:sym typeface="Calibri"/>
              </a:rPr>
              <a:t>Adaptation</a:t>
            </a:r>
          </a:p>
        </p:txBody>
      </p:sp>
      <p:pic>
        <p:nvPicPr>
          <p:cNvPr id="4" name="Picture 12" descr="page29image3813408">
            <a:extLst>
              <a:ext uri="{FF2B5EF4-FFF2-40B4-BE49-F238E27FC236}">
                <a16:creationId xmlns:a16="http://schemas.microsoft.com/office/drawing/2014/main" id="{A98B03C0-BDA6-72CA-267E-143E31A286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7261" y="1468349"/>
            <a:ext cx="1031843" cy="6643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619D638-084E-80B2-E75A-DBCA33E052A6}"/>
              </a:ext>
            </a:extLst>
          </p:cNvPr>
          <p:cNvSpPr txBox="1"/>
          <p:nvPr/>
        </p:nvSpPr>
        <p:spPr>
          <a:xfrm>
            <a:off x="5835568" y="1669558"/>
            <a:ext cx="509954" cy="27699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7030A0"/>
                </a:solidFill>
                <a:effectLst/>
                <a:uLnTx/>
                <a:uFillTx/>
                <a:latin typeface="Calibri"/>
                <a:ea typeface="+mj-ea"/>
                <a:cs typeface="Calibri"/>
                <a:sym typeface="Calibri"/>
              </a:rPr>
              <a:t>DATA</a:t>
            </a:r>
          </a:p>
        </p:txBody>
      </p:sp>
      <p:sp>
        <p:nvSpPr>
          <p:cNvPr id="8" name="TextBox 7">
            <a:extLst>
              <a:ext uri="{FF2B5EF4-FFF2-40B4-BE49-F238E27FC236}">
                <a16:creationId xmlns:a16="http://schemas.microsoft.com/office/drawing/2014/main" id="{4542AD9E-82BB-06D3-1A63-BC941F3998EA}"/>
              </a:ext>
            </a:extLst>
          </p:cNvPr>
          <p:cNvSpPr txBox="1"/>
          <p:nvPr/>
        </p:nvSpPr>
        <p:spPr>
          <a:xfrm>
            <a:off x="7084949" y="1497926"/>
            <a:ext cx="1031843" cy="584773"/>
          </a:xfrm>
          <a:prstGeom prst="rect">
            <a:avLst/>
          </a:prstGeom>
          <a:solidFill>
            <a:schemeClr val="accent4">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Calibri"/>
                <a:ea typeface="+mj-ea"/>
                <a:cs typeface="Calibri"/>
                <a:sym typeface="Calibri"/>
              </a:rPr>
              <a:t>DOMAIN</a:t>
            </a:r>
          </a:p>
          <a:p>
            <a:pPr marL="0" marR="0" lvl="0" indent="0" algn="ctr" defTabSz="914400" rtl="0" eaLnBrk="1" fontAlgn="auto" latinLnBrk="0" hangingPunct="0">
              <a:lnSpc>
                <a:spcPct val="100000"/>
              </a:lnSpc>
              <a:spcBef>
                <a:spcPts val="0"/>
              </a:spcBef>
              <a:spcAft>
                <a:spcPts val="0"/>
              </a:spcAft>
              <a:buClrTx/>
              <a:buSzTx/>
              <a:buFontTx/>
              <a:buNone/>
              <a:tabLst/>
              <a:defRPr/>
            </a:pPr>
            <a:r>
              <a:rPr lang="en-US" sz="1600" kern="0" dirty="0">
                <a:solidFill>
                  <a:srgbClr val="FFFFFF"/>
                </a:solidFill>
                <a:latin typeface="Calibri"/>
                <a:ea typeface="+mj-ea"/>
                <a:cs typeface="Calibri"/>
                <a:sym typeface="Calibri"/>
              </a:rPr>
              <a:t>EXPERTISE</a:t>
            </a:r>
            <a:endParaRPr kumimoji="0" lang="en-US" sz="1600" b="0" i="0" u="none" strike="noStrike" kern="0" cap="none" spc="0" normalizeH="0" baseline="0" noProof="0" dirty="0">
              <a:ln>
                <a:noFill/>
              </a:ln>
              <a:solidFill>
                <a:srgbClr val="FFFFFF"/>
              </a:solidFill>
              <a:effectLst/>
              <a:uLnTx/>
              <a:uFillTx/>
              <a:latin typeface="Calibri"/>
              <a:ea typeface="+mj-ea"/>
              <a:cs typeface="Calibri"/>
              <a:sym typeface="Calibri"/>
            </a:endParaRPr>
          </a:p>
        </p:txBody>
      </p:sp>
      <p:sp>
        <p:nvSpPr>
          <p:cNvPr id="9" name="TextBox 8">
            <a:extLst>
              <a:ext uri="{FF2B5EF4-FFF2-40B4-BE49-F238E27FC236}">
                <a16:creationId xmlns:a16="http://schemas.microsoft.com/office/drawing/2014/main" id="{19184509-18BA-D062-5BA6-47ECD69C9CB1}"/>
              </a:ext>
            </a:extLst>
          </p:cNvPr>
          <p:cNvSpPr txBox="1"/>
          <p:nvPr/>
        </p:nvSpPr>
        <p:spPr>
          <a:xfrm>
            <a:off x="5611170" y="1048750"/>
            <a:ext cx="89223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j-ea"/>
                <a:cs typeface="Calibri"/>
                <a:sym typeface="Calibri"/>
              </a:rPr>
              <a:t>Perceive</a:t>
            </a:r>
          </a:p>
        </p:txBody>
      </p:sp>
      <p:sp>
        <p:nvSpPr>
          <p:cNvPr id="11" name="TextBox 10">
            <a:extLst>
              <a:ext uri="{FF2B5EF4-FFF2-40B4-BE49-F238E27FC236}">
                <a16:creationId xmlns:a16="http://schemas.microsoft.com/office/drawing/2014/main" id="{E2F6CCB1-5A9B-A366-20AF-42B858283563}"/>
              </a:ext>
            </a:extLst>
          </p:cNvPr>
          <p:cNvSpPr txBox="1"/>
          <p:nvPr/>
        </p:nvSpPr>
        <p:spPr>
          <a:xfrm>
            <a:off x="5726777" y="2133731"/>
            <a:ext cx="57323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j-ea"/>
                <a:cs typeface="Calibri"/>
                <a:sym typeface="Calibri"/>
              </a:rPr>
              <a:t>learn</a:t>
            </a:r>
          </a:p>
        </p:txBody>
      </p:sp>
      <p:sp>
        <p:nvSpPr>
          <p:cNvPr id="14" name="TextBox 13">
            <a:extLst>
              <a:ext uri="{FF2B5EF4-FFF2-40B4-BE49-F238E27FC236}">
                <a16:creationId xmlns:a16="http://schemas.microsoft.com/office/drawing/2014/main" id="{23F956C1-3463-A93B-16DC-5DAB8D07C69B}"/>
              </a:ext>
            </a:extLst>
          </p:cNvPr>
          <p:cNvSpPr txBox="1"/>
          <p:nvPr/>
        </p:nvSpPr>
        <p:spPr>
          <a:xfrm>
            <a:off x="7145123" y="1103594"/>
            <a:ext cx="87940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j-ea"/>
                <a:cs typeface="Calibri"/>
                <a:sym typeface="Calibri"/>
              </a:rPr>
              <a:t>Abstract</a:t>
            </a:r>
          </a:p>
        </p:txBody>
      </p:sp>
      <p:sp>
        <p:nvSpPr>
          <p:cNvPr id="15" name="TextBox 14">
            <a:extLst>
              <a:ext uri="{FF2B5EF4-FFF2-40B4-BE49-F238E27FC236}">
                <a16:creationId xmlns:a16="http://schemas.microsoft.com/office/drawing/2014/main" id="{C5375CAC-0DE8-9F0E-3526-020B47BB1FFF}"/>
              </a:ext>
            </a:extLst>
          </p:cNvPr>
          <p:cNvSpPr txBox="1"/>
          <p:nvPr/>
        </p:nvSpPr>
        <p:spPr>
          <a:xfrm>
            <a:off x="7196419" y="2132704"/>
            <a:ext cx="776814"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j-ea"/>
                <a:cs typeface="Calibri"/>
                <a:sym typeface="Calibri"/>
              </a:rPr>
              <a:t>Reason</a:t>
            </a:r>
          </a:p>
        </p:txBody>
      </p:sp>
      <p:sp>
        <p:nvSpPr>
          <p:cNvPr id="19" name="TextBox 18">
            <a:extLst>
              <a:ext uri="{FF2B5EF4-FFF2-40B4-BE49-F238E27FC236}">
                <a16:creationId xmlns:a16="http://schemas.microsoft.com/office/drawing/2014/main" id="{A77C089A-C1F6-DC94-184A-7E3B18315765}"/>
              </a:ext>
            </a:extLst>
          </p:cNvPr>
          <p:cNvSpPr txBox="1"/>
          <p:nvPr/>
        </p:nvSpPr>
        <p:spPr>
          <a:xfrm>
            <a:off x="8622637" y="1267454"/>
            <a:ext cx="3197346" cy="1323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Ability to reason causally.</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a:cs typeface="Calibri"/>
              <a:sym typeface="Calibri"/>
            </a:endParaRPr>
          </a:p>
          <a:p>
            <a:pPr algn="ctr" hangingPunct="0">
              <a:defRPr/>
            </a:pPr>
            <a:r>
              <a:rPr lang="en-US" sz="1600" kern="0" dirty="0">
                <a:solidFill>
                  <a:srgbClr val="000000"/>
                </a:solidFill>
                <a:sym typeface="Calibri"/>
              </a:rPr>
              <a:t>Systems construct contextual explanatory models for classes of real-world phenomena </a:t>
            </a:r>
            <a:endParaRPr lang="en-US" sz="1400" kern="0" dirty="0">
              <a:solidFill>
                <a:srgbClr val="000000"/>
              </a:solidFill>
              <a:sym typeface="Calibri"/>
            </a:endParaRPr>
          </a:p>
        </p:txBody>
      </p:sp>
      <p:sp>
        <p:nvSpPr>
          <p:cNvPr id="23" name="Title 22">
            <a:extLst>
              <a:ext uri="{FF2B5EF4-FFF2-40B4-BE49-F238E27FC236}">
                <a16:creationId xmlns:a16="http://schemas.microsoft.com/office/drawing/2014/main" id="{F768F846-A821-4268-7557-0ECB5F01ACB1}"/>
              </a:ext>
            </a:extLst>
          </p:cNvPr>
          <p:cNvSpPr>
            <a:spLocks noGrp="1"/>
          </p:cNvSpPr>
          <p:nvPr>
            <p:ph type="title"/>
          </p:nvPr>
        </p:nvSpPr>
        <p:spPr/>
        <p:txBody>
          <a:bodyPr>
            <a:normAutofit/>
          </a:bodyPr>
          <a:lstStyle/>
          <a:p>
            <a:r>
              <a:rPr lang="en-US" sz="4400" dirty="0"/>
              <a:t>Evolution of AI</a:t>
            </a:r>
          </a:p>
        </p:txBody>
      </p:sp>
      <p:sp>
        <p:nvSpPr>
          <p:cNvPr id="2" name="Slide Number Placeholder 1">
            <a:extLst>
              <a:ext uri="{FF2B5EF4-FFF2-40B4-BE49-F238E27FC236}">
                <a16:creationId xmlns:a16="http://schemas.microsoft.com/office/drawing/2014/main" id="{3663D52A-FFA1-0ECE-73AB-5ACEAB7FAF54}"/>
              </a:ext>
            </a:extLst>
          </p:cNvPr>
          <p:cNvSpPr>
            <a:spLocks noGrp="1"/>
          </p:cNvSpPr>
          <p:nvPr>
            <p:ph type="sldNum" sz="quarter" idx="2"/>
          </p:nvPr>
        </p:nvSpPr>
        <p:spPr/>
        <p:txBody>
          <a:bodyPr/>
          <a:lstStyle/>
          <a:p>
            <a:fld id="{86CB4B4D-7CA3-9044-876B-883B54F8677D}" type="slidenum">
              <a:rPr lang="en-US" smtClean="0"/>
              <a:t>27</a:t>
            </a:fld>
            <a:endParaRPr lang="en-US"/>
          </a:p>
        </p:txBody>
      </p:sp>
      <p:pic>
        <p:nvPicPr>
          <p:cNvPr id="20" name="Picture 4" descr="page8image5096656">
            <a:extLst>
              <a:ext uri="{FF2B5EF4-FFF2-40B4-BE49-F238E27FC236}">
                <a16:creationId xmlns:a16="http://schemas.microsoft.com/office/drawing/2014/main" id="{CB091FF1-065C-D89E-0E6D-401FD2EDC6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7098" y="2802160"/>
            <a:ext cx="1024463" cy="5599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page8image5070784">
            <a:extLst>
              <a:ext uri="{FF2B5EF4-FFF2-40B4-BE49-F238E27FC236}">
                <a16:creationId xmlns:a16="http://schemas.microsoft.com/office/drawing/2014/main" id="{91DF4BA0-6DD0-2ED2-513D-C7817911EF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8123" y="2797020"/>
            <a:ext cx="1024463" cy="5599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 descr="page4image1812128">
            <a:extLst>
              <a:ext uri="{FF2B5EF4-FFF2-40B4-BE49-F238E27FC236}">
                <a16:creationId xmlns:a16="http://schemas.microsoft.com/office/drawing/2014/main" id="{E4AC77DE-B242-2AE4-9A00-5CFBC4B17E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4695" y="4855955"/>
            <a:ext cx="774168" cy="5897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age4image1804064">
            <a:extLst>
              <a:ext uri="{FF2B5EF4-FFF2-40B4-BE49-F238E27FC236}">
                <a16:creationId xmlns:a16="http://schemas.microsoft.com/office/drawing/2014/main" id="{C4378AAD-3FCD-4DEF-7F17-CFF5EE5346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76765" y="4852139"/>
            <a:ext cx="561007" cy="58976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page4image1810560">
            <a:extLst>
              <a:ext uri="{FF2B5EF4-FFF2-40B4-BE49-F238E27FC236}">
                <a16:creationId xmlns:a16="http://schemas.microsoft.com/office/drawing/2014/main" id="{F92AFAFC-E64A-0377-123B-830B7F8E60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27745" y="4852269"/>
            <a:ext cx="785834" cy="58963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a:extLst>
              <a:ext uri="{FF2B5EF4-FFF2-40B4-BE49-F238E27FC236}">
                <a16:creationId xmlns:a16="http://schemas.microsoft.com/office/drawing/2014/main" id="{A95610D3-C202-1607-8DBD-981A4B3280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55738" y="5436650"/>
            <a:ext cx="2699435" cy="13885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 name="TextBox 29">
            <a:extLst>
              <a:ext uri="{FF2B5EF4-FFF2-40B4-BE49-F238E27FC236}">
                <a16:creationId xmlns:a16="http://schemas.microsoft.com/office/drawing/2014/main" id="{0C85ECB9-62A9-90F0-FC46-0D6962C3120A}"/>
              </a:ext>
            </a:extLst>
          </p:cNvPr>
          <p:cNvSpPr txBox="1"/>
          <p:nvPr/>
        </p:nvSpPr>
        <p:spPr>
          <a:xfrm>
            <a:off x="3311629" y="6044302"/>
            <a:ext cx="1142297" cy="4616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CARDIOLOGY</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RISK ESTIMATOR</a:t>
            </a:r>
          </a:p>
        </p:txBody>
      </p:sp>
      <p:sp>
        <p:nvSpPr>
          <p:cNvPr id="22" name="Plus 21">
            <a:extLst>
              <a:ext uri="{FF2B5EF4-FFF2-40B4-BE49-F238E27FC236}">
                <a16:creationId xmlns:a16="http://schemas.microsoft.com/office/drawing/2014/main" id="{8A2830F2-7106-E885-80B1-03831E7184D1}"/>
              </a:ext>
            </a:extLst>
          </p:cNvPr>
          <p:cNvSpPr/>
          <p:nvPr/>
        </p:nvSpPr>
        <p:spPr>
          <a:xfrm>
            <a:off x="6566859" y="1505329"/>
            <a:ext cx="507811" cy="560501"/>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41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6" grpId="0" animBg="1"/>
      <p:bldP spid="37" grpId="0" animBg="1"/>
      <p:bldP spid="6" grpId="0" animBg="1"/>
      <p:bldP spid="8" grpId="0" animBg="1"/>
      <p:bldP spid="9" grpId="0"/>
      <p:bldP spid="11" grpId="0"/>
      <p:bldP spid="14" grpId="0"/>
      <p:bldP spid="15" grpId="0"/>
      <p:bldP spid="19" grpId="0"/>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A3EF2-8180-F355-2DD7-1C99C15ACA3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A6BF69D-6C61-06EE-D6E6-1698C6EE0861}"/>
              </a:ext>
            </a:extLst>
          </p:cNvPr>
          <p:cNvSpPr>
            <a:spLocks noGrp="1"/>
          </p:cNvSpPr>
          <p:nvPr>
            <p:ph type="subTitle" idx="1"/>
          </p:nvPr>
        </p:nvSpPr>
        <p:spPr>
          <a:xfrm>
            <a:off x="1524000" y="2082635"/>
            <a:ext cx="9144000" cy="2692730"/>
          </a:xfrm>
        </p:spPr>
        <p:txBody>
          <a:bodyPr anchor="ctr">
            <a:normAutofit/>
          </a:bodyPr>
          <a:lstStyle/>
          <a:p>
            <a:pPr marL="0" indent="0" algn="ctr">
              <a:buNone/>
            </a:pPr>
            <a:endParaRPr lang="en-US" dirty="0">
              <a:solidFill>
                <a:schemeClr val="tx2">
                  <a:lumMod val="50000"/>
                  <a:lumOff val="50000"/>
                </a:schemeClr>
              </a:solidFill>
            </a:endParaRPr>
          </a:p>
          <a:p>
            <a:r>
              <a:rPr lang="en-US" sz="3600" dirty="0">
                <a:solidFill>
                  <a:schemeClr val="tx2">
                    <a:lumMod val="50000"/>
                    <a:lumOff val="50000"/>
                  </a:schemeClr>
                </a:solidFill>
              </a:rPr>
              <a:t>Would AI be answer to all? No. </a:t>
            </a:r>
          </a:p>
          <a:p>
            <a:pPr marL="0" indent="0" algn="ctr">
              <a:buNone/>
            </a:pPr>
            <a:endParaRPr lang="en-US" sz="3600" b="1" dirty="0">
              <a:solidFill>
                <a:schemeClr val="tx2">
                  <a:lumMod val="50000"/>
                  <a:lumOff val="50000"/>
                </a:schemeClr>
              </a:solidFill>
            </a:endParaRPr>
          </a:p>
          <a:p>
            <a:pPr marL="0" indent="0" algn="ctr">
              <a:buNone/>
            </a:pPr>
            <a:r>
              <a:rPr lang="en-US" sz="3600" dirty="0">
                <a:solidFill>
                  <a:schemeClr val="tx2">
                    <a:lumMod val="50000"/>
                    <a:lumOff val="50000"/>
                  </a:schemeClr>
                </a:solidFill>
              </a:rPr>
              <a:t>How can you  influence AI?</a:t>
            </a:r>
            <a:endParaRPr lang="en-US" sz="2800" dirty="0">
              <a:solidFill>
                <a:schemeClr val="tx2">
                  <a:lumMod val="50000"/>
                  <a:lumOff val="50000"/>
                </a:schemeClr>
              </a:solidFill>
            </a:endParaRPr>
          </a:p>
        </p:txBody>
      </p:sp>
    </p:spTree>
    <p:extLst>
      <p:ext uri="{BB962C8B-B14F-4D97-AF65-F5344CB8AC3E}">
        <p14:creationId xmlns:p14="http://schemas.microsoft.com/office/powerpoint/2010/main" val="3478194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3" name="Shape 2463"/>
          <p:cNvSpPr>
            <a:spLocks noGrp="1"/>
          </p:cNvSpPr>
          <p:nvPr>
            <p:ph type="title"/>
          </p:nvPr>
        </p:nvSpPr>
        <p:spPr>
          <a:xfrm>
            <a:off x="311258" y="445939"/>
            <a:ext cx="10515600" cy="769442"/>
          </a:xfrm>
          <a:prstGeom prst="rect">
            <a:avLst/>
          </a:prstGeom>
        </p:spPr>
        <p:txBody>
          <a:bodyPr>
            <a:normAutofit/>
          </a:bodyPr>
          <a:lstStyle>
            <a:lvl1pPr>
              <a:defRPr sz="3600">
                <a:latin typeface="Verdana"/>
                <a:ea typeface="Verdana"/>
                <a:cs typeface="Verdana"/>
                <a:sym typeface="Verdana"/>
              </a:defRPr>
            </a:lvl1pPr>
          </a:lstStyle>
          <a:p>
            <a:r>
              <a:rPr lang="en-US" sz="4400" dirty="0">
                <a:latin typeface="+mj-lt"/>
              </a:rPr>
              <a:t>Clinical Decision Making</a:t>
            </a:r>
            <a:endParaRPr sz="4400" dirty="0">
              <a:latin typeface="+mj-lt"/>
            </a:endParaRPr>
          </a:p>
        </p:txBody>
      </p:sp>
      <p:sp>
        <p:nvSpPr>
          <p:cNvPr id="2466" name="Shape 2466"/>
          <p:cNvSpPr/>
          <p:nvPr/>
        </p:nvSpPr>
        <p:spPr>
          <a:xfrm>
            <a:off x="573742" y="5346432"/>
            <a:ext cx="10515600" cy="107721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3600">
                <a:latin typeface="Verdana"/>
                <a:ea typeface="Verdana"/>
                <a:cs typeface="Verdana"/>
                <a:sym typeface="Verdana"/>
              </a:defRPr>
            </a:lvl1pPr>
          </a:lstStyle>
          <a:p>
            <a:pPr marL="0" marR="0" lvl="0" indent="0" defTabSz="914400" rtl="0" eaLnBrk="1" fontAlgn="auto" latinLnBrk="0" hangingPunct="0">
              <a:lnSpc>
                <a:spcPct val="100000"/>
              </a:lnSpc>
              <a:spcBef>
                <a:spcPts val="0"/>
              </a:spcBef>
              <a:spcAft>
                <a:spcPts val="0"/>
              </a:spcAft>
              <a:buClrTx/>
              <a:buSzTx/>
              <a:buFontTx/>
              <a:buNone/>
              <a:tabLst/>
              <a:defRPr/>
            </a:pPr>
            <a:r>
              <a:rPr lang="en-US" sz="3200" kern="0" dirty="0">
                <a:solidFill>
                  <a:srgbClr val="000000"/>
                </a:solidFill>
                <a:latin typeface="+mj-lt"/>
              </a:rPr>
              <a:t>i</a:t>
            </a:r>
            <a:r>
              <a:rPr kumimoji="0" lang="en-US" sz="3200" i="0" u="none" strike="noStrike" kern="0" cap="none" spc="0" normalizeH="0" baseline="0" noProof="0" dirty="0">
                <a:ln>
                  <a:noFill/>
                </a:ln>
                <a:solidFill>
                  <a:srgbClr val="000000"/>
                </a:solidFill>
                <a:effectLst/>
                <a:uLnTx/>
                <a:uFillTx/>
                <a:latin typeface="+mj-lt"/>
                <a:ea typeface="Verdana"/>
                <a:cs typeface="Verdana"/>
                <a:sym typeface="Verdana"/>
              </a:rPr>
              <a:t>s Entirely Dependent on </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000000"/>
                </a:solidFill>
                <a:effectLst/>
                <a:uLnTx/>
                <a:uFillTx/>
                <a:latin typeface="+mj-lt"/>
                <a:ea typeface="Verdana"/>
                <a:cs typeface="Verdana"/>
                <a:sym typeface="Verdana"/>
              </a:rPr>
              <a:t>	Data Aggregation, Analysis and Causal Interpretation</a:t>
            </a:r>
            <a:endParaRPr kumimoji="0" sz="3200" i="0" u="none" strike="noStrike" kern="0" cap="none" spc="0" normalizeH="0" baseline="0" noProof="0" dirty="0">
              <a:ln>
                <a:noFill/>
              </a:ln>
              <a:solidFill>
                <a:srgbClr val="000000"/>
              </a:solidFill>
              <a:effectLst/>
              <a:uLnTx/>
              <a:uFillTx/>
              <a:latin typeface="+mj-lt"/>
              <a:ea typeface="Verdana"/>
              <a:cs typeface="Verdana"/>
              <a:sym typeface="Verdana"/>
            </a:endParaRPr>
          </a:p>
        </p:txBody>
      </p:sp>
      <p:pic>
        <p:nvPicPr>
          <p:cNvPr id="7" name="Picture 6">
            <a:extLst>
              <a:ext uri="{FF2B5EF4-FFF2-40B4-BE49-F238E27FC236}">
                <a16:creationId xmlns:a16="http://schemas.microsoft.com/office/drawing/2014/main" id="{EFCEDFE0-F00E-BC4B-A0B3-3D02DA48B748}"/>
              </a:ext>
            </a:extLst>
          </p:cNvPr>
          <p:cNvPicPr>
            <a:picLocks noChangeAspect="1"/>
          </p:cNvPicPr>
          <p:nvPr/>
        </p:nvPicPr>
        <p:blipFill>
          <a:blip r:embed="rId2"/>
          <a:stretch>
            <a:fillRect/>
          </a:stretch>
        </p:blipFill>
        <p:spPr>
          <a:xfrm>
            <a:off x="1740426" y="1273239"/>
            <a:ext cx="8711148" cy="4015335"/>
          </a:xfrm>
          <a:prstGeom prst="rect">
            <a:avLst/>
          </a:prstGeom>
        </p:spPr>
      </p:pic>
      <p:sp>
        <p:nvSpPr>
          <p:cNvPr id="2" name="Date Placeholder 1">
            <a:extLst>
              <a:ext uri="{FF2B5EF4-FFF2-40B4-BE49-F238E27FC236}">
                <a16:creationId xmlns:a16="http://schemas.microsoft.com/office/drawing/2014/main" id="{020158D1-D2FD-E001-D268-EC3770AF2E36}"/>
              </a:ext>
            </a:extLst>
          </p:cNvPr>
          <p:cNvSpPr>
            <a:spLocks noGrp="1"/>
          </p:cNvSpPr>
          <p:nvPr>
            <p:ph type="dt" sz="half" idx="10"/>
          </p:nvPr>
        </p:nvSpPr>
        <p:spPr/>
        <p:txBody>
          <a:bodyPr/>
          <a:lstStyle/>
          <a:p>
            <a:fld id="{42E5B958-0BA3-7549-B6E5-16BC71DEF427}" type="datetime1">
              <a:rPr lang="en-US" smtClean="0"/>
              <a:t>4/23/25</a:t>
            </a:fld>
            <a:endParaRPr lang="en-US"/>
          </a:p>
        </p:txBody>
      </p:sp>
      <p:sp>
        <p:nvSpPr>
          <p:cNvPr id="3" name="Slide Number Placeholder 2">
            <a:extLst>
              <a:ext uri="{FF2B5EF4-FFF2-40B4-BE49-F238E27FC236}">
                <a16:creationId xmlns:a16="http://schemas.microsoft.com/office/drawing/2014/main" id="{44C7E4D5-D905-45A8-868B-C0B2B5DA4282}"/>
              </a:ext>
            </a:extLst>
          </p:cNvPr>
          <p:cNvSpPr>
            <a:spLocks noGrp="1"/>
          </p:cNvSpPr>
          <p:nvPr>
            <p:ph type="sldNum" sz="quarter" idx="12"/>
          </p:nvPr>
        </p:nvSpPr>
        <p:spPr/>
        <p:txBody>
          <a:bodyPr/>
          <a:lstStyle/>
          <a:p>
            <a:fld id="{20FE5476-6285-AC45-8D6C-2780B1AEE8D1}" type="slidenum">
              <a:rPr lang="en-US" smtClean="0"/>
              <a:t>29</a:t>
            </a:fld>
            <a:endParaRPr lang="en-US"/>
          </a:p>
        </p:txBody>
      </p:sp>
    </p:spTree>
    <p:extLst>
      <p:ext uri="{BB962C8B-B14F-4D97-AF65-F5344CB8AC3E}">
        <p14:creationId xmlns:p14="http://schemas.microsoft.com/office/powerpoint/2010/main" val="99130505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0">
          <a:extLst>
            <a:ext uri="{FF2B5EF4-FFF2-40B4-BE49-F238E27FC236}">
              <a16:creationId xmlns:a16="http://schemas.microsoft.com/office/drawing/2014/main" id="{E0C97136-8E45-8FFA-6CEE-DD184F2DAFF0}"/>
            </a:ext>
          </a:extLst>
        </p:cNvPr>
        <p:cNvGrpSpPr/>
        <p:nvPr/>
      </p:nvGrpSpPr>
      <p:grpSpPr>
        <a:xfrm>
          <a:off x="0" y="0"/>
          <a:ext cx="0" cy="0"/>
          <a:chOff x="0" y="0"/>
          <a:chExt cx="0" cy="0"/>
        </a:xfrm>
      </p:grpSpPr>
      <p:pic>
        <p:nvPicPr>
          <p:cNvPr id="741" name="Google Shape;741;p10">
            <a:extLst>
              <a:ext uri="{FF2B5EF4-FFF2-40B4-BE49-F238E27FC236}">
                <a16:creationId xmlns:a16="http://schemas.microsoft.com/office/drawing/2014/main" id="{BA18B070-3BDC-659B-2EC1-2D1B046440F2}"/>
              </a:ext>
            </a:extLst>
          </p:cNvPr>
          <p:cNvPicPr preferRelativeResize="0"/>
          <p:nvPr/>
        </p:nvPicPr>
        <p:blipFill rotWithShape="1">
          <a:blip r:embed="rId3">
            <a:alphaModFix/>
          </a:blip>
          <a:srcRect/>
          <a:stretch/>
        </p:blipFill>
        <p:spPr>
          <a:xfrm>
            <a:off x="17929" y="721986"/>
            <a:ext cx="5809293" cy="3456384"/>
          </a:xfrm>
          <a:prstGeom prst="rect">
            <a:avLst/>
          </a:prstGeom>
          <a:noFill/>
          <a:ln>
            <a:noFill/>
          </a:ln>
        </p:spPr>
      </p:pic>
      <p:pic>
        <p:nvPicPr>
          <p:cNvPr id="742" name="Google Shape;742;p10">
            <a:extLst>
              <a:ext uri="{FF2B5EF4-FFF2-40B4-BE49-F238E27FC236}">
                <a16:creationId xmlns:a16="http://schemas.microsoft.com/office/drawing/2014/main" id="{56B87A2D-B4D7-C80D-B801-D463B6210DFB}"/>
              </a:ext>
            </a:extLst>
          </p:cNvPr>
          <p:cNvPicPr preferRelativeResize="0"/>
          <p:nvPr/>
        </p:nvPicPr>
        <p:blipFill rotWithShape="1">
          <a:blip r:embed="rId4">
            <a:alphaModFix/>
          </a:blip>
          <a:srcRect/>
          <a:stretch/>
        </p:blipFill>
        <p:spPr>
          <a:xfrm>
            <a:off x="4133813" y="1990694"/>
            <a:ext cx="8058187" cy="4867306"/>
          </a:xfrm>
          <a:prstGeom prst="rect">
            <a:avLst/>
          </a:prstGeom>
          <a:noFill/>
          <a:ln>
            <a:noFill/>
          </a:ln>
        </p:spPr>
      </p:pic>
      <p:sp>
        <p:nvSpPr>
          <p:cNvPr id="743" name="Google Shape;743;p10">
            <a:extLst>
              <a:ext uri="{FF2B5EF4-FFF2-40B4-BE49-F238E27FC236}">
                <a16:creationId xmlns:a16="http://schemas.microsoft.com/office/drawing/2014/main" id="{B2308C27-618B-8D24-D724-7ED56D888810}"/>
              </a:ext>
            </a:extLst>
          </p:cNvPr>
          <p:cNvSpPr txBox="1">
            <a:spLocks noGrp="1"/>
          </p:cNvSpPr>
          <p:nvPr>
            <p:ph type="title"/>
          </p:nvPr>
        </p:nvSpPr>
        <p:spPr>
          <a:xfrm>
            <a:off x="103931" y="181134"/>
            <a:ext cx="11496397" cy="61555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chemeClr val="dk1"/>
              </a:buClr>
              <a:buSzPts val="3600"/>
              <a:buFont typeface="Calibri"/>
              <a:buNone/>
            </a:pPr>
            <a:r>
              <a:rPr lang="en-US" sz="3200" dirty="0">
                <a:ea typeface="Calibri"/>
                <a:cs typeface="Calibri"/>
                <a:sym typeface="Calibri"/>
              </a:rPr>
              <a:t>Intel – Broad Institute- My first collaborative work with Bio world</a:t>
            </a:r>
            <a:endParaRPr sz="3200" dirty="0"/>
          </a:p>
        </p:txBody>
      </p:sp>
      <p:sp>
        <p:nvSpPr>
          <p:cNvPr id="2" name="Oval 1">
            <a:extLst>
              <a:ext uri="{FF2B5EF4-FFF2-40B4-BE49-F238E27FC236}">
                <a16:creationId xmlns:a16="http://schemas.microsoft.com/office/drawing/2014/main" id="{9E4162F6-D2AF-474A-61A2-18674A487C67}"/>
              </a:ext>
            </a:extLst>
          </p:cNvPr>
          <p:cNvSpPr/>
          <p:nvPr/>
        </p:nvSpPr>
        <p:spPr>
          <a:xfrm>
            <a:off x="5038165" y="3263152"/>
            <a:ext cx="2026023" cy="41237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96D67BE2-38A3-5121-A0F1-56D18C8DB17C}"/>
              </a:ext>
            </a:extLst>
          </p:cNvPr>
          <p:cNvSpPr/>
          <p:nvPr/>
        </p:nvSpPr>
        <p:spPr>
          <a:xfrm>
            <a:off x="824874" y="2221289"/>
            <a:ext cx="3308939" cy="30686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328AFC9-AAB0-52D3-757B-E341F4A3B0AF}"/>
              </a:ext>
            </a:extLst>
          </p:cNvPr>
          <p:cNvSpPr/>
          <p:nvPr/>
        </p:nvSpPr>
        <p:spPr>
          <a:xfrm>
            <a:off x="4133813" y="4438701"/>
            <a:ext cx="7655858" cy="49082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0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F2546-0B90-BC3C-73F5-BFCD7DBA0E63}"/>
            </a:ext>
          </a:extLst>
        </p:cNvPr>
        <p:cNvGrpSpPr/>
        <p:nvPr/>
      </p:nvGrpSpPr>
      <p:grpSpPr>
        <a:xfrm>
          <a:off x="0" y="0"/>
          <a:ext cx="0" cy="0"/>
          <a:chOff x="0" y="0"/>
          <a:chExt cx="0" cy="0"/>
        </a:xfrm>
      </p:grpSpPr>
      <p:sp>
        <p:nvSpPr>
          <p:cNvPr id="1028" name="Google Shape;731;p13">
            <a:extLst>
              <a:ext uri="{FF2B5EF4-FFF2-40B4-BE49-F238E27FC236}">
                <a16:creationId xmlns:a16="http://schemas.microsoft.com/office/drawing/2014/main" id="{6855604E-D537-BD48-8D54-8F0B00E3B61B}"/>
              </a:ext>
            </a:extLst>
          </p:cNvP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lstStyle>
            <a:lvl1pPr>
              <a:defRPr>
                <a:solidFill>
                  <a:srgbClr val="000000"/>
                </a:solidFil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000000"/>
                </a:solidFill>
                <a:effectLst/>
                <a:uLnTx/>
                <a:uFillTx/>
                <a:latin typeface="Calibri"/>
                <a:cs typeface="Calibri"/>
                <a:sym typeface="Calibri"/>
              </a:rPr>
              <a:pPr marL="0" marR="0" lvl="0" indent="0" algn="r" defTabSz="914400" rtl="0" eaLnBrk="1" fontAlgn="auto" latinLnBrk="0" hangingPunct="0">
                <a:lnSpc>
                  <a:spcPct val="100000"/>
                </a:lnSpc>
                <a:spcBef>
                  <a:spcPts val="0"/>
                </a:spcBef>
                <a:spcAft>
                  <a:spcPts val="0"/>
                </a:spcAft>
                <a:buClrTx/>
                <a:buSzTx/>
                <a:buFontTx/>
                <a:buNone/>
                <a:tabLst/>
                <a:defRPr/>
              </a:pPr>
              <a:t>30</a:t>
            </a:fld>
            <a:endParaRPr kumimoji="0"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6" name="Date Placeholder 5">
            <a:extLst>
              <a:ext uri="{FF2B5EF4-FFF2-40B4-BE49-F238E27FC236}">
                <a16:creationId xmlns:a16="http://schemas.microsoft.com/office/drawing/2014/main" id="{AD16C81C-1A76-8390-D97E-28274E14DB40}"/>
              </a:ext>
            </a:extLst>
          </p:cNvPr>
          <p:cNvSpPr>
            <a:spLocks noGrp="1"/>
          </p:cNvSpPr>
          <p:nvPr>
            <p:ph type="dt" sz="half" idx="10"/>
          </p:nvPr>
        </p:nvSpPr>
        <p:spPr/>
        <p:txBody>
          <a:bodyPr/>
          <a:lstStyle/>
          <a:p>
            <a:fld id="{48FF8020-DE93-2444-9E9C-2156AE783926}" type="datetime1">
              <a:rPr lang="en-US" smtClean="0"/>
              <a:t>4/23/25</a:t>
            </a:fld>
            <a:endParaRPr lang="en-US"/>
          </a:p>
        </p:txBody>
      </p:sp>
      <p:sp>
        <p:nvSpPr>
          <p:cNvPr id="3" name="Title 3">
            <a:extLst>
              <a:ext uri="{FF2B5EF4-FFF2-40B4-BE49-F238E27FC236}">
                <a16:creationId xmlns:a16="http://schemas.microsoft.com/office/drawing/2014/main" id="{DB47CBDE-34BA-F7DE-151F-3AAD35525690}"/>
              </a:ext>
            </a:extLst>
          </p:cNvPr>
          <p:cNvSpPr>
            <a:spLocks noGrp="1"/>
          </p:cNvSpPr>
          <p:nvPr>
            <p:ph type="title"/>
          </p:nvPr>
        </p:nvSpPr>
        <p:spPr>
          <a:xfrm>
            <a:off x="769682" y="478492"/>
            <a:ext cx="8436076" cy="767224"/>
          </a:xfrm>
        </p:spPr>
        <p:txBody>
          <a:bodyPr/>
          <a:lstStyle/>
          <a:p>
            <a:r>
              <a:rPr lang="en-US" dirty="0">
                <a:solidFill>
                  <a:schemeClr val="tx2">
                    <a:lumMod val="75000"/>
                  </a:schemeClr>
                </a:solidFill>
                <a:ea typeface="Verdana" panose="020B0604030504040204" pitchFamily="34" charset="0"/>
                <a:cs typeface="Verdana" panose="020B0604030504040204" pitchFamily="34" charset="0"/>
              </a:rPr>
              <a:t>Causality</a:t>
            </a:r>
          </a:p>
        </p:txBody>
      </p:sp>
      <p:sp>
        <p:nvSpPr>
          <p:cNvPr id="5" name="TextBox 4">
            <a:extLst>
              <a:ext uri="{FF2B5EF4-FFF2-40B4-BE49-F238E27FC236}">
                <a16:creationId xmlns:a16="http://schemas.microsoft.com/office/drawing/2014/main" id="{5A2FE8A1-DDE3-098B-C648-E64E5BE6CC79}"/>
              </a:ext>
            </a:extLst>
          </p:cNvPr>
          <p:cNvSpPr txBox="1"/>
          <p:nvPr/>
        </p:nvSpPr>
        <p:spPr>
          <a:xfrm>
            <a:off x="582832" y="5720283"/>
            <a:ext cx="3190232" cy="523220"/>
          </a:xfrm>
          <a:prstGeom prst="rect">
            <a:avLst/>
          </a:prstGeom>
          <a:noFill/>
        </p:spPr>
        <p:txBody>
          <a:bodyPr wrap="none" rtlCol="0">
            <a:spAutoFit/>
          </a:bodyPr>
          <a:lstStyle/>
          <a:p>
            <a:r>
              <a:rPr lang="en-US" sz="2800" dirty="0"/>
              <a:t>AI &amp; DATA SCIENCE</a:t>
            </a:r>
          </a:p>
        </p:txBody>
      </p:sp>
      <p:sp>
        <p:nvSpPr>
          <p:cNvPr id="7" name="TextBox 6">
            <a:extLst>
              <a:ext uri="{FF2B5EF4-FFF2-40B4-BE49-F238E27FC236}">
                <a16:creationId xmlns:a16="http://schemas.microsoft.com/office/drawing/2014/main" id="{E84FA0CC-D9AC-6A48-269D-8D5DC07553B0}"/>
              </a:ext>
            </a:extLst>
          </p:cNvPr>
          <p:cNvSpPr txBox="1"/>
          <p:nvPr/>
        </p:nvSpPr>
        <p:spPr>
          <a:xfrm>
            <a:off x="3773064" y="5720283"/>
            <a:ext cx="377026" cy="523220"/>
          </a:xfrm>
          <a:prstGeom prst="rect">
            <a:avLst/>
          </a:prstGeom>
          <a:noFill/>
        </p:spPr>
        <p:txBody>
          <a:bodyPr wrap="none" rtlCol="0">
            <a:spAutoFit/>
          </a:bodyPr>
          <a:lstStyle/>
          <a:p>
            <a:r>
              <a:rPr lang="en-US" sz="2800" dirty="0"/>
              <a:t>+</a:t>
            </a:r>
          </a:p>
        </p:txBody>
      </p:sp>
      <p:sp>
        <p:nvSpPr>
          <p:cNvPr id="9" name="TextBox 8">
            <a:extLst>
              <a:ext uri="{FF2B5EF4-FFF2-40B4-BE49-F238E27FC236}">
                <a16:creationId xmlns:a16="http://schemas.microsoft.com/office/drawing/2014/main" id="{C9DE18FF-8B74-22AE-754C-C7F65BB3B3AD}"/>
              </a:ext>
            </a:extLst>
          </p:cNvPr>
          <p:cNvSpPr txBox="1"/>
          <p:nvPr/>
        </p:nvSpPr>
        <p:spPr>
          <a:xfrm>
            <a:off x="8085772" y="5720283"/>
            <a:ext cx="377026" cy="523220"/>
          </a:xfrm>
          <a:prstGeom prst="rect">
            <a:avLst/>
          </a:prstGeom>
          <a:noFill/>
        </p:spPr>
        <p:txBody>
          <a:bodyPr wrap="none" rtlCol="0">
            <a:spAutoFit/>
          </a:bodyPr>
          <a:lstStyle/>
          <a:p>
            <a:r>
              <a:rPr lang="en-US" sz="2800" dirty="0"/>
              <a:t>=</a:t>
            </a:r>
          </a:p>
        </p:txBody>
      </p:sp>
      <p:sp>
        <p:nvSpPr>
          <p:cNvPr id="10" name="TextBox 9">
            <a:extLst>
              <a:ext uri="{FF2B5EF4-FFF2-40B4-BE49-F238E27FC236}">
                <a16:creationId xmlns:a16="http://schemas.microsoft.com/office/drawing/2014/main" id="{FC2C1135-FDB5-9EC5-5C39-0640547F7001}"/>
              </a:ext>
            </a:extLst>
          </p:cNvPr>
          <p:cNvSpPr txBox="1"/>
          <p:nvPr/>
        </p:nvSpPr>
        <p:spPr>
          <a:xfrm>
            <a:off x="8942322" y="5720283"/>
            <a:ext cx="1854803" cy="523220"/>
          </a:xfrm>
          <a:prstGeom prst="rect">
            <a:avLst/>
          </a:prstGeom>
          <a:noFill/>
        </p:spPr>
        <p:txBody>
          <a:bodyPr wrap="square" rtlCol="0">
            <a:spAutoFit/>
          </a:bodyPr>
          <a:lstStyle/>
          <a:p>
            <a:r>
              <a:rPr lang="en-US" sz="2800" dirty="0"/>
              <a:t>CAUSAL AI</a:t>
            </a:r>
          </a:p>
        </p:txBody>
      </p:sp>
      <p:pic>
        <p:nvPicPr>
          <p:cNvPr id="11" name="Picture 10">
            <a:extLst>
              <a:ext uri="{FF2B5EF4-FFF2-40B4-BE49-F238E27FC236}">
                <a16:creationId xmlns:a16="http://schemas.microsoft.com/office/drawing/2014/main" id="{BAFBD154-28B4-2D62-AD38-284D05124ED1}"/>
              </a:ext>
            </a:extLst>
          </p:cNvPr>
          <p:cNvPicPr>
            <a:picLocks noChangeAspect="1"/>
          </p:cNvPicPr>
          <p:nvPr/>
        </p:nvPicPr>
        <p:blipFill>
          <a:blip r:embed="rId3"/>
          <a:stretch>
            <a:fillRect/>
          </a:stretch>
        </p:blipFill>
        <p:spPr>
          <a:xfrm>
            <a:off x="150003" y="1245716"/>
            <a:ext cx="3615429" cy="1858691"/>
          </a:xfrm>
          <a:prstGeom prst="rect">
            <a:avLst/>
          </a:prstGeom>
        </p:spPr>
      </p:pic>
      <p:pic>
        <p:nvPicPr>
          <p:cNvPr id="12" name="Google Shape;141;g2ad26348b0e_0_0" descr="Google Shape;356;p16">
            <a:extLst>
              <a:ext uri="{FF2B5EF4-FFF2-40B4-BE49-F238E27FC236}">
                <a16:creationId xmlns:a16="http://schemas.microsoft.com/office/drawing/2014/main" id="{73EB2F97-1AC4-C317-D658-5B852C36DDD1}"/>
              </a:ext>
            </a:extLst>
          </p:cNvPr>
          <p:cNvPicPr preferRelativeResize="0"/>
          <p:nvPr/>
        </p:nvPicPr>
        <p:blipFill rotWithShape="1">
          <a:blip r:embed="rId4">
            <a:alphaModFix/>
          </a:blip>
          <a:srcRect/>
          <a:stretch/>
        </p:blipFill>
        <p:spPr>
          <a:xfrm>
            <a:off x="925463" y="3296800"/>
            <a:ext cx="1945901" cy="1468913"/>
          </a:xfrm>
          <a:prstGeom prst="rect">
            <a:avLst/>
          </a:prstGeom>
          <a:noFill/>
          <a:ln>
            <a:noFill/>
          </a:ln>
        </p:spPr>
      </p:pic>
      <p:sp>
        <p:nvSpPr>
          <p:cNvPr id="13" name="Google Shape;146;g2ad26348b0e_0_0">
            <a:extLst>
              <a:ext uri="{FF2B5EF4-FFF2-40B4-BE49-F238E27FC236}">
                <a16:creationId xmlns:a16="http://schemas.microsoft.com/office/drawing/2014/main" id="{70F037A1-6546-691A-2600-8A308C62E7AD}"/>
              </a:ext>
            </a:extLst>
          </p:cNvPr>
          <p:cNvSpPr txBox="1"/>
          <p:nvPr/>
        </p:nvSpPr>
        <p:spPr>
          <a:xfrm>
            <a:off x="339182" y="4694210"/>
            <a:ext cx="2943351" cy="673855"/>
          </a:xfrm>
          <a:prstGeom prst="rect">
            <a:avLst/>
          </a:prstGeom>
          <a:noFill/>
          <a:ln>
            <a:noFill/>
          </a:ln>
        </p:spPr>
        <p:txBody>
          <a:bodyPr spcFirstLastPara="1" wrap="square" lIns="45633" tIns="45633" rIns="45633" bIns="45633" anchor="t" anchorCtr="0">
            <a:spAutoFit/>
          </a:bodyPr>
          <a:lstStyle/>
          <a:p>
            <a:pPr algn="ctr">
              <a:lnSpc>
                <a:spcPct val="90000"/>
              </a:lnSpc>
            </a:pPr>
            <a:r>
              <a:rPr lang="en-US" sz="1400" dirty="0">
                <a:solidFill>
                  <a:srgbClr val="000000"/>
                </a:solidFill>
                <a:ea typeface="Roboto"/>
                <a:cs typeface="Roboto"/>
                <a:sym typeface="Roboto"/>
              </a:rPr>
              <a:t>Aggregation and harmonization.</a:t>
            </a:r>
            <a:endParaRPr sz="1400" dirty="0"/>
          </a:p>
          <a:p>
            <a:pPr algn="ctr">
              <a:lnSpc>
                <a:spcPct val="90000"/>
              </a:lnSpc>
            </a:pPr>
            <a:r>
              <a:rPr lang="en-US" sz="1400" dirty="0">
                <a:solidFill>
                  <a:srgbClr val="000000"/>
                </a:solidFill>
                <a:ea typeface="Roboto"/>
                <a:cs typeface="Roboto"/>
                <a:sym typeface="Roboto"/>
              </a:rPr>
              <a:t>Real-World Evidence through multimodal cohorts.</a:t>
            </a:r>
            <a:endParaRPr sz="1400" dirty="0"/>
          </a:p>
        </p:txBody>
      </p:sp>
      <p:pic>
        <p:nvPicPr>
          <p:cNvPr id="14" name="Google Shape;147;g2ad26348b0e_0_0" descr="Google Shape;362;p16">
            <a:extLst>
              <a:ext uri="{FF2B5EF4-FFF2-40B4-BE49-F238E27FC236}">
                <a16:creationId xmlns:a16="http://schemas.microsoft.com/office/drawing/2014/main" id="{DBCAFFDD-9D60-6F9B-0043-3EA9A4B19B78}"/>
              </a:ext>
            </a:extLst>
          </p:cNvPr>
          <p:cNvPicPr preferRelativeResize="0"/>
          <p:nvPr/>
        </p:nvPicPr>
        <p:blipFill rotWithShape="1">
          <a:blip r:embed="rId5">
            <a:alphaModFix/>
          </a:blip>
          <a:srcRect/>
          <a:stretch/>
        </p:blipFill>
        <p:spPr>
          <a:xfrm>
            <a:off x="4902718" y="213296"/>
            <a:ext cx="2386564" cy="1536689"/>
          </a:xfrm>
          <a:prstGeom prst="rect">
            <a:avLst/>
          </a:prstGeom>
          <a:noFill/>
          <a:ln w="9525" cap="flat" cmpd="sng">
            <a:solidFill>
              <a:srgbClr val="F4F4F4"/>
            </a:solidFill>
            <a:prstDash val="solid"/>
            <a:miter lim="400000"/>
            <a:headEnd type="none" w="sm" len="sm"/>
            <a:tailEnd type="none" w="sm" len="sm"/>
          </a:ln>
          <a:effectLst>
            <a:outerShdw blurRad="62398" dist="53027" dir="5400000" sx="90360" sy="90360" algn="ctr" rotWithShape="0">
              <a:schemeClr val="dk2">
                <a:alpha val="25490"/>
              </a:schemeClr>
            </a:outerShdw>
          </a:effectLst>
        </p:spPr>
      </p:pic>
      <p:pic>
        <p:nvPicPr>
          <p:cNvPr id="15" name="Google Shape;148;g2ad26348b0e_0_0" descr="Google Shape;363;p16">
            <a:extLst>
              <a:ext uri="{FF2B5EF4-FFF2-40B4-BE49-F238E27FC236}">
                <a16:creationId xmlns:a16="http://schemas.microsoft.com/office/drawing/2014/main" id="{98D01329-808F-33E1-9A4A-26110E6F9810}"/>
              </a:ext>
            </a:extLst>
          </p:cNvPr>
          <p:cNvPicPr preferRelativeResize="0"/>
          <p:nvPr/>
        </p:nvPicPr>
        <p:blipFill rotWithShape="1">
          <a:blip r:embed="rId6">
            <a:alphaModFix/>
          </a:blip>
          <a:srcRect l="9955" t="7422" r="9955" b="6169"/>
          <a:stretch/>
        </p:blipFill>
        <p:spPr>
          <a:xfrm>
            <a:off x="4822824" y="3790943"/>
            <a:ext cx="2546353" cy="1574955"/>
          </a:xfrm>
          <a:prstGeom prst="rect">
            <a:avLst/>
          </a:prstGeom>
          <a:noFill/>
          <a:ln w="9525" cap="flat" cmpd="sng">
            <a:solidFill>
              <a:srgbClr val="F4F4F4"/>
            </a:solidFill>
            <a:prstDash val="solid"/>
            <a:miter lim="400000"/>
            <a:headEnd type="none" w="sm" len="sm"/>
            <a:tailEnd type="none" w="sm" len="sm"/>
          </a:ln>
          <a:effectLst>
            <a:outerShdw blurRad="62398" dist="53027" dir="5400000" sx="90360" sy="90360" algn="ctr" rotWithShape="0">
              <a:schemeClr val="dk2">
                <a:alpha val="25490"/>
              </a:schemeClr>
            </a:outerShdw>
          </a:effectLst>
        </p:spPr>
      </p:pic>
      <p:pic>
        <p:nvPicPr>
          <p:cNvPr id="16" name="Google Shape;149;g2ad26348b0e_0_0" descr="Google Shape;364;p16">
            <a:extLst>
              <a:ext uri="{FF2B5EF4-FFF2-40B4-BE49-F238E27FC236}">
                <a16:creationId xmlns:a16="http://schemas.microsoft.com/office/drawing/2014/main" id="{564D9261-44B3-8364-CCD6-65EAB5FD8997}"/>
              </a:ext>
            </a:extLst>
          </p:cNvPr>
          <p:cNvPicPr preferRelativeResize="0"/>
          <p:nvPr/>
        </p:nvPicPr>
        <p:blipFill rotWithShape="1">
          <a:blip r:embed="rId7">
            <a:alphaModFix/>
          </a:blip>
          <a:srcRect l="3696" t="6840" r="2017" b="5906"/>
          <a:stretch/>
        </p:blipFill>
        <p:spPr>
          <a:xfrm>
            <a:off x="4727342" y="1922566"/>
            <a:ext cx="2737317" cy="1513528"/>
          </a:xfrm>
          <a:prstGeom prst="rect">
            <a:avLst/>
          </a:prstGeom>
          <a:noFill/>
          <a:ln>
            <a:noFill/>
          </a:ln>
        </p:spPr>
      </p:pic>
      <p:sp>
        <p:nvSpPr>
          <p:cNvPr id="8" name="TextBox 7">
            <a:extLst>
              <a:ext uri="{FF2B5EF4-FFF2-40B4-BE49-F238E27FC236}">
                <a16:creationId xmlns:a16="http://schemas.microsoft.com/office/drawing/2014/main" id="{FA9CA455-D045-09A2-8C9E-AEE6814C99E3}"/>
              </a:ext>
            </a:extLst>
          </p:cNvPr>
          <p:cNvSpPr txBox="1"/>
          <p:nvPr/>
        </p:nvSpPr>
        <p:spPr>
          <a:xfrm>
            <a:off x="4331446" y="5504840"/>
            <a:ext cx="3529108" cy="954107"/>
          </a:xfrm>
          <a:prstGeom prst="rect">
            <a:avLst/>
          </a:prstGeom>
          <a:noFill/>
        </p:spPr>
        <p:txBody>
          <a:bodyPr wrap="none" rtlCol="0">
            <a:spAutoFit/>
          </a:bodyPr>
          <a:lstStyle/>
          <a:p>
            <a:pPr algn="ctr"/>
            <a:r>
              <a:rPr lang="en-US" sz="2800" dirty="0"/>
              <a:t>CLINICAL &amp; MEDICAL</a:t>
            </a:r>
          </a:p>
          <a:p>
            <a:pPr algn="ctr"/>
            <a:r>
              <a:rPr lang="en-US" sz="2800" dirty="0"/>
              <a:t>DOMAIN EXPERTISE</a:t>
            </a:r>
          </a:p>
        </p:txBody>
      </p:sp>
      <p:pic>
        <p:nvPicPr>
          <p:cNvPr id="17" name="Google Shape;163;g2ad26348b0e_0_0">
            <a:extLst>
              <a:ext uri="{FF2B5EF4-FFF2-40B4-BE49-F238E27FC236}">
                <a16:creationId xmlns:a16="http://schemas.microsoft.com/office/drawing/2014/main" id="{2CDA92C3-0906-FD9A-5C33-49D6155EC1AD}"/>
              </a:ext>
            </a:extLst>
          </p:cNvPr>
          <p:cNvPicPr preferRelativeResize="0"/>
          <p:nvPr/>
        </p:nvPicPr>
        <p:blipFill rotWithShape="1">
          <a:blip r:embed="rId8">
            <a:alphaModFix/>
          </a:blip>
          <a:srcRect/>
          <a:stretch/>
        </p:blipFill>
        <p:spPr>
          <a:xfrm>
            <a:off x="8393223" y="2343925"/>
            <a:ext cx="2953001" cy="1714804"/>
          </a:xfrm>
          <a:prstGeom prst="rect">
            <a:avLst/>
          </a:prstGeom>
          <a:noFill/>
          <a:ln w="9525" cap="flat" cmpd="sng">
            <a:solidFill>
              <a:schemeClr val="dk2"/>
            </a:solidFill>
            <a:prstDash val="solid"/>
            <a:round/>
            <a:headEnd type="none" w="sm" len="sm"/>
            <a:tailEnd type="none" w="sm" len="sm"/>
          </a:ln>
        </p:spPr>
      </p:pic>
      <p:sp>
        <p:nvSpPr>
          <p:cNvPr id="18" name="Google Shape;164;g2ad26348b0e_0_0">
            <a:extLst>
              <a:ext uri="{FF2B5EF4-FFF2-40B4-BE49-F238E27FC236}">
                <a16:creationId xmlns:a16="http://schemas.microsoft.com/office/drawing/2014/main" id="{37DB5FF6-FEFE-A58C-8B67-3B79015CCD75}"/>
              </a:ext>
            </a:extLst>
          </p:cNvPr>
          <p:cNvSpPr txBox="1"/>
          <p:nvPr/>
        </p:nvSpPr>
        <p:spPr>
          <a:xfrm>
            <a:off x="9686801" y="2294824"/>
            <a:ext cx="2072000" cy="738417"/>
          </a:xfrm>
          <a:prstGeom prst="rect">
            <a:avLst/>
          </a:prstGeom>
          <a:noFill/>
          <a:ln>
            <a:noFill/>
          </a:ln>
        </p:spPr>
        <p:txBody>
          <a:bodyPr spcFirstLastPara="1" wrap="square" lIns="121900" tIns="60933" rIns="121900" bIns="60933" anchor="t" anchorCtr="0">
            <a:spAutoFit/>
          </a:bodyPr>
          <a:lstStyle/>
          <a:p>
            <a:r>
              <a:rPr lang="en-US" sz="1333" dirty="0">
                <a:solidFill>
                  <a:srgbClr val="000000"/>
                </a:solidFill>
                <a:latin typeface="Arial"/>
                <a:ea typeface="Arial"/>
                <a:cs typeface="Arial"/>
                <a:sym typeface="Arial"/>
              </a:rPr>
              <a:t>Causal Analysis,</a:t>
            </a:r>
          </a:p>
          <a:p>
            <a:r>
              <a:rPr lang="en-US" sz="1333" dirty="0">
                <a:solidFill>
                  <a:srgbClr val="000000"/>
                </a:solidFill>
                <a:latin typeface="Arial"/>
                <a:ea typeface="Arial"/>
                <a:cs typeface="Arial"/>
                <a:sym typeface="Arial"/>
              </a:rPr>
              <a:t>Counterfactual Analysis, Intervention Questions</a:t>
            </a:r>
            <a:endParaRPr sz="2400" dirty="0"/>
          </a:p>
        </p:txBody>
      </p:sp>
    </p:spTree>
    <p:extLst>
      <p:ext uri="{BB962C8B-B14F-4D97-AF65-F5344CB8AC3E}">
        <p14:creationId xmlns:p14="http://schemas.microsoft.com/office/powerpoint/2010/main" val="2804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3" grpId="0"/>
      <p:bldP spid="8"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grpSp>
        <p:nvGrpSpPr>
          <p:cNvPr id="2631" name="Google Shape;2631;p70"/>
          <p:cNvGrpSpPr/>
          <p:nvPr/>
        </p:nvGrpSpPr>
        <p:grpSpPr>
          <a:xfrm>
            <a:off x="17906" y="989745"/>
            <a:ext cx="3640309" cy="2235288"/>
            <a:chOff x="7867608" y="1242349"/>
            <a:chExt cx="3640309" cy="2235288"/>
          </a:xfrm>
        </p:grpSpPr>
        <p:sp>
          <p:nvSpPr>
            <p:cNvPr id="2632" name="Google Shape;2632;p70"/>
            <p:cNvSpPr/>
            <p:nvPr/>
          </p:nvSpPr>
          <p:spPr>
            <a:xfrm>
              <a:off x="7867608" y="1242349"/>
              <a:ext cx="3640309" cy="2235288"/>
            </a:xfrm>
            <a:prstGeom prst="roundRect">
              <a:avLst>
                <a:gd name="adj" fmla="val 16667"/>
              </a:avLst>
            </a:prstGeom>
            <a:gradFill>
              <a:gsLst>
                <a:gs pos="0">
                  <a:srgbClr val="F992EF"/>
                </a:gs>
                <a:gs pos="50000">
                  <a:srgbClr val="FABCF2"/>
                </a:gs>
                <a:gs pos="100000">
                  <a:srgbClr val="FBDEF8"/>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2633" name="Google Shape;2633;p70"/>
            <p:cNvPicPr preferRelativeResize="0"/>
            <p:nvPr/>
          </p:nvPicPr>
          <p:blipFill rotWithShape="1">
            <a:blip r:embed="rId3">
              <a:alphaModFix/>
            </a:blip>
            <a:srcRect t="12384" b="4046"/>
            <a:stretch/>
          </p:blipFill>
          <p:spPr>
            <a:xfrm>
              <a:off x="8009814" y="1605589"/>
              <a:ext cx="3294299" cy="1629042"/>
            </a:xfrm>
            <a:prstGeom prst="rect">
              <a:avLst/>
            </a:prstGeom>
            <a:noFill/>
            <a:ln>
              <a:noFill/>
            </a:ln>
          </p:spPr>
        </p:pic>
      </p:grpSp>
      <p:sp>
        <p:nvSpPr>
          <p:cNvPr id="2634" name="Google Shape;2634;p70"/>
          <p:cNvSpPr txBox="1"/>
          <p:nvPr/>
        </p:nvSpPr>
        <p:spPr>
          <a:xfrm>
            <a:off x="751245" y="966610"/>
            <a:ext cx="233910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MyPatient360-Breast</a:t>
            </a:r>
            <a:endParaRPr/>
          </a:p>
        </p:txBody>
      </p:sp>
      <p:pic>
        <p:nvPicPr>
          <p:cNvPr id="2637" name="Google Shape;2637;p70" descr="Study Examines Whether Blood Test Can Identify Early Cancers - National  Cancer Institute"/>
          <p:cNvPicPr preferRelativeResize="0"/>
          <p:nvPr/>
        </p:nvPicPr>
        <p:blipFill rotWithShape="1">
          <a:blip r:embed="rId4">
            <a:alphaModFix/>
          </a:blip>
          <a:srcRect/>
          <a:stretch/>
        </p:blipFill>
        <p:spPr>
          <a:xfrm>
            <a:off x="3776973" y="1079637"/>
            <a:ext cx="2051085" cy="2235289"/>
          </a:xfrm>
          <a:prstGeom prst="rect">
            <a:avLst/>
          </a:prstGeom>
          <a:noFill/>
          <a:ln>
            <a:noFill/>
          </a:ln>
        </p:spPr>
      </p:pic>
      <p:sp>
        <p:nvSpPr>
          <p:cNvPr id="2638" name="Google Shape;2638;p70"/>
          <p:cNvSpPr/>
          <p:nvPr/>
        </p:nvSpPr>
        <p:spPr>
          <a:xfrm>
            <a:off x="7871381" y="4272084"/>
            <a:ext cx="3640309" cy="2235288"/>
          </a:xfrm>
          <a:prstGeom prst="roundRect">
            <a:avLst>
              <a:gd name="adj" fmla="val 16667"/>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chemeClr val="lt1"/>
              </a:solidFill>
              <a:latin typeface="Calibri"/>
              <a:ea typeface="Calibri"/>
              <a:cs typeface="Calibri"/>
              <a:sym typeface="Calibri"/>
            </a:endParaRPr>
          </a:p>
        </p:txBody>
      </p:sp>
      <p:grpSp>
        <p:nvGrpSpPr>
          <p:cNvPr id="2639" name="Google Shape;2639;p70"/>
          <p:cNvGrpSpPr/>
          <p:nvPr/>
        </p:nvGrpSpPr>
        <p:grpSpPr>
          <a:xfrm>
            <a:off x="221716" y="1307868"/>
            <a:ext cx="3640309" cy="2235288"/>
            <a:chOff x="117570" y="1190962"/>
            <a:chExt cx="3640309" cy="2235288"/>
          </a:xfrm>
        </p:grpSpPr>
        <p:sp>
          <p:nvSpPr>
            <p:cNvPr id="2640" name="Google Shape;2640;p70"/>
            <p:cNvSpPr/>
            <p:nvPr/>
          </p:nvSpPr>
          <p:spPr>
            <a:xfrm>
              <a:off x="117570" y="1190962"/>
              <a:ext cx="3640309" cy="2235288"/>
            </a:xfrm>
            <a:prstGeom prst="roundRect">
              <a:avLst>
                <a:gd name="adj" fmla="val 16667"/>
              </a:avLst>
            </a:prstGeom>
            <a:gradFill>
              <a:gsLst>
                <a:gs pos="0">
                  <a:srgbClr val="ACD997"/>
                </a:gs>
                <a:gs pos="50000">
                  <a:srgbClr val="CBE6BF"/>
                </a:gs>
                <a:gs pos="100000">
                  <a:srgbClr val="E5F2E0"/>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2641" name="Google Shape;2641;p70" descr="Graphical user interface&#10;&#10;Description automatically generated"/>
            <p:cNvPicPr preferRelativeResize="0"/>
            <p:nvPr/>
          </p:nvPicPr>
          <p:blipFill rotWithShape="1">
            <a:blip r:embed="rId5">
              <a:alphaModFix/>
            </a:blip>
            <a:srcRect/>
            <a:stretch/>
          </p:blipFill>
          <p:spPr>
            <a:xfrm>
              <a:off x="277563" y="1343127"/>
              <a:ext cx="3273440" cy="1930957"/>
            </a:xfrm>
            <a:prstGeom prst="rect">
              <a:avLst/>
            </a:prstGeom>
            <a:noFill/>
            <a:ln>
              <a:noFill/>
            </a:ln>
          </p:spPr>
        </p:pic>
      </p:grpSp>
      <p:sp>
        <p:nvSpPr>
          <p:cNvPr id="2642" name="Google Shape;2642;p70"/>
          <p:cNvSpPr txBox="1"/>
          <p:nvPr/>
        </p:nvSpPr>
        <p:spPr>
          <a:xfrm>
            <a:off x="8371548" y="805197"/>
            <a:ext cx="240322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MyPatient360-ObGyn</a:t>
            </a:r>
            <a:endParaRPr/>
          </a:p>
        </p:txBody>
      </p:sp>
      <p:sp>
        <p:nvSpPr>
          <p:cNvPr id="2643" name="Google Shape;2643;p70"/>
          <p:cNvSpPr txBox="1"/>
          <p:nvPr/>
        </p:nvSpPr>
        <p:spPr>
          <a:xfrm>
            <a:off x="8217919" y="3853451"/>
            <a:ext cx="277511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MyPatient360-Cardiology</a:t>
            </a:r>
            <a:endParaRPr/>
          </a:p>
        </p:txBody>
      </p:sp>
      <p:sp>
        <p:nvSpPr>
          <p:cNvPr id="2644" name="Google Shape;2644;p70"/>
          <p:cNvSpPr txBox="1"/>
          <p:nvPr/>
        </p:nvSpPr>
        <p:spPr>
          <a:xfrm>
            <a:off x="963435" y="1212497"/>
            <a:ext cx="218521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MyPatient360-Lung</a:t>
            </a:r>
            <a:endParaRPr/>
          </a:p>
        </p:txBody>
      </p:sp>
      <p:grpSp>
        <p:nvGrpSpPr>
          <p:cNvPr id="2645" name="Google Shape;2645;p70"/>
          <p:cNvGrpSpPr/>
          <p:nvPr/>
        </p:nvGrpSpPr>
        <p:grpSpPr>
          <a:xfrm>
            <a:off x="440961" y="1676870"/>
            <a:ext cx="3640309" cy="2235288"/>
            <a:chOff x="311527" y="4341695"/>
            <a:chExt cx="3640309" cy="2235288"/>
          </a:xfrm>
        </p:grpSpPr>
        <p:sp>
          <p:nvSpPr>
            <p:cNvPr id="2646" name="Google Shape;2646;p70"/>
            <p:cNvSpPr/>
            <p:nvPr/>
          </p:nvSpPr>
          <p:spPr>
            <a:xfrm>
              <a:off x="311527" y="4341695"/>
              <a:ext cx="3640309" cy="2235288"/>
            </a:xfrm>
            <a:prstGeom prst="roundRect">
              <a:avLst>
                <a:gd name="adj" fmla="val 16667"/>
              </a:avLst>
            </a:prstGeom>
            <a:gradFill>
              <a:gsLst>
                <a:gs pos="0">
                  <a:srgbClr val="AF94D2"/>
                </a:gs>
                <a:gs pos="50000">
                  <a:srgbClr val="CCBEE1"/>
                </a:gs>
                <a:gs pos="100000">
                  <a:srgbClr val="E6E0EF"/>
                </a:gs>
              </a:gsLst>
              <a:lin ang="27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2647" name="Google Shape;2647;p70" descr="Graphical user interface, application&#10;&#10;Description automatically generated"/>
            <p:cNvPicPr preferRelativeResize="0"/>
            <p:nvPr/>
          </p:nvPicPr>
          <p:blipFill rotWithShape="1">
            <a:blip r:embed="rId6">
              <a:alphaModFix/>
            </a:blip>
            <a:srcRect/>
            <a:stretch/>
          </p:blipFill>
          <p:spPr>
            <a:xfrm>
              <a:off x="451944" y="4508915"/>
              <a:ext cx="3399405" cy="1900848"/>
            </a:xfrm>
            <a:prstGeom prst="rect">
              <a:avLst/>
            </a:prstGeom>
            <a:noFill/>
            <a:ln>
              <a:noFill/>
            </a:ln>
          </p:spPr>
        </p:pic>
      </p:grpSp>
      <p:pic>
        <p:nvPicPr>
          <p:cNvPr id="2648" name="Google Shape;2648;p70" descr="Cartoon Pregnant Woman Illustration Drawing Watercolors Background Stock  Illustration - Illustration of fashion, maternity: 157984550"/>
          <p:cNvPicPr preferRelativeResize="0"/>
          <p:nvPr/>
        </p:nvPicPr>
        <p:blipFill rotWithShape="1">
          <a:blip r:embed="rId7">
            <a:alphaModFix/>
          </a:blip>
          <a:srcRect r="55546"/>
          <a:stretch/>
        </p:blipFill>
        <p:spPr>
          <a:xfrm>
            <a:off x="6932233" y="1295202"/>
            <a:ext cx="701054" cy="1049452"/>
          </a:xfrm>
          <a:prstGeom prst="rect">
            <a:avLst/>
          </a:prstGeom>
          <a:noFill/>
          <a:ln>
            <a:noFill/>
          </a:ln>
        </p:spPr>
      </p:pic>
      <p:sp>
        <p:nvSpPr>
          <p:cNvPr id="2650" name="Google Shape;2650;p70"/>
          <p:cNvSpPr txBox="1"/>
          <p:nvPr/>
        </p:nvSpPr>
        <p:spPr>
          <a:xfrm>
            <a:off x="16396138" y="5864772"/>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651" name="Google Shape;2651;p70"/>
          <p:cNvSpPr/>
          <p:nvPr/>
        </p:nvSpPr>
        <p:spPr>
          <a:xfrm>
            <a:off x="7875660" y="1190961"/>
            <a:ext cx="3640309" cy="2235288"/>
          </a:xfrm>
          <a:prstGeom prst="roundRect">
            <a:avLst>
              <a:gd name="adj" fmla="val 16667"/>
            </a:avLst>
          </a:prstGeom>
          <a:solidFill>
            <a:srgbClr val="C450C4">
              <a:alpha val="4784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2652" name="Google Shape;2652;p70"/>
          <p:cNvPicPr preferRelativeResize="0"/>
          <p:nvPr/>
        </p:nvPicPr>
        <p:blipFill rotWithShape="1">
          <a:blip r:embed="rId8">
            <a:alphaModFix/>
          </a:blip>
          <a:srcRect/>
          <a:stretch/>
        </p:blipFill>
        <p:spPr>
          <a:xfrm>
            <a:off x="8217919" y="1262384"/>
            <a:ext cx="2947234" cy="1458955"/>
          </a:xfrm>
          <a:prstGeom prst="rect">
            <a:avLst/>
          </a:prstGeom>
          <a:noFill/>
          <a:ln>
            <a:noFill/>
          </a:ln>
        </p:spPr>
      </p:pic>
      <p:pic>
        <p:nvPicPr>
          <p:cNvPr id="2653" name="Google Shape;2653;p70" descr="Graphical user interface&#10;&#10;Description automatically generated"/>
          <p:cNvPicPr preferRelativeResize="0"/>
          <p:nvPr/>
        </p:nvPicPr>
        <p:blipFill rotWithShape="1">
          <a:blip r:embed="rId5">
            <a:alphaModFix/>
          </a:blip>
          <a:srcRect t="10388" b="57546"/>
          <a:stretch/>
        </p:blipFill>
        <p:spPr>
          <a:xfrm>
            <a:off x="8170663" y="2770474"/>
            <a:ext cx="3050303" cy="481323"/>
          </a:xfrm>
          <a:prstGeom prst="rect">
            <a:avLst/>
          </a:prstGeom>
          <a:noFill/>
          <a:ln>
            <a:noFill/>
          </a:ln>
        </p:spPr>
      </p:pic>
      <p:pic>
        <p:nvPicPr>
          <p:cNvPr id="2654" name="Google Shape;2654;p70" descr="Color Doppler – ECG &amp;amp; ECHO"/>
          <p:cNvPicPr preferRelativeResize="0"/>
          <p:nvPr/>
        </p:nvPicPr>
        <p:blipFill rotWithShape="1">
          <a:blip r:embed="rId9">
            <a:alphaModFix/>
          </a:blip>
          <a:srcRect t="6096"/>
          <a:stretch/>
        </p:blipFill>
        <p:spPr>
          <a:xfrm>
            <a:off x="8080055" y="5005762"/>
            <a:ext cx="3302185" cy="1351702"/>
          </a:xfrm>
          <a:prstGeom prst="rect">
            <a:avLst/>
          </a:prstGeom>
          <a:noFill/>
          <a:ln>
            <a:noFill/>
          </a:ln>
        </p:spPr>
      </p:pic>
      <p:pic>
        <p:nvPicPr>
          <p:cNvPr id="2655" name="Google Shape;2655;p70"/>
          <p:cNvPicPr preferRelativeResize="0"/>
          <p:nvPr/>
        </p:nvPicPr>
        <p:blipFill rotWithShape="1">
          <a:blip r:embed="rId10">
            <a:alphaModFix/>
          </a:blip>
          <a:srcRect/>
          <a:stretch/>
        </p:blipFill>
        <p:spPr>
          <a:xfrm>
            <a:off x="8086142" y="4404072"/>
            <a:ext cx="3296098" cy="559574"/>
          </a:xfrm>
          <a:prstGeom prst="rect">
            <a:avLst/>
          </a:prstGeom>
          <a:noFill/>
          <a:ln>
            <a:noFill/>
          </a:ln>
        </p:spPr>
      </p:pic>
      <p:pic>
        <p:nvPicPr>
          <p:cNvPr id="2656" name="Google Shape;2656;p70"/>
          <p:cNvPicPr preferRelativeResize="0"/>
          <p:nvPr/>
        </p:nvPicPr>
        <p:blipFill rotWithShape="1">
          <a:blip r:embed="rId11">
            <a:alphaModFix/>
          </a:blip>
          <a:srcRect/>
          <a:stretch/>
        </p:blipFill>
        <p:spPr>
          <a:xfrm>
            <a:off x="6514253" y="4079868"/>
            <a:ext cx="1234376" cy="818294"/>
          </a:xfrm>
          <a:prstGeom prst="rect">
            <a:avLst/>
          </a:prstGeom>
          <a:noFill/>
          <a:ln>
            <a:noFill/>
          </a:ln>
        </p:spPr>
      </p:pic>
      <p:sp>
        <p:nvSpPr>
          <p:cNvPr id="2657" name="Google Shape;2657;p70"/>
          <p:cNvSpPr txBox="1"/>
          <p:nvPr/>
        </p:nvSpPr>
        <p:spPr>
          <a:xfrm>
            <a:off x="1077438" y="1590784"/>
            <a:ext cx="24801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MyPatient360-Ovarian</a:t>
            </a:r>
            <a:endParaRPr/>
          </a:p>
        </p:txBody>
      </p:sp>
      <p:sp>
        <p:nvSpPr>
          <p:cNvPr id="2659" name="Google Shape;2659;p70"/>
          <p:cNvSpPr/>
          <p:nvPr/>
        </p:nvSpPr>
        <p:spPr>
          <a:xfrm>
            <a:off x="653563" y="4318472"/>
            <a:ext cx="3640309" cy="2235288"/>
          </a:xfrm>
          <a:prstGeom prst="roundRect">
            <a:avLst>
              <a:gd name="adj" fmla="val 16667"/>
            </a:avLst>
          </a:prstGeom>
          <a:solidFill>
            <a:srgbClr val="B3C6E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2660" name="Google Shape;2660;p70" descr="Alzheimer's Diagnosis, Management Improved by Brain Scans | UC San Francisco"/>
          <p:cNvPicPr preferRelativeResize="0"/>
          <p:nvPr/>
        </p:nvPicPr>
        <p:blipFill rotWithShape="1">
          <a:blip r:embed="rId12">
            <a:alphaModFix/>
          </a:blip>
          <a:srcRect/>
          <a:stretch/>
        </p:blipFill>
        <p:spPr>
          <a:xfrm>
            <a:off x="795771" y="4602235"/>
            <a:ext cx="1789666" cy="1688206"/>
          </a:xfrm>
          <a:prstGeom prst="rect">
            <a:avLst/>
          </a:prstGeom>
          <a:noFill/>
          <a:ln>
            <a:noFill/>
          </a:ln>
        </p:spPr>
      </p:pic>
      <p:pic>
        <p:nvPicPr>
          <p:cNvPr id="2661" name="Google Shape;2661;p70"/>
          <p:cNvPicPr preferRelativeResize="0"/>
          <p:nvPr/>
        </p:nvPicPr>
        <p:blipFill rotWithShape="1">
          <a:blip r:embed="rId3">
            <a:alphaModFix/>
          </a:blip>
          <a:srcRect l="57520" t="11837" r="-144" b="6493"/>
          <a:stretch/>
        </p:blipFill>
        <p:spPr>
          <a:xfrm>
            <a:off x="2592322" y="4593734"/>
            <a:ext cx="1459195" cy="1688206"/>
          </a:xfrm>
          <a:prstGeom prst="rect">
            <a:avLst/>
          </a:prstGeom>
          <a:noFill/>
          <a:ln>
            <a:noFill/>
          </a:ln>
        </p:spPr>
      </p:pic>
      <p:pic>
        <p:nvPicPr>
          <p:cNvPr id="2662" name="Google Shape;2662;p70" descr="Once-and-for-all' treatment for familial Alzheimer's disease? Hong Kong-led  team develops new genome-editing technology | South China Morning Post"/>
          <p:cNvPicPr preferRelativeResize="0"/>
          <p:nvPr/>
        </p:nvPicPr>
        <p:blipFill rotWithShape="1">
          <a:blip r:embed="rId13">
            <a:alphaModFix/>
          </a:blip>
          <a:srcRect l="37432" t="9509" r="13855" b="13514"/>
          <a:stretch/>
        </p:blipFill>
        <p:spPr>
          <a:xfrm>
            <a:off x="4416624" y="4638441"/>
            <a:ext cx="1102173" cy="1161141"/>
          </a:xfrm>
          <a:prstGeom prst="rect">
            <a:avLst/>
          </a:prstGeom>
          <a:noFill/>
          <a:ln>
            <a:noFill/>
          </a:ln>
        </p:spPr>
      </p:pic>
      <p:sp>
        <p:nvSpPr>
          <p:cNvPr id="2663" name="Google Shape;2663;p70"/>
          <p:cNvSpPr txBox="1"/>
          <p:nvPr/>
        </p:nvSpPr>
        <p:spPr>
          <a:xfrm>
            <a:off x="972347" y="3999795"/>
            <a:ext cx="272382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MyPatient360-Neurology</a:t>
            </a:r>
            <a:endParaRPr/>
          </a:p>
        </p:txBody>
      </p:sp>
      <p:sp>
        <p:nvSpPr>
          <p:cNvPr id="2664" name="Google Shape;2664;p70"/>
          <p:cNvSpPr txBox="1"/>
          <p:nvPr/>
        </p:nvSpPr>
        <p:spPr>
          <a:xfrm>
            <a:off x="221716" y="255240"/>
            <a:ext cx="11810291" cy="618631"/>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chemeClr val="accent1"/>
              </a:buClr>
              <a:buSzPts val="3200"/>
              <a:buFont typeface="Calibri"/>
              <a:buNone/>
            </a:pPr>
            <a:r>
              <a:rPr lang="en-US" sz="4400" b="0" i="0" u="none" strike="noStrike" cap="none" dirty="0">
                <a:latin typeface="+mj-lt"/>
                <a:ea typeface="Calibri"/>
                <a:cs typeface="Calibri"/>
                <a:sym typeface="Calibri"/>
              </a:rPr>
              <a:t>Call to Action:  Collaborate</a:t>
            </a:r>
            <a:endParaRPr sz="2800" b="0" i="0" u="none" strike="noStrike" cap="none" dirty="0">
              <a:latin typeface="+mj-lt"/>
              <a:ea typeface="Calibri"/>
              <a:cs typeface="Calibri"/>
              <a:sym typeface="Calibri"/>
            </a:endParaRPr>
          </a:p>
        </p:txBody>
      </p:sp>
      <p:sp>
        <p:nvSpPr>
          <p:cNvPr id="2665" name="Google Shape;266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solidFill>
                  <a:srgbClr val="888888"/>
                </a:solidFill>
              </a:rPr>
              <a:t>31</a:t>
            </a:fld>
            <a:endParaRPr>
              <a:solidFill>
                <a:srgbClr val="888888"/>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large area&#10;&#10;AI-generated content may be incorrect.">
            <a:extLst>
              <a:ext uri="{FF2B5EF4-FFF2-40B4-BE49-F238E27FC236}">
                <a16:creationId xmlns:a16="http://schemas.microsoft.com/office/drawing/2014/main" id="{963AB36E-E5EB-62E5-7B15-54C0F643744B}"/>
              </a:ext>
            </a:extLst>
          </p:cNvPr>
          <p:cNvPicPr>
            <a:picLocks noChangeAspect="1"/>
          </p:cNvPicPr>
          <p:nvPr/>
        </p:nvPicPr>
        <p:blipFill>
          <a:blip r:embed="rId2"/>
          <a:srcRect b="7205"/>
          <a:stretch/>
        </p:blipFill>
        <p:spPr>
          <a:xfrm>
            <a:off x="3696345" y="528007"/>
            <a:ext cx="5013066" cy="6193468"/>
          </a:xfrm>
          <a:prstGeom prst="rect">
            <a:avLst/>
          </a:prstGeom>
        </p:spPr>
      </p:pic>
      <p:pic>
        <p:nvPicPr>
          <p:cNvPr id="5" name="Picture 4" descr="A building with trees and a walkway&#10;&#10;AI-generated content may be incorrect.">
            <a:extLst>
              <a:ext uri="{FF2B5EF4-FFF2-40B4-BE49-F238E27FC236}">
                <a16:creationId xmlns:a16="http://schemas.microsoft.com/office/drawing/2014/main" id="{F9088514-3304-6F7E-1382-52C06FB211A8}"/>
              </a:ext>
            </a:extLst>
          </p:cNvPr>
          <p:cNvPicPr>
            <a:picLocks noChangeAspect="1"/>
          </p:cNvPicPr>
          <p:nvPr/>
        </p:nvPicPr>
        <p:blipFill>
          <a:blip r:embed="rId3"/>
          <a:stretch>
            <a:fillRect/>
          </a:stretch>
        </p:blipFill>
        <p:spPr>
          <a:xfrm>
            <a:off x="5104754" y="3105998"/>
            <a:ext cx="1982491" cy="1486868"/>
          </a:xfrm>
          <a:prstGeom prst="rect">
            <a:avLst/>
          </a:prstGeom>
        </p:spPr>
      </p:pic>
      <p:pic>
        <p:nvPicPr>
          <p:cNvPr id="2" name="Picture 1">
            <a:extLst>
              <a:ext uri="{FF2B5EF4-FFF2-40B4-BE49-F238E27FC236}">
                <a16:creationId xmlns:a16="http://schemas.microsoft.com/office/drawing/2014/main" id="{DC01A555-9C1E-C991-0E6F-71EDA6AA042A}"/>
              </a:ext>
            </a:extLst>
          </p:cNvPr>
          <p:cNvPicPr>
            <a:picLocks noChangeAspect="1"/>
          </p:cNvPicPr>
          <p:nvPr/>
        </p:nvPicPr>
        <p:blipFill>
          <a:blip r:embed="rId4"/>
          <a:srcRect b="51952"/>
          <a:stretch/>
        </p:blipFill>
        <p:spPr>
          <a:xfrm>
            <a:off x="5314950" y="4592866"/>
            <a:ext cx="1562100" cy="1019041"/>
          </a:xfrm>
          <a:prstGeom prst="rect">
            <a:avLst/>
          </a:prstGeom>
        </p:spPr>
      </p:pic>
      <p:sp>
        <p:nvSpPr>
          <p:cNvPr id="4" name="TextBox 3">
            <a:extLst>
              <a:ext uri="{FF2B5EF4-FFF2-40B4-BE49-F238E27FC236}">
                <a16:creationId xmlns:a16="http://schemas.microsoft.com/office/drawing/2014/main" id="{B4203529-73ED-D91E-C594-7A6CAEA4E086}"/>
              </a:ext>
            </a:extLst>
          </p:cNvPr>
          <p:cNvSpPr txBox="1"/>
          <p:nvPr/>
        </p:nvSpPr>
        <p:spPr>
          <a:xfrm>
            <a:off x="4798656" y="5433403"/>
            <a:ext cx="2594685" cy="646331"/>
          </a:xfrm>
          <a:prstGeom prst="rect">
            <a:avLst/>
          </a:prstGeom>
          <a:solidFill>
            <a:schemeClr val="bg2">
              <a:lumMod val="90000"/>
            </a:schemeClr>
          </a:solidFill>
        </p:spPr>
        <p:txBody>
          <a:bodyPr wrap="none" rtlCol="0">
            <a:spAutoFit/>
          </a:bodyPr>
          <a:lstStyle/>
          <a:p>
            <a:pPr algn="ctr"/>
            <a:r>
              <a:rPr lang="en-US" dirty="0"/>
              <a:t>SRINIVASA RAMANUJAN</a:t>
            </a:r>
          </a:p>
          <a:p>
            <a:pPr algn="ctr"/>
            <a:r>
              <a:rPr lang="en-US" dirty="0"/>
              <a:t>1887-1920</a:t>
            </a:r>
          </a:p>
        </p:txBody>
      </p:sp>
      <p:sp>
        <p:nvSpPr>
          <p:cNvPr id="8" name="Title 7">
            <a:extLst>
              <a:ext uri="{FF2B5EF4-FFF2-40B4-BE49-F238E27FC236}">
                <a16:creationId xmlns:a16="http://schemas.microsoft.com/office/drawing/2014/main" id="{344F8CF8-46CD-D5B7-109B-39C2B97B25FD}"/>
              </a:ext>
            </a:extLst>
          </p:cNvPr>
          <p:cNvSpPr>
            <a:spLocks noGrp="1"/>
          </p:cNvSpPr>
          <p:nvPr>
            <p:ph type="title"/>
          </p:nvPr>
        </p:nvSpPr>
        <p:spPr>
          <a:xfrm>
            <a:off x="945078" y="163597"/>
            <a:ext cx="10515600" cy="490210"/>
          </a:xfrm>
        </p:spPr>
        <p:txBody>
          <a:bodyPr>
            <a:normAutofit fontScale="90000"/>
          </a:bodyPr>
          <a:lstStyle/>
          <a:p>
            <a:pPr algn="ctr"/>
            <a:r>
              <a:rPr lang="en-US" dirty="0"/>
              <a:t>Thank you</a:t>
            </a:r>
          </a:p>
        </p:txBody>
      </p:sp>
      <p:sp>
        <p:nvSpPr>
          <p:cNvPr id="6" name="Date Placeholder 5">
            <a:extLst>
              <a:ext uri="{FF2B5EF4-FFF2-40B4-BE49-F238E27FC236}">
                <a16:creationId xmlns:a16="http://schemas.microsoft.com/office/drawing/2014/main" id="{63AA7324-455D-9CCB-C528-70707F4F50EF}"/>
              </a:ext>
            </a:extLst>
          </p:cNvPr>
          <p:cNvSpPr>
            <a:spLocks noGrp="1"/>
          </p:cNvSpPr>
          <p:nvPr>
            <p:ph type="dt" sz="half" idx="10"/>
          </p:nvPr>
        </p:nvSpPr>
        <p:spPr/>
        <p:txBody>
          <a:bodyPr/>
          <a:lstStyle/>
          <a:p>
            <a:fld id="{93B84583-31DB-4246-9357-30F511CB6915}" type="datetime1">
              <a:rPr lang="en-US" smtClean="0"/>
              <a:t>4/23/25</a:t>
            </a:fld>
            <a:endParaRPr lang="en-US"/>
          </a:p>
        </p:txBody>
      </p:sp>
      <p:sp>
        <p:nvSpPr>
          <p:cNvPr id="7" name="Slide Number Placeholder 6">
            <a:extLst>
              <a:ext uri="{FF2B5EF4-FFF2-40B4-BE49-F238E27FC236}">
                <a16:creationId xmlns:a16="http://schemas.microsoft.com/office/drawing/2014/main" id="{4F33FF96-34FA-EE1F-BD0D-7259174A9E60}"/>
              </a:ext>
            </a:extLst>
          </p:cNvPr>
          <p:cNvSpPr>
            <a:spLocks noGrp="1"/>
          </p:cNvSpPr>
          <p:nvPr>
            <p:ph type="sldNum" sz="quarter" idx="12"/>
          </p:nvPr>
        </p:nvSpPr>
        <p:spPr/>
        <p:txBody>
          <a:bodyPr/>
          <a:lstStyle/>
          <a:p>
            <a:fld id="{20FE5476-6285-AC45-8D6C-2780B1AEE8D1}" type="slidenum">
              <a:rPr lang="en-US" smtClean="0"/>
              <a:t>32</a:t>
            </a:fld>
            <a:endParaRPr lang="en-US"/>
          </a:p>
        </p:txBody>
      </p:sp>
      <p:sp>
        <p:nvSpPr>
          <p:cNvPr id="9" name="TextBox 8">
            <a:extLst>
              <a:ext uri="{FF2B5EF4-FFF2-40B4-BE49-F238E27FC236}">
                <a16:creationId xmlns:a16="http://schemas.microsoft.com/office/drawing/2014/main" id="{FF114A3B-DD6F-E818-CE45-63CB2FC90279}"/>
              </a:ext>
            </a:extLst>
          </p:cNvPr>
          <p:cNvSpPr txBox="1"/>
          <p:nvPr/>
        </p:nvSpPr>
        <p:spPr>
          <a:xfrm>
            <a:off x="3953433" y="6185753"/>
            <a:ext cx="4285130" cy="461665"/>
          </a:xfrm>
          <a:prstGeom prst="rect">
            <a:avLst/>
          </a:prstGeom>
          <a:solidFill>
            <a:schemeClr val="tx1">
              <a:lumMod val="50000"/>
              <a:lumOff val="50000"/>
            </a:schemeClr>
          </a:solidFill>
        </p:spPr>
        <p:txBody>
          <a:bodyPr wrap="square" rtlCol="0">
            <a:spAutoFit/>
          </a:bodyPr>
          <a:lstStyle/>
          <a:p>
            <a:r>
              <a:rPr lang="en-US" sz="2400" dirty="0" err="1">
                <a:solidFill>
                  <a:schemeClr val="bg1"/>
                </a:solidFill>
              </a:rPr>
              <a:t>ganapati.srinivasa@gmail.com</a:t>
            </a:r>
            <a:endParaRPr lang="en-US" sz="2400" dirty="0">
              <a:solidFill>
                <a:schemeClr val="bg1"/>
              </a:solidFill>
            </a:endParaRPr>
          </a:p>
        </p:txBody>
      </p:sp>
    </p:spTree>
    <p:extLst>
      <p:ext uri="{BB962C8B-B14F-4D97-AF65-F5344CB8AC3E}">
        <p14:creationId xmlns:p14="http://schemas.microsoft.com/office/powerpoint/2010/main" val="3187506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a:spLocks noGrp="1"/>
          </p:cNvSpPr>
          <p:nvPr>
            <p:ph type="body" idx="1"/>
          </p:nvPr>
        </p:nvSpPr>
        <p:spPr>
          <a:xfrm>
            <a:off x="1730740" y="1626247"/>
            <a:ext cx="8730400" cy="2694493"/>
          </a:xfrm>
          <a:prstGeom prst="rect">
            <a:avLst/>
          </a:prstGeom>
          <a:solidFill>
            <a:schemeClr val="lt1"/>
          </a:solidFill>
          <a:ln>
            <a:noFill/>
          </a:ln>
        </p:spPr>
        <p:txBody>
          <a:bodyPr spcFirstLastPara="1" vert="horz" wrap="square" lIns="121900" tIns="121900" rIns="121900" bIns="121900" rtlCol="0" anchor="t" anchorCtr="0">
            <a:noAutofit/>
          </a:bodyPr>
          <a:lstStyle/>
          <a:p>
            <a:pPr marL="152396" indent="0">
              <a:lnSpc>
                <a:spcPct val="100000"/>
              </a:lnSpc>
              <a:spcBef>
                <a:spcPts val="0"/>
              </a:spcBef>
              <a:buSzPts val="1800"/>
              <a:buNone/>
            </a:pPr>
            <a:r>
              <a:rPr lang="en-US" sz="1600" dirty="0">
                <a:solidFill>
                  <a:schemeClr val="dk1"/>
                </a:solidFill>
                <a:latin typeface="Roboto"/>
                <a:ea typeface="Roboto"/>
                <a:cs typeface="Roboto"/>
                <a:sym typeface="Roboto"/>
              </a:rPr>
              <a:t>Oslerian Ideal  - Still dominates today</a:t>
            </a:r>
            <a:endParaRPr lang="en-US" dirty="0"/>
          </a:p>
          <a:p>
            <a:pPr marL="1828754" lvl="2" indent="0">
              <a:lnSpc>
                <a:spcPct val="100000"/>
              </a:lnSpc>
              <a:spcBef>
                <a:spcPts val="0"/>
              </a:spcBef>
              <a:buSzPts val="1400"/>
              <a:buNone/>
            </a:pPr>
            <a:r>
              <a:rPr lang="en-US" sz="1600" dirty="0">
                <a:solidFill>
                  <a:schemeClr val="dk1"/>
                </a:solidFill>
                <a:latin typeface="Roboto"/>
                <a:ea typeface="Roboto"/>
                <a:cs typeface="Roboto"/>
                <a:sym typeface="Roboto"/>
              </a:rPr>
              <a:t>DX : By Taxonomy of  Symptoms; </a:t>
            </a:r>
          </a:p>
          <a:p>
            <a:pPr marL="1828754" lvl="2" indent="0">
              <a:lnSpc>
                <a:spcPct val="100000"/>
              </a:lnSpc>
              <a:spcBef>
                <a:spcPts val="0"/>
              </a:spcBef>
              <a:buSzPts val="1400"/>
              <a:buNone/>
            </a:pPr>
            <a:r>
              <a:rPr lang="en-US" sz="1600" dirty="0">
                <a:solidFill>
                  <a:schemeClr val="dk1"/>
                </a:solidFill>
                <a:latin typeface="Roboto"/>
                <a:ea typeface="Roboto"/>
                <a:cs typeface="Roboto"/>
                <a:sym typeface="Roboto"/>
              </a:rPr>
              <a:t>RX : Class of disease by Algorithms</a:t>
            </a:r>
            <a:endParaRPr lang="en-US" dirty="0"/>
          </a:p>
          <a:p>
            <a:pPr marL="1828754" lvl="2" indent="0">
              <a:lnSpc>
                <a:spcPct val="100000"/>
              </a:lnSpc>
              <a:spcBef>
                <a:spcPts val="0"/>
              </a:spcBef>
              <a:buSzPts val="1400"/>
              <a:buNone/>
            </a:pPr>
            <a:endParaRPr lang="en-US" sz="1600" dirty="0">
              <a:solidFill>
                <a:schemeClr val="dk1"/>
              </a:solidFill>
              <a:latin typeface="Roboto"/>
              <a:ea typeface="Roboto"/>
              <a:cs typeface="Roboto"/>
              <a:sym typeface="Roboto"/>
            </a:endParaRPr>
          </a:p>
          <a:p>
            <a:pPr marL="1828754" lvl="2" indent="0">
              <a:lnSpc>
                <a:spcPct val="100000"/>
              </a:lnSpc>
              <a:spcBef>
                <a:spcPts val="0"/>
              </a:spcBef>
              <a:buSzPts val="1400"/>
              <a:buNone/>
            </a:pPr>
            <a:endParaRPr lang="en-US" sz="1600" dirty="0">
              <a:solidFill>
                <a:schemeClr val="dk1"/>
              </a:solidFill>
              <a:latin typeface="Roboto"/>
              <a:ea typeface="Roboto"/>
              <a:cs typeface="Roboto"/>
              <a:sym typeface="Roboto"/>
            </a:endParaRPr>
          </a:p>
          <a:p>
            <a:pPr marL="1828754" lvl="2" indent="0">
              <a:lnSpc>
                <a:spcPct val="100000"/>
              </a:lnSpc>
              <a:spcBef>
                <a:spcPts val="0"/>
              </a:spcBef>
              <a:buSzPts val="1400"/>
              <a:buNone/>
            </a:pPr>
            <a:endParaRPr sz="1600" dirty="0">
              <a:solidFill>
                <a:schemeClr val="dk1"/>
              </a:solidFill>
              <a:latin typeface="Roboto"/>
              <a:ea typeface="Roboto"/>
              <a:cs typeface="Roboto"/>
              <a:sym typeface="Roboto"/>
            </a:endParaRPr>
          </a:p>
          <a:p>
            <a:pPr marL="152396" indent="0">
              <a:lnSpc>
                <a:spcPct val="100000"/>
              </a:lnSpc>
              <a:spcBef>
                <a:spcPts val="0"/>
              </a:spcBef>
              <a:buSzPts val="1800"/>
              <a:buNone/>
            </a:pPr>
            <a:r>
              <a:rPr lang="en-US" sz="1600" dirty="0">
                <a:solidFill>
                  <a:schemeClr val="dk1"/>
                </a:solidFill>
                <a:latin typeface="Roboto"/>
                <a:ea typeface="Roboto"/>
                <a:cs typeface="Roboto"/>
                <a:sym typeface="Roboto"/>
              </a:rPr>
              <a:t>Advances in Testing, use of Algorithms, DNA, Molecular networks </a:t>
            </a:r>
            <a:r>
              <a:rPr lang="en-US" sz="1600" dirty="0">
                <a:solidFill>
                  <a:schemeClr val="dk1"/>
                </a:solidFill>
              </a:rPr>
              <a:t>are</a:t>
            </a:r>
            <a:r>
              <a:rPr lang="en-US" sz="1600" dirty="0">
                <a:solidFill>
                  <a:schemeClr val="dk1"/>
                </a:solidFill>
                <a:latin typeface="Roboto"/>
                <a:ea typeface="Roboto"/>
                <a:cs typeface="Roboto"/>
                <a:sym typeface="Roboto"/>
              </a:rPr>
              <a:t> changing Medicine.</a:t>
            </a:r>
            <a:endParaRPr dirty="0"/>
          </a:p>
          <a:p>
            <a:pPr marL="1828754" lvl="2" indent="0">
              <a:lnSpc>
                <a:spcPct val="100000"/>
              </a:lnSpc>
              <a:spcBef>
                <a:spcPts val="0"/>
              </a:spcBef>
              <a:buSzPts val="1400"/>
              <a:buNone/>
            </a:pPr>
            <a:r>
              <a:rPr lang="en-US" sz="1600" dirty="0">
                <a:solidFill>
                  <a:schemeClr val="dk1"/>
                </a:solidFill>
                <a:latin typeface="Roboto"/>
                <a:ea typeface="Roboto"/>
                <a:cs typeface="Roboto"/>
                <a:sym typeface="Roboto"/>
              </a:rPr>
              <a:t>DX : Individual “Data Cloud” ;  </a:t>
            </a:r>
          </a:p>
          <a:p>
            <a:pPr marL="1828754" lvl="2" indent="0">
              <a:lnSpc>
                <a:spcPct val="100000"/>
              </a:lnSpc>
              <a:spcBef>
                <a:spcPts val="0"/>
              </a:spcBef>
              <a:buSzPts val="1400"/>
              <a:buNone/>
            </a:pPr>
            <a:r>
              <a:rPr lang="en-US" sz="1600" dirty="0">
                <a:solidFill>
                  <a:schemeClr val="dk1"/>
                </a:solidFill>
                <a:latin typeface="Roboto"/>
                <a:ea typeface="Roboto"/>
                <a:cs typeface="Roboto"/>
                <a:sym typeface="Roboto"/>
              </a:rPr>
              <a:t>RX : Medicine enabled by Big Data</a:t>
            </a:r>
            <a:endParaRPr dirty="0"/>
          </a:p>
        </p:txBody>
      </p:sp>
      <p:pic>
        <p:nvPicPr>
          <p:cNvPr id="127" name="Google Shape;127;p7"/>
          <p:cNvPicPr preferRelativeResize="0"/>
          <p:nvPr/>
        </p:nvPicPr>
        <p:blipFill rotWithShape="1">
          <a:blip r:embed="rId3">
            <a:alphaModFix/>
          </a:blip>
          <a:srcRect/>
          <a:stretch/>
        </p:blipFill>
        <p:spPr>
          <a:xfrm>
            <a:off x="10685615" y="3159002"/>
            <a:ext cx="1455041" cy="967508"/>
          </a:xfrm>
          <a:prstGeom prst="rect">
            <a:avLst/>
          </a:prstGeom>
          <a:noFill/>
          <a:ln>
            <a:noFill/>
          </a:ln>
        </p:spPr>
      </p:pic>
      <p:pic>
        <p:nvPicPr>
          <p:cNvPr id="128" name="Google Shape;128;p7"/>
          <p:cNvPicPr preferRelativeResize="0"/>
          <p:nvPr/>
        </p:nvPicPr>
        <p:blipFill rotWithShape="1">
          <a:blip r:embed="rId4">
            <a:alphaModFix/>
          </a:blip>
          <a:srcRect/>
          <a:stretch/>
        </p:blipFill>
        <p:spPr>
          <a:xfrm>
            <a:off x="344406" y="1622719"/>
            <a:ext cx="1386335" cy="1015940"/>
          </a:xfrm>
          <a:prstGeom prst="rect">
            <a:avLst/>
          </a:prstGeom>
          <a:noFill/>
          <a:ln>
            <a:noFill/>
          </a:ln>
        </p:spPr>
      </p:pic>
      <p:sp>
        <p:nvSpPr>
          <p:cNvPr id="129" name="Google Shape;129;p7"/>
          <p:cNvSpPr txBox="1"/>
          <p:nvPr/>
        </p:nvSpPr>
        <p:spPr>
          <a:xfrm>
            <a:off x="490331" y="98094"/>
            <a:ext cx="11211339" cy="618631"/>
          </a:xfrm>
          <a:prstGeom prst="rect">
            <a:avLst/>
          </a:prstGeom>
          <a:noFill/>
          <a:ln>
            <a:noFill/>
          </a:ln>
        </p:spPr>
        <p:txBody>
          <a:bodyPr spcFirstLastPara="1" wrap="square" lIns="91400" tIns="45700" rIns="91400" bIns="45700" anchor="t" anchorCtr="0">
            <a:noAutofit/>
          </a:bodyPr>
          <a:lstStyle/>
          <a:p>
            <a:pPr algn="ctr">
              <a:lnSpc>
                <a:spcPct val="90000"/>
              </a:lnSpc>
              <a:buClr>
                <a:srgbClr val="000000"/>
              </a:buClr>
              <a:buSzPts val="2000"/>
            </a:pPr>
            <a:endParaRPr sz="1600" dirty="0">
              <a:solidFill>
                <a:schemeClr val="dk1"/>
              </a:solidFill>
              <a:latin typeface="Roboto"/>
              <a:ea typeface="Roboto"/>
              <a:cs typeface="Roboto"/>
              <a:sym typeface="Roboto"/>
            </a:endParaRPr>
          </a:p>
        </p:txBody>
      </p:sp>
      <p:sp>
        <p:nvSpPr>
          <p:cNvPr id="130" name="Google Shape;130;p7"/>
          <p:cNvSpPr txBox="1">
            <a:spLocks noGrp="1"/>
          </p:cNvSpPr>
          <p:nvPr>
            <p:ph type="sldNum" idx="12"/>
          </p:nvPr>
        </p:nvSpPr>
        <p:spPr>
          <a:xfrm>
            <a:off x="8472458" y="-4983"/>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800"/>
              <a:buFont typeface="Arial"/>
              <a:buNone/>
              <a:defRPr sz="800" b="0" i="0" u="none" strike="noStrike" cap="none">
                <a:solidFill>
                  <a:schemeClr val="dk2"/>
                </a:solidFill>
                <a:latin typeface="Roboto"/>
                <a:ea typeface="Roboto"/>
                <a:cs typeface="Roboto"/>
                <a:sym typeface="Roboto"/>
              </a:defRPr>
            </a:lvl1pPr>
            <a:lvl2pPr marL="0" marR="0" lvl="1" indent="0" algn="l" rtl="0">
              <a:lnSpc>
                <a:spcPct val="100000"/>
              </a:lnSpc>
              <a:spcBef>
                <a:spcPts val="0"/>
              </a:spcBef>
              <a:spcAft>
                <a:spcPts val="0"/>
              </a:spcAft>
              <a:buClr>
                <a:srgbClr val="000000"/>
              </a:buClr>
              <a:buSzPts val="800"/>
              <a:buFont typeface="Arial"/>
              <a:buNone/>
              <a:defRPr sz="800" b="0" i="0" u="none" strike="noStrike" cap="none">
                <a:solidFill>
                  <a:schemeClr val="dk2"/>
                </a:solidFill>
                <a:latin typeface="Roboto"/>
                <a:ea typeface="Roboto"/>
                <a:cs typeface="Roboto"/>
                <a:sym typeface="Roboto"/>
              </a:defRPr>
            </a:lvl2pPr>
            <a:lvl3pPr marL="0" marR="0" lvl="2" indent="0" algn="l" rtl="0">
              <a:lnSpc>
                <a:spcPct val="100000"/>
              </a:lnSpc>
              <a:spcBef>
                <a:spcPts val="0"/>
              </a:spcBef>
              <a:spcAft>
                <a:spcPts val="0"/>
              </a:spcAft>
              <a:buClr>
                <a:srgbClr val="000000"/>
              </a:buClr>
              <a:buSzPts val="800"/>
              <a:buFont typeface="Arial"/>
              <a:buNone/>
              <a:defRPr sz="800" b="0" i="0" u="none" strike="noStrike" cap="none">
                <a:solidFill>
                  <a:schemeClr val="dk2"/>
                </a:solidFill>
                <a:latin typeface="Roboto"/>
                <a:ea typeface="Roboto"/>
                <a:cs typeface="Roboto"/>
                <a:sym typeface="Roboto"/>
              </a:defRPr>
            </a:lvl3pPr>
            <a:lvl4pPr marL="0" marR="0" lvl="3" indent="0" algn="l" rtl="0">
              <a:lnSpc>
                <a:spcPct val="100000"/>
              </a:lnSpc>
              <a:spcBef>
                <a:spcPts val="0"/>
              </a:spcBef>
              <a:spcAft>
                <a:spcPts val="0"/>
              </a:spcAft>
              <a:buClr>
                <a:srgbClr val="000000"/>
              </a:buClr>
              <a:buSzPts val="800"/>
              <a:buFont typeface="Arial"/>
              <a:buNone/>
              <a:defRPr sz="800" b="0" i="0" u="none" strike="noStrike" cap="none">
                <a:solidFill>
                  <a:schemeClr val="dk2"/>
                </a:solidFill>
                <a:latin typeface="Roboto"/>
                <a:ea typeface="Roboto"/>
                <a:cs typeface="Roboto"/>
                <a:sym typeface="Roboto"/>
              </a:defRPr>
            </a:lvl4pPr>
            <a:lvl5pPr marL="0" marR="0" lvl="4" indent="0" algn="l" rtl="0">
              <a:lnSpc>
                <a:spcPct val="100000"/>
              </a:lnSpc>
              <a:spcBef>
                <a:spcPts val="0"/>
              </a:spcBef>
              <a:spcAft>
                <a:spcPts val="0"/>
              </a:spcAft>
              <a:buClr>
                <a:srgbClr val="000000"/>
              </a:buClr>
              <a:buSzPts val="800"/>
              <a:buFont typeface="Arial"/>
              <a:buNone/>
              <a:defRPr sz="800" b="0" i="0" u="none" strike="noStrike" cap="none">
                <a:solidFill>
                  <a:schemeClr val="dk2"/>
                </a:solidFill>
                <a:latin typeface="Roboto"/>
                <a:ea typeface="Roboto"/>
                <a:cs typeface="Roboto"/>
                <a:sym typeface="Roboto"/>
              </a:defRPr>
            </a:lvl5pPr>
            <a:lvl6pPr marL="0" marR="0" lvl="5" indent="0" algn="l" rtl="0">
              <a:lnSpc>
                <a:spcPct val="100000"/>
              </a:lnSpc>
              <a:spcBef>
                <a:spcPts val="0"/>
              </a:spcBef>
              <a:spcAft>
                <a:spcPts val="0"/>
              </a:spcAft>
              <a:buClr>
                <a:srgbClr val="000000"/>
              </a:buClr>
              <a:buSzPts val="800"/>
              <a:buFont typeface="Arial"/>
              <a:buNone/>
              <a:defRPr sz="800" b="0" i="0" u="none" strike="noStrike" cap="none">
                <a:solidFill>
                  <a:schemeClr val="dk2"/>
                </a:solidFill>
                <a:latin typeface="Roboto"/>
                <a:ea typeface="Roboto"/>
                <a:cs typeface="Roboto"/>
                <a:sym typeface="Roboto"/>
              </a:defRPr>
            </a:lvl6pPr>
            <a:lvl7pPr marL="0" marR="0" lvl="6" indent="0" algn="l" rtl="0">
              <a:lnSpc>
                <a:spcPct val="100000"/>
              </a:lnSpc>
              <a:spcBef>
                <a:spcPts val="0"/>
              </a:spcBef>
              <a:spcAft>
                <a:spcPts val="0"/>
              </a:spcAft>
              <a:buClr>
                <a:srgbClr val="000000"/>
              </a:buClr>
              <a:buSzPts val="800"/>
              <a:buFont typeface="Arial"/>
              <a:buNone/>
              <a:defRPr sz="800" b="0" i="0" u="none" strike="noStrike" cap="none">
                <a:solidFill>
                  <a:schemeClr val="dk2"/>
                </a:solidFill>
                <a:latin typeface="Roboto"/>
                <a:ea typeface="Roboto"/>
                <a:cs typeface="Roboto"/>
                <a:sym typeface="Roboto"/>
              </a:defRPr>
            </a:lvl7pPr>
            <a:lvl8pPr marL="0" marR="0" lvl="7" indent="0" algn="l" rtl="0">
              <a:lnSpc>
                <a:spcPct val="100000"/>
              </a:lnSpc>
              <a:spcBef>
                <a:spcPts val="0"/>
              </a:spcBef>
              <a:spcAft>
                <a:spcPts val="0"/>
              </a:spcAft>
              <a:buClr>
                <a:srgbClr val="000000"/>
              </a:buClr>
              <a:buSzPts val="800"/>
              <a:buFont typeface="Arial"/>
              <a:buNone/>
              <a:defRPr sz="800" b="0" i="0" u="none" strike="noStrike" cap="none">
                <a:solidFill>
                  <a:schemeClr val="dk2"/>
                </a:solidFill>
                <a:latin typeface="Roboto"/>
                <a:ea typeface="Roboto"/>
                <a:cs typeface="Roboto"/>
                <a:sym typeface="Roboto"/>
              </a:defRPr>
            </a:lvl8pPr>
            <a:lvl9pPr marL="0" marR="0" lvl="8" indent="0" algn="l" rtl="0">
              <a:lnSpc>
                <a:spcPct val="100000"/>
              </a:lnSpc>
              <a:spcBef>
                <a:spcPts val="0"/>
              </a:spcBef>
              <a:spcAft>
                <a:spcPts val="0"/>
              </a:spcAft>
              <a:buClr>
                <a:srgbClr val="000000"/>
              </a:buClr>
              <a:buSzPts val="800"/>
              <a:buFont typeface="Arial"/>
              <a:buNone/>
              <a:defRPr sz="800" b="0" i="0" u="none" strike="noStrike" cap="none">
                <a:solidFill>
                  <a:schemeClr val="dk2"/>
                </a:solidFill>
                <a:latin typeface="Roboto"/>
                <a:ea typeface="Roboto"/>
                <a:cs typeface="Roboto"/>
                <a:sym typeface="Roboto"/>
              </a:defRPr>
            </a:lvl9pPr>
          </a:lstStyle>
          <a:p>
            <a:pPr algn="r">
              <a:buSzPts val="800"/>
            </a:pPr>
            <a:fld id="{00000000-1234-1234-1234-123412341234}" type="slidenum">
              <a:rPr lang="en-US" smtClean="0"/>
              <a:pPr algn="r">
                <a:buSzPts val="800"/>
              </a:pPr>
              <a:t>4</a:t>
            </a:fld>
            <a:endParaRPr/>
          </a:p>
        </p:txBody>
      </p:sp>
      <p:sp>
        <p:nvSpPr>
          <p:cNvPr id="2" name="TextBox 1">
            <a:extLst>
              <a:ext uri="{FF2B5EF4-FFF2-40B4-BE49-F238E27FC236}">
                <a16:creationId xmlns:a16="http://schemas.microsoft.com/office/drawing/2014/main" id="{25FC0D8B-7CF9-79D1-8689-8E274F98B277}"/>
              </a:ext>
            </a:extLst>
          </p:cNvPr>
          <p:cNvSpPr txBox="1"/>
          <p:nvPr/>
        </p:nvSpPr>
        <p:spPr>
          <a:xfrm>
            <a:off x="722784" y="0"/>
            <a:ext cx="4129631" cy="769441"/>
          </a:xfrm>
          <a:prstGeom prst="rect">
            <a:avLst/>
          </a:prstGeom>
          <a:noFill/>
        </p:spPr>
        <p:txBody>
          <a:bodyPr wrap="square" rtlCol="0">
            <a:spAutoFit/>
          </a:bodyPr>
          <a:lstStyle/>
          <a:p>
            <a:r>
              <a:rPr lang="en-US" sz="4400" dirty="0"/>
              <a:t>Oslerian Ideal</a:t>
            </a:r>
          </a:p>
        </p:txBody>
      </p:sp>
      <p:sp>
        <p:nvSpPr>
          <p:cNvPr id="3" name="TextBox 2">
            <a:extLst>
              <a:ext uri="{FF2B5EF4-FFF2-40B4-BE49-F238E27FC236}">
                <a16:creationId xmlns:a16="http://schemas.microsoft.com/office/drawing/2014/main" id="{06A01344-5AA3-7E45-185D-C107FAA29FD1}"/>
              </a:ext>
            </a:extLst>
          </p:cNvPr>
          <p:cNvSpPr txBox="1"/>
          <p:nvPr/>
        </p:nvSpPr>
        <p:spPr>
          <a:xfrm>
            <a:off x="420930" y="2682810"/>
            <a:ext cx="1233286" cy="369332"/>
          </a:xfrm>
          <a:prstGeom prst="rect">
            <a:avLst/>
          </a:prstGeom>
          <a:noFill/>
        </p:spPr>
        <p:txBody>
          <a:bodyPr wrap="none" rtlCol="0">
            <a:spAutoFit/>
          </a:bodyPr>
          <a:lstStyle/>
          <a:p>
            <a:r>
              <a:rPr lang="en-US" dirty="0"/>
              <a:t>1849-1919</a:t>
            </a:r>
          </a:p>
        </p:txBody>
      </p:sp>
      <p:sp>
        <p:nvSpPr>
          <p:cNvPr id="4" name="TextBox 3">
            <a:extLst>
              <a:ext uri="{FF2B5EF4-FFF2-40B4-BE49-F238E27FC236}">
                <a16:creationId xmlns:a16="http://schemas.microsoft.com/office/drawing/2014/main" id="{8C532A05-7F8D-8645-E162-A0A26EF8950B}"/>
              </a:ext>
            </a:extLst>
          </p:cNvPr>
          <p:cNvSpPr txBox="1"/>
          <p:nvPr/>
        </p:nvSpPr>
        <p:spPr>
          <a:xfrm>
            <a:off x="330912" y="1253387"/>
            <a:ext cx="1595423" cy="369332"/>
          </a:xfrm>
          <a:prstGeom prst="rect">
            <a:avLst/>
          </a:prstGeom>
          <a:noFill/>
        </p:spPr>
        <p:txBody>
          <a:bodyPr wrap="square" rtlCol="0">
            <a:spAutoFit/>
          </a:bodyPr>
          <a:lstStyle/>
          <a:p>
            <a:r>
              <a:rPr lang="en-US" dirty="0"/>
              <a:t>Willam Osler</a:t>
            </a:r>
          </a:p>
        </p:txBody>
      </p:sp>
      <p:pic>
        <p:nvPicPr>
          <p:cNvPr id="5" name="Picture 4">
            <a:extLst>
              <a:ext uri="{FF2B5EF4-FFF2-40B4-BE49-F238E27FC236}">
                <a16:creationId xmlns:a16="http://schemas.microsoft.com/office/drawing/2014/main" id="{79983BCE-C2FE-FFEF-E96E-4467B851E7A8}"/>
              </a:ext>
            </a:extLst>
          </p:cNvPr>
          <p:cNvPicPr>
            <a:picLocks noChangeAspect="1"/>
          </p:cNvPicPr>
          <p:nvPr/>
        </p:nvPicPr>
        <p:blipFill>
          <a:blip r:embed="rId5"/>
          <a:stretch>
            <a:fillRect/>
          </a:stretch>
        </p:blipFill>
        <p:spPr>
          <a:xfrm>
            <a:off x="2452883" y="4418835"/>
            <a:ext cx="4049488" cy="2439165"/>
          </a:xfrm>
          <a:prstGeom prst="rect">
            <a:avLst/>
          </a:prstGeom>
        </p:spPr>
      </p:pic>
      <p:pic>
        <p:nvPicPr>
          <p:cNvPr id="6" name="Picture 15">
            <a:extLst>
              <a:ext uri="{FF2B5EF4-FFF2-40B4-BE49-F238E27FC236}">
                <a16:creationId xmlns:a16="http://schemas.microsoft.com/office/drawing/2014/main" id="{7E591694-B2EF-B8DA-1674-2F15FC28B5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46491" y="4691143"/>
            <a:ext cx="3439124" cy="17690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2E1C4391-CF5F-0D24-BE69-0E3FAEFC5A75}"/>
              </a:ext>
            </a:extLst>
          </p:cNvPr>
          <p:cNvSpPr txBox="1"/>
          <p:nvPr/>
        </p:nvSpPr>
        <p:spPr>
          <a:xfrm>
            <a:off x="8450009" y="5476925"/>
            <a:ext cx="1142297" cy="46166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CARDIOLOGY</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Light" panose="020F0302020204030204"/>
                <a:ea typeface="+mj-ea"/>
                <a:cs typeface="+mj-cs"/>
                <a:sym typeface="Calibri"/>
              </a:rPr>
              <a:t>RISK ESTIMATOR</a:t>
            </a:r>
          </a:p>
        </p:txBody>
      </p:sp>
      <p:sp>
        <p:nvSpPr>
          <p:cNvPr id="9" name="Rounded Rectangle 8">
            <a:extLst>
              <a:ext uri="{FF2B5EF4-FFF2-40B4-BE49-F238E27FC236}">
                <a16:creationId xmlns:a16="http://schemas.microsoft.com/office/drawing/2014/main" id="{60622F26-91F5-3DBD-7DC7-9ACD33CCD32A}"/>
              </a:ext>
            </a:extLst>
          </p:cNvPr>
          <p:cNvSpPr/>
          <p:nvPr/>
        </p:nvSpPr>
        <p:spPr>
          <a:xfrm>
            <a:off x="3835730" y="5938588"/>
            <a:ext cx="2666641" cy="91941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arl Friedrich Gauss | Biography, Discoveries, &amp; Facts ...">
            <a:extLst>
              <a:ext uri="{FF2B5EF4-FFF2-40B4-BE49-F238E27FC236}">
                <a16:creationId xmlns:a16="http://schemas.microsoft.com/office/drawing/2014/main" id="{4C37E914-C234-6C0A-464F-DE9D7420D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7908" y="771761"/>
            <a:ext cx="1272133" cy="14281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1D9076-4CFE-9E11-F654-471C25EBD310}"/>
              </a:ext>
            </a:extLst>
          </p:cNvPr>
          <p:cNvSpPr txBox="1"/>
          <p:nvPr/>
        </p:nvSpPr>
        <p:spPr>
          <a:xfrm>
            <a:off x="8301068" y="2333382"/>
            <a:ext cx="1233286" cy="369332"/>
          </a:xfrm>
          <a:prstGeom prst="rect">
            <a:avLst/>
          </a:prstGeom>
          <a:noFill/>
        </p:spPr>
        <p:txBody>
          <a:bodyPr wrap="none" rtlCol="0">
            <a:spAutoFit/>
          </a:bodyPr>
          <a:lstStyle/>
          <a:p>
            <a:r>
              <a:rPr lang="en-US" dirty="0"/>
              <a:t>1777-1855</a:t>
            </a:r>
          </a:p>
        </p:txBody>
      </p:sp>
      <p:pic>
        <p:nvPicPr>
          <p:cNvPr id="4100" name="Picture 4" descr="The Role of the Gaussian Distribution ...">
            <a:extLst>
              <a:ext uri="{FF2B5EF4-FFF2-40B4-BE49-F238E27FC236}">
                <a16:creationId xmlns:a16="http://schemas.microsoft.com/office/drawing/2014/main" id="{C0F6B1BF-8DE5-DDD8-3F2F-C7FB29710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7126" y="2844038"/>
            <a:ext cx="2081170" cy="13550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E89D2C2-339C-D10A-8EBA-16977EE9B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0668" y="728396"/>
            <a:ext cx="1129759" cy="15149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FC2C714-7F2A-AFB2-11DB-C4C6A597C727}"/>
              </a:ext>
            </a:extLst>
          </p:cNvPr>
          <p:cNvSpPr txBox="1"/>
          <p:nvPr/>
        </p:nvSpPr>
        <p:spPr>
          <a:xfrm>
            <a:off x="10652508" y="2333382"/>
            <a:ext cx="1233286" cy="369332"/>
          </a:xfrm>
          <a:prstGeom prst="rect">
            <a:avLst/>
          </a:prstGeom>
          <a:noFill/>
        </p:spPr>
        <p:txBody>
          <a:bodyPr wrap="none" rtlCol="0">
            <a:spAutoFit/>
          </a:bodyPr>
          <a:lstStyle/>
          <a:p>
            <a:r>
              <a:rPr lang="en-US" dirty="0"/>
              <a:t>1781-1840</a:t>
            </a:r>
          </a:p>
        </p:txBody>
      </p:sp>
      <p:pic>
        <p:nvPicPr>
          <p:cNvPr id="4104" name="Picture 8" descr="undefined">
            <a:extLst>
              <a:ext uri="{FF2B5EF4-FFF2-40B4-BE49-F238E27FC236}">
                <a16:creationId xmlns:a16="http://schemas.microsoft.com/office/drawing/2014/main" id="{79D6E66E-0BE7-42C6-A32D-A3ECCB1E9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3009" y="754053"/>
            <a:ext cx="1364820" cy="14635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B7E7C0D-6C04-2CAE-EC4C-C389BF9CFC81}"/>
              </a:ext>
            </a:extLst>
          </p:cNvPr>
          <p:cNvSpPr txBox="1"/>
          <p:nvPr/>
        </p:nvSpPr>
        <p:spPr>
          <a:xfrm>
            <a:off x="6300265" y="2333382"/>
            <a:ext cx="1233286" cy="369332"/>
          </a:xfrm>
          <a:prstGeom prst="rect">
            <a:avLst/>
          </a:prstGeom>
          <a:noFill/>
        </p:spPr>
        <p:txBody>
          <a:bodyPr wrap="none" rtlCol="0">
            <a:spAutoFit/>
          </a:bodyPr>
          <a:lstStyle/>
          <a:p>
            <a:r>
              <a:rPr lang="en-US" dirty="0"/>
              <a:t>1701-1761</a:t>
            </a:r>
          </a:p>
        </p:txBody>
      </p:sp>
      <p:sp>
        <p:nvSpPr>
          <p:cNvPr id="10" name="TextBox 9">
            <a:extLst>
              <a:ext uri="{FF2B5EF4-FFF2-40B4-BE49-F238E27FC236}">
                <a16:creationId xmlns:a16="http://schemas.microsoft.com/office/drawing/2014/main" id="{7DD010CB-D531-C690-E521-704A2F494CC8}"/>
              </a:ext>
            </a:extLst>
          </p:cNvPr>
          <p:cNvSpPr txBox="1"/>
          <p:nvPr/>
        </p:nvSpPr>
        <p:spPr>
          <a:xfrm>
            <a:off x="6100417" y="3004206"/>
            <a:ext cx="1725715" cy="430887"/>
          </a:xfrm>
          <a:prstGeom prst="rect">
            <a:avLst/>
          </a:prstGeom>
          <a:noFill/>
        </p:spPr>
        <p:txBody>
          <a:bodyPr wrap="square">
            <a:spAutoFit/>
          </a:bodyPr>
          <a:lstStyle/>
          <a:p>
            <a:pPr algn="ctr"/>
            <a:r>
              <a:rPr lang="en-US" sz="1100" b="0" i="0" u="none" strike="noStrike" dirty="0">
                <a:effectLst/>
                <a:latin typeface="Arial" panose="020B0604020202020204" pitchFamily="34" charset="0"/>
                <a:hlinkClick r:id="rId7" tooltip="Posterior probability"/>
              </a:rPr>
              <a:t>Posterior</a:t>
            </a:r>
            <a:r>
              <a:rPr lang="en-US" sz="1100" b="0" i="0" dirty="0">
                <a:solidFill>
                  <a:srgbClr val="202122"/>
                </a:solidFill>
                <a:effectLst/>
                <a:latin typeface="Arial" panose="020B0604020202020204" pitchFamily="34" charset="0"/>
              </a:rPr>
              <a:t> = </a:t>
            </a:r>
            <a:r>
              <a:rPr lang="en-US" sz="1100" b="0" i="0" u="none" strike="noStrike" dirty="0">
                <a:effectLst/>
                <a:latin typeface="Arial" panose="020B0604020202020204" pitchFamily="34" charset="0"/>
                <a:hlinkClick r:id="rId8" tooltip="Likelihood function"/>
              </a:rPr>
              <a:t>Likelihood</a:t>
            </a:r>
            <a:r>
              <a:rPr lang="en-US" sz="1100" b="0" i="0" dirty="0">
                <a:solidFill>
                  <a:srgbClr val="202122"/>
                </a:solidFill>
                <a:effectLst/>
                <a:latin typeface="Arial" panose="020B0604020202020204" pitchFamily="34" charset="0"/>
              </a:rPr>
              <a:t> × </a:t>
            </a:r>
            <a:r>
              <a:rPr lang="en-US" sz="1100" b="0" i="0" u="none" strike="noStrike" dirty="0">
                <a:effectLst/>
                <a:latin typeface="Arial" panose="020B0604020202020204" pitchFamily="34" charset="0"/>
                <a:hlinkClick r:id="rId9" tooltip="Prior probability"/>
              </a:rPr>
              <a:t>Prior</a:t>
            </a:r>
            <a:r>
              <a:rPr lang="en-US" sz="1100" b="0" i="0" dirty="0">
                <a:solidFill>
                  <a:srgbClr val="202122"/>
                </a:solidFill>
                <a:effectLst/>
                <a:latin typeface="Arial" panose="020B0604020202020204" pitchFamily="34" charset="0"/>
              </a:rPr>
              <a:t> ÷ </a:t>
            </a:r>
            <a:r>
              <a:rPr lang="en-US" sz="1100" b="0" i="0" u="none" strike="noStrike" dirty="0">
                <a:effectLst/>
                <a:latin typeface="Arial" panose="020B0604020202020204" pitchFamily="34" charset="0"/>
                <a:hlinkClick r:id="rId10" tooltip="Marginal likelihood"/>
              </a:rPr>
              <a:t>Evidence</a:t>
            </a:r>
            <a:endParaRPr lang="en-US" sz="1100" dirty="0"/>
          </a:p>
        </p:txBody>
      </p:sp>
      <p:pic>
        <p:nvPicPr>
          <p:cNvPr id="4106" name="Picture 10">
            <a:extLst>
              <a:ext uri="{FF2B5EF4-FFF2-40B4-BE49-F238E27FC236}">
                <a16:creationId xmlns:a16="http://schemas.microsoft.com/office/drawing/2014/main" id="{704C87F3-3186-E18D-B953-1AFE32457E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8604" y="751482"/>
            <a:ext cx="1233287" cy="146873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4D76F1-302D-C7B3-7385-5DF41E9D6CE5}"/>
              </a:ext>
            </a:extLst>
          </p:cNvPr>
          <p:cNvSpPr txBox="1"/>
          <p:nvPr/>
        </p:nvSpPr>
        <p:spPr>
          <a:xfrm>
            <a:off x="335857" y="2333382"/>
            <a:ext cx="1233286" cy="369332"/>
          </a:xfrm>
          <a:prstGeom prst="rect">
            <a:avLst/>
          </a:prstGeom>
          <a:noFill/>
        </p:spPr>
        <p:txBody>
          <a:bodyPr wrap="none" rtlCol="0">
            <a:spAutoFit/>
          </a:bodyPr>
          <a:lstStyle/>
          <a:p>
            <a:r>
              <a:rPr lang="en-US" dirty="0"/>
              <a:t>1623-1662</a:t>
            </a:r>
          </a:p>
        </p:txBody>
      </p:sp>
      <p:pic>
        <p:nvPicPr>
          <p:cNvPr id="4108" name="Picture 12" descr="Probability mass function for the binomial distribution">
            <a:extLst>
              <a:ext uri="{FF2B5EF4-FFF2-40B4-BE49-F238E27FC236}">
                <a16:creationId xmlns:a16="http://schemas.microsoft.com/office/drawing/2014/main" id="{947B65AE-8573-6A5A-EDF5-8682B22597E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2886541"/>
            <a:ext cx="1905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F833476B-A978-5A0B-6FF6-C503DE9099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84922" y="2835924"/>
            <a:ext cx="1768457" cy="1371234"/>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Portrait of Newton, a white man with white hair and a brown robe, sitting with his hands folded">
            <a:extLst>
              <a:ext uri="{FF2B5EF4-FFF2-40B4-BE49-F238E27FC236}">
                <a16:creationId xmlns:a16="http://schemas.microsoft.com/office/drawing/2014/main" id="{C32DE6A3-B1D9-3F00-2CD4-4D49090604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06710" y="743410"/>
            <a:ext cx="1233286" cy="14848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9B0D3A3-2ED9-AF0C-B5A8-E2D683B62538}"/>
              </a:ext>
            </a:extLst>
          </p:cNvPr>
          <p:cNvSpPr txBox="1"/>
          <p:nvPr/>
        </p:nvSpPr>
        <p:spPr>
          <a:xfrm>
            <a:off x="2377157" y="2333382"/>
            <a:ext cx="1233286" cy="369332"/>
          </a:xfrm>
          <a:prstGeom prst="rect">
            <a:avLst/>
          </a:prstGeom>
          <a:noFill/>
        </p:spPr>
        <p:txBody>
          <a:bodyPr wrap="none" rtlCol="0">
            <a:spAutoFit/>
          </a:bodyPr>
          <a:lstStyle/>
          <a:p>
            <a:r>
              <a:rPr lang="en-US" dirty="0"/>
              <a:t>1643-1727</a:t>
            </a:r>
          </a:p>
        </p:txBody>
      </p:sp>
      <p:pic>
        <p:nvPicPr>
          <p:cNvPr id="16" name="Picture 15">
            <a:extLst>
              <a:ext uri="{FF2B5EF4-FFF2-40B4-BE49-F238E27FC236}">
                <a16:creationId xmlns:a16="http://schemas.microsoft.com/office/drawing/2014/main" id="{B74F3A66-BD38-AC71-4437-9267F7C56FF1}"/>
              </a:ext>
            </a:extLst>
          </p:cNvPr>
          <p:cNvPicPr>
            <a:picLocks noChangeAspect="1"/>
          </p:cNvPicPr>
          <p:nvPr/>
        </p:nvPicPr>
        <p:blipFill>
          <a:blip r:embed="rId15"/>
          <a:stretch>
            <a:fillRect/>
          </a:stretch>
        </p:blipFill>
        <p:spPr>
          <a:xfrm>
            <a:off x="2318503" y="2943691"/>
            <a:ext cx="1409700" cy="1155700"/>
          </a:xfrm>
          <a:prstGeom prst="rect">
            <a:avLst/>
          </a:prstGeom>
        </p:spPr>
      </p:pic>
      <p:pic>
        <p:nvPicPr>
          <p:cNvPr id="18" name="Picture 17">
            <a:extLst>
              <a:ext uri="{FF2B5EF4-FFF2-40B4-BE49-F238E27FC236}">
                <a16:creationId xmlns:a16="http://schemas.microsoft.com/office/drawing/2014/main" id="{9A335E0F-F8C3-9811-0777-B032B319E5F2}"/>
              </a:ext>
            </a:extLst>
          </p:cNvPr>
          <p:cNvPicPr>
            <a:picLocks noChangeAspect="1"/>
          </p:cNvPicPr>
          <p:nvPr/>
        </p:nvPicPr>
        <p:blipFill>
          <a:blip r:embed="rId16"/>
          <a:stretch>
            <a:fillRect/>
          </a:stretch>
        </p:blipFill>
        <p:spPr>
          <a:xfrm>
            <a:off x="6134950" y="3521141"/>
            <a:ext cx="1648611" cy="430887"/>
          </a:xfrm>
          <a:prstGeom prst="rect">
            <a:avLst/>
          </a:prstGeom>
        </p:spPr>
      </p:pic>
      <p:pic>
        <p:nvPicPr>
          <p:cNvPr id="4122" name="Picture 26">
            <a:extLst>
              <a:ext uri="{FF2B5EF4-FFF2-40B4-BE49-F238E27FC236}">
                <a16:creationId xmlns:a16="http://schemas.microsoft.com/office/drawing/2014/main" id="{38C04EF4-CE4C-2B4E-85E2-83338A720F1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18090" y="743410"/>
            <a:ext cx="1271100" cy="148487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4659FC75-6E71-CC87-00BB-5F3E2318C658}"/>
              </a:ext>
            </a:extLst>
          </p:cNvPr>
          <p:cNvSpPr txBox="1"/>
          <p:nvPr/>
        </p:nvSpPr>
        <p:spPr>
          <a:xfrm>
            <a:off x="4300994" y="2333382"/>
            <a:ext cx="1233286" cy="369332"/>
          </a:xfrm>
          <a:prstGeom prst="rect">
            <a:avLst/>
          </a:prstGeom>
          <a:noFill/>
        </p:spPr>
        <p:txBody>
          <a:bodyPr wrap="none" rtlCol="0">
            <a:spAutoFit/>
          </a:bodyPr>
          <a:lstStyle/>
          <a:p>
            <a:r>
              <a:rPr lang="en-US" dirty="0"/>
              <a:t>1655-1705</a:t>
            </a:r>
          </a:p>
        </p:txBody>
      </p:sp>
      <p:sp>
        <p:nvSpPr>
          <p:cNvPr id="20" name="TextBox 19">
            <a:extLst>
              <a:ext uri="{FF2B5EF4-FFF2-40B4-BE49-F238E27FC236}">
                <a16:creationId xmlns:a16="http://schemas.microsoft.com/office/drawing/2014/main" id="{A7E22B75-FF23-B783-13F4-0E5B9EE4F62E}"/>
              </a:ext>
            </a:extLst>
          </p:cNvPr>
          <p:cNvSpPr txBox="1"/>
          <p:nvPr/>
        </p:nvSpPr>
        <p:spPr>
          <a:xfrm>
            <a:off x="528089" y="275160"/>
            <a:ext cx="848822" cy="369332"/>
          </a:xfrm>
          <a:prstGeom prst="rect">
            <a:avLst/>
          </a:prstGeom>
          <a:noFill/>
        </p:spPr>
        <p:txBody>
          <a:bodyPr wrap="none" rtlCol="0">
            <a:spAutoFit/>
          </a:bodyPr>
          <a:lstStyle/>
          <a:p>
            <a:r>
              <a:rPr lang="en-US" dirty="0"/>
              <a:t>Pascal</a:t>
            </a:r>
          </a:p>
        </p:txBody>
      </p:sp>
      <p:sp>
        <p:nvSpPr>
          <p:cNvPr id="21" name="TextBox 20">
            <a:extLst>
              <a:ext uri="{FF2B5EF4-FFF2-40B4-BE49-F238E27FC236}">
                <a16:creationId xmlns:a16="http://schemas.microsoft.com/office/drawing/2014/main" id="{2184EB6C-6AD4-82D0-A4C0-B74AA66C4AA5}"/>
              </a:ext>
            </a:extLst>
          </p:cNvPr>
          <p:cNvSpPr txBox="1"/>
          <p:nvPr/>
        </p:nvSpPr>
        <p:spPr>
          <a:xfrm>
            <a:off x="2569389" y="275160"/>
            <a:ext cx="965072" cy="369332"/>
          </a:xfrm>
          <a:prstGeom prst="rect">
            <a:avLst/>
          </a:prstGeom>
          <a:noFill/>
        </p:spPr>
        <p:txBody>
          <a:bodyPr wrap="none" rtlCol="0">
            <a:spAutoFit/>
          </a:bodyPr>
          <a:lstStyle/>
          <a:p>
            <a:r>
              <a:rPr lang="en-US" dirty="0"/>
              <a:t>Newton</a:t>
            </a:r>
          </a:p>
        </p:txBody>
      </p:sp>
      <p:sp>
        <p:nvSpPr>
          <p:cNvPr id="22" name="TextBox 21">
            <a:extLst>
              <a:ext uri="{FF2B5EF4-FFF2-40B4-BE49-F238E27FC236}">
                <a16:creationId xmlns:a16="http://schemas.microsoft.com/office/drawing/2014/main" id="{9E696FD5-D900-ABE3-6014-4A0F85B574F0}"/>
              </a:ext>
            </a:extLst>
          </p:cNvPr>
          <p:cNvSpPr txBox="1"/>
          <p:nvPr/>
        </p:nvSpPr>
        <p:spPr>
          <a:xfrm>
            <a:off x="4435101" y="275160"/>
            <a:ext cx="1077539" cy="369332"/>
          </a:xfrm>
          <a:prstGeom prst="rect">
            <a:avLst/>
          </a:prstGeom>
          <a:noFill/>
        </p:spPr>
        <p:txBody>
          <a:bodyPr wrap="none" rtlCol="0">
            <a:spAutoFit/>
          </a:bodyPr>
          <a:lstStyle/>
          <a:p>
            <a:r>
              <a:rPr lang="en-US" dirty="0"/>
              <a:t>Bernoulli</a:t>
            </a:r>
          </a:p>
        </p:txBody>
      </p:sp>
      <p:sp>
        <p:nvSpPr>
          <p:cNvPr id="23" name="TextBox 22">
            <a:extLst>
              <a:ext uri="{FF2B5EF4-FFF2-40B4-BE49-F238E27FC236}">
                <a16:creationId xmlns:a16="http://schemas.microsoft.com/office/drawing/2014/main" id="{490A9882-43A5-7310-7915-C91EC40A146F}"/>
              </a:ext>
            </a:extLst>
          </p:cNvPr>
          <p:cNvSpPr txBox="1"/>
          <p:nvPr/>
        </p:nvSpPr>
        <p:spPr>
          <a:xfrm>
            <a:off x="6511341" y="275160"/>
            <a:ext cx="783291" cy="369332"/>
          </a:xfrm>
          <a:prstGeom prst="rect">
            <a:avLst/>
          </a:prstGeom>
          <a:noFill/>
        </p:spPr>
        <p:txBody>
          <a:bodyPr wrap="none" rtlCol="0">
            <a:spAutoFit/>
          </a:bodyPr>
          <a:lstStyle/>
          <a:p>
            <a:r>
              <a:rPr lang="en-US" dirty="0"/>
              <a:t>Bayes</a:t>
            </a:r>
          </a:p>
        </p:txBody>
      </p:sp>
      <p:sp>
        <p:nvSpPr>
          <p:cNvPr id="24" name="TextBox 23">
            <a:extLst>
              <a:ext uri="{FF2B5EF4-FFF2-40B4-BE49-F238E27FC236}">
                <a16:creationId xmlns:a16="http://schemas.microsoft.com/office/drawing/2014/main" id="{1DBF3DD1-5CB7-195F-A2C6-8E7E4A7AE47A}"/>
              </a:ext>
            </a:extLst>
          </p:cNvPr>
          <p:cNvSpPr txBox="1"/>
          <p:nvPr/>
        </p:nvSpPr>
        <p:spPr>
          <a:xfrm>
            <a:off x="8526065" y="275160"/>
            <a:ext cx="824265" cy="369332"/>
          </a:xfrm>
          <a:prstGeom prst="rect">
            <a:avLst/>
          </a:prstGeom>
          <a:noFill/>
        </p:spPr>
        <p:txBody>
          <a:bodyPr wrap="none" rtlCol="0">
            <a:spAutoFit/>
          </a:bodyPr>
          <a:lstStyle/>
          <a:p>
            <a:r>
              <a:rPr lang="en-US" dirty="0"/>
              <a:t>Gauss</a:t>
            </a:r>
          </a:p>
        </p:txBody>
      </p:sp>
      <p:sp>
        <p:nvSpPr>
          <p:cNvPr id="25" name="TextBox 24">
            <a:extLst>
              <a:ext uri="{FF2B5EF4-FFF2-40B4-BE49-F238E27FC236}">
                <a16:creationId xmlns:a16="http://schemas.microsoft.com/office/drawing/2014/main" id="{8C53B39E-FAD4-43EA-6569-F87E2D742864}"/>
              </a:ext>
            </a:extLst>
          </p:cNvPr>
          <p:cNvSpPr txBox="1"/>
          <p:nvPr/>
        </p:nvSpPr>
        <p:spPr>
          <a:xfrm>
            <a:off x="10719353" y="275160"/>
            <a:ext cx="967894" cy="369332"/>
          </a:xfrm>
          <a:prstGeom prst="rect">
            <a:avLst/>
          </a:prstGeom>
          <a:noFill/>
        </p:spPr>
        <p:txBody>
          <a:bodyPr wrap="none" rtlCol="0">
            <a:spAutoFit/>
          </a:bodyPr>
          <a:lstStyle/>
          <a:p>
            <a:r>
              <a:rPr lang="en-US" dirty="0"/>
              <a:t>Poisson</a:t>
            </a:r>
          </a:p>
        </p:txBody>
      </p:sp>
      <p:pic>
        <p:nvPicPr>
          <p:cNvPr id="4126" name="Picture 30">
            <a:extLst>
              <a:ext uri="{FF2B5EF4-FFF2-40B4-BE49-F238E27FC236}">
                <a16:creationId xmlns:a16="http://schemas.microsoft.com/office/drawing/2014/main" id="{B59A5683-DD87-285C-4A64-C8D1504DC26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11747" y="2741148"/>
            <a:ext cx="1271100" cy="1559986"/>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9121AC85-0D72-995B-BDBD-D1AD030641B5}"/>
              </a:ext>
            </a:extLst>
          </p:cNvPr>
          <p:cNvSpPr>
            <a:spLocks noGrp="1"/>
          </p:cNvSpPr>
          <p:nvPr>
            <p:ph type="dt" sz="half" idx="10"/>
          </p:nvPr>
        </p:nvSpPr>
        <p:spPr/>
        <p:txBody>
          <a:bodyPr/>
          <a:lstStyle/>
          <a:p>
            <a:fld id="{B0049120-C26B-C04E-8CED-0C6A91F8B297}" type="datetime1">
              <a:rPr lang="en-US" smtClean="0"/>
              <a:t>4/23/25</a:t>
            </a:fld>
            <a:endParaRPr lang="en-US"/>
          </a:p>
        </p:txBody>
      </p:sp>
      <p:sp>
        <p:nvSpPr>
          <p:cNvPr id="3" name="Slide Number Placeholder 2">
            <a:extLst>
              <a:ext uri="{FF2B5EF4-FFF2-40B4-BE49-F238E27FC236}">
                <a16:creationId xmlns:a16="http://schemas.microsoft.com/office/drawing/2014/main" id="{2CD24A22-4B49-2202-B508-A9D91367B504}"/>
              </a:ext>
            </a:extLst>
          </p:cNvPr>
          <p:cNvSpPr>
            <a:spLocks noGrp="1"/>
          </p:cNvSpPr>
          <p:nvPr>
            <p:ph type="sldNum" sz="quarter" idx="12"/>
          </p:nvPr>
        </p:nvSpPr>
        <p:spPr/>
        <p:txBody>
          <a:bodyPr/>
          <a:lstStyle/>
          <a:p>
            <a:fld id="{20FE5476-6285-AC45-8D6C-2780B1AEE8D1}" type="slidenum">
              <a:rPr lang="en-US" smtClean="0"/>
              <a:t>5</a:t>
            </a:fld>
            <a:endParaRPr lang="en-US"/>
          </a:p>
        </p:txBody>
      </p:sp>
      <p:sp>
        <p:nvSpPr>
          <p:cNvPr id="9" name="TextBox 8">
            <a:extLst>
              <a:ext uri="{FF2B5EF4-FFF2-40B4-BE49-F238E27FC236}">
                <a16:creationId xmlns:a16="http://schemas.microsoft.com/office/drawing/2014/main" id="{BE33076C-5330-7549-FCC6-D6B7235FCB6C}"/>
              </a:ext>
            </a:extLst>
          </p:cNvPr>
          <p:cNvSpPr txBox="1"/>
          <p:nvPr/>
        </p:nvSpPr>
        <p:spPr>
          <a:xfrm>
            <a:off x="401059" y="4777189"/>
            <a:ext cx="11380123" cy="1015663"/>
          </a:xfrm>
          <a:prstGeom prst="rect">
            <a:avLst/>
          </a:prstGeom>
          <a:noFill/>
        </p:spPr>
        <p:txBody>
          <a:bodyPr wrap="square">
            <a:spAutoFit/>
          </a:bodyPr>
          <a:lstStyle/>
          <a:p>
            <a:pPr algn="ctr"/>
            <a:r>
              <a:rPr lang="en-US" sz="2000" dirty="0"/>
              <a:t>Mathematical Machinery was well established. What was missing then?... Two big items!</a:t>
            </a:r>
          </a:p>
          <a:p>
            <a:pPr algn="ctr"/>
            <a:endParaRPr lang="en-US" sz="2000" dirty="0"/>
          </a:p>
          <a:p>
            <a:pPr algn="ctr"/>
            <a:r>
              <a:rPr lang="en-US" sz="2000" dirty="0"/>
              <a:t>Computing power at scale for large amounts of data needed……  Solving it was 20</a:t>
            </a:r>
            <a:r>
              <a:rPr lang="en-US" sz="2000" baseline="30000" dirty="0"/>
              <a:t>th</a:t>
            </a:r>
            <a:r>
              <a:rPr lang="en-US" sz="2000" dirty="0"/>
              <a:t> Century problem!</a:t>
            </a:r>
          </a:p>
        </p:txBody>
      </p:sp>
    </p:spTree>
    <p:extLst>
      <p:ext uri="{BB962C8B-B14F-4D97-AF65-F5344CB8AC3E}">
        <p14:creationId xmlns:p14="http://schemas.microsoft.com/office/powerpoint/2010/main" val="227731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29DC8-FB5E-8615-94C3-E25A80A807B7}"/>
            </a:ext>
          </a:extLst>
        </p:cNvPr>
        <p:cNvGrpSpPr/>
        <p:nvPr/>
      </p:nvGrpSpPr>
      <p:grpSpPr>
        <a:xfrm>
          <a:off x="0" y="0"/>
          <a:ext cx="0" cy="0"/>
          <a:chOff x="0" y="0"/>
          <a:chExt cx="0" cy="0"/>
        </a:xfrm>
      </p:grpSpPr>
      <p:pic>
        <p:nvPicPr>
          <p:cNvPr id="3078" name="Picture 6" descr="Andrey Markov &amp; Claude Shannon Counted Letters to Build the First  Language-Generation Models - IEEE Spectrum">
            <a:extLst>
              <a:ext uri="{FF2B5EF4-FFF2-40B4-BE49-F238E27FC236}">
                <a16:creationId xmlns:a16="http://schemas.microsoft.com/office/drawing/2014/main" id="{FE3E9993-8111-8AD3-73DF-8083E9117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288" y="1330494"/>
            <a:ext cx="2284042" cy="171303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1ADDC9E5-A4E3-0AD3-A568-620527566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5594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3F2BF4-FD16-3E6C-B4FE-1456814253EE}"/>
              </a:ext>
            </a:extLst>
          </p:cNvPr>
          <p:cNvSpPr txBox="1"/>
          <p:nvPr/>
        </p:nvSpPr>
        <p:spPr>
          <a:xfrm>
            <a:off x="218303" y="4022125"/>
            <a:ext cx="5490518" cy="2031325"/>
          </a:xfrm>
          <a:prstGeom prst="rect">
            <a:avLst/>
          </a:prstGeom>
          <a:noFill/>
        </p:spPr>
        <p:txBody>
          <a:bodyPr wrap="square">
            <a:spAutoFit/>
          </a:bodyPr>
          <a:lstStyle/>
          <a:p>
            <a:pPr algn="ctr"/>
            <a:r>
              <a:rPr lang="en-US" b="0" i="0" dirty="0">
                <a:solidFill>
                  <a:srgbClr val="000000"/>
                </a:solidFill>
                <a:effectLst/>
                <a:latin typeface="Open Sans" panose="020F0502020204030204" pitchFamily="34" charset="0"/>
              </a:rPr>
              <a:t>Markov first addressed the issue of dependent variables and the law of large numbers in 1906.</a:t>
            </a:r>
          </a:p>
          <a:p>
            <a:pPr algn="ctr"/>
            <a:endParaRPr lang="en-US" dirty="0">
              <a:solidFill>
                <a:srgbClr val="000000"/>
              </a:solidFill>
              <a:latin typeface="Open Sans" panose="020F0502020204030204" pitchFamily="34" charset="0"/>
            </a:endParaRPr>
          </a:p>
          <a:p>
            <a:pPr algn="ctr"/>
            <a:endParaRPr lang="en-US" dirty="0">
              <a:solidFill>
                <a:srgbClr val="000000"/>
              </a:solidFill>
              <a:latin typeface="Open Sans" panose="020F0502020204030204" pitchFamily="34" charset="0"/>
            </a:endParaRPr>
          </a:p>
          <a:p>
            <a:pPr algn="ctr"/>
            <a:endParaRPr lang="en-US" dirty="0">
              <a:solidFill>
                <a:srgbClr val="000000"/>
              </a:solidFill>
              <a:latin typeface="Open Sans" panose="020F0502020204030204" pitchFamily="34" charset="0"/>
            </a:endParaRPr>
          </a:p>
          <a:p>
            <a:pPr algn="ctr"/>
            <a:r>
              <a:rPr lang="en-US" b="1" i="0" dirty="0">
                <a:solidFill>
                  <a:srgbClr val="000000"/>
                </a:solidFill>
                <a:effectLst/>
                <a:latin typeface="Open Sans" panose="020B0606030504020204" pitchFamily="34" charset="0"/>
              </a:rPr>
              <a:t>In the 100 years since 1913, Markov chains have become a major mathematical industry</a:t>
            </a:r>
            <a:r>
              <a:rPr lang="en-US" b="1" i="0" dirty="0">
                <a:solidFill>
                  <a:srgbClr val="000000"/>
                </a:solidFill>
                <a:effectLst/>
                <a:latin typeface="Open Sans" panose="020F0502020204030204" pitchFamily="34" charset="0"/>
              </a:rPr>
              <a:t> </a:t>
            </a:r>
            <a:endParaRPr lang="en-US" b="1" dirty="0"/>
          </a:p>
        </p:txBody>
      </p:sp>
      <p:sp>
        <p:nvSpPr>
          <p:cNvPr id="6" name="TextBox 5">
            <a:extLst>
              <a:ext uri="{FF2B5EF4-FFF2-40B4-BE49-F238E27FC236}">
                <a16:creationId xmlns:a16="http://schemas.microsoft.com/office/drawing/2014/main" id="{C9F0A869-3DBE-2283-B5FB-E79D688166BE}"/>
              </a:ext>
            </a:extLst>
          </p:cNvPr>
          <p:cNvSpPr txBox="1"/>
          <p:nvPr/>
        </p:nvSpPr>
        <p:spPr>
          <a:xfrm>
            <a:off x="2471666" y="3161759"/>
            <a:ext cx="1233286" cy="369332"/>
          </a:xfrm>
          <a:prstGeom prst="rect">
            <a:avLst/>
          </a:prstGeom>
          <a:noFill/>
        </p:spPr>
        <p:txBody>
          <a:bodyPr wrap="none" rtlCol="0">
            <a:spAutoFit/>
          </a:bodyPr>
          <a:lstStyle/>
          <a:p>
            <a:r>
              <a:rPr lang="en-US" dirty="0"/>
              <a:t>1856-1922</a:t>
            </a:r>
          </a:p>
        </p:txBody>
      </p:sp>
      <p:sp>
        <p:nvSpPr>
          <p:cNvPr id="7" name="TextBox 6">
            <a:extLst>
              <a:ext uri="{FF2B5EF4-FFF2-40B4-BE49-F238E27FC236}">
                <a16:creationId xmlns:a16="http://schemas.microsoft.com/office/drawing/2014/main" id="{EC527539-0241-D26A-1C46-0694C588FC19}"/>
              </a:ext>
            </a:extLst>
          </p:cNvPr>
          <p:cNvSpPr txBox="1"/>
          <p:nvPr/>
        </p:nvSpPr>
        <p:spPr>
          <a:xfrm>
            <a:off x="2267379" y="902045"/>
            <a:ext cx="1641860" cy="369332"/>
          </a:xfrm>
          <a:prstGeom prst="rect">
            <a:avLst/>
          </a:prstGeom>
          <a:noFill/>
        </p:spPr>
        <p:txBody>
          <a:bodyPr wrap="none" rtlCol="0">
            <a:spAutoFit/>
          </a:bodyPr>
          <a:lstStyle/>
          <a:p>
            <a:r>
              <a:rPr lang="en-US" dirty="0"/>
              <a:t>Andrey Markov</a:t>
            </a:r>
          </a:p>
        </p:txBody>
      </p:sp>
      <p:sp>
        <p:nvSpPr>
          <p:cNvPr id="2" name="Date Placeholder 1">
            <a:extLst>
              <a:ext uri="{FF2B5EF4-FFF2-40B4-BE49-F238E27FC236}">
                <a16:creationId xmlns:a16="http://schemas.microsoft.com/office/drawing/2014/main" id="{4C6181B3-DB1B-4743-B294-4345FE126376}"/>
              </a:ext>
            </a:extLst>
          </p:cNvPr>
          <p:cNvSpPr>
            <a:spLocks noGrp="1"/>
          </p:cNvSpPr>
          <p:nvPr>
            <p:ph type="dt" sz="half" idx="10"/>
          </p:nvPr>
        </p:nvSpPr>
        <p:spPr/>
        <p:txBody>
          <a:bodyPr/>
          <a:lstStyle/>
          <a:p>
            <a:fld id="{3ABB012F-9A05-2E42-8227-F6EB21744401}" type="datetime1">
              <a:rPr lang="en-US" smtClean="0"/>
              <a:t>4/23/25</a:t>
            </a:fld>
            <a:endParaRPr lang="en-US"/>
          </a:p>
        </p:txBody>
      </p:sp>
      <p:sp>
        <p:nvSpPr>
          <p:cNvPr id="3" name="Slide Number Placeholder 2">
            <a:extLst>
              <a:ext uri="{FF2B5EF4-FFF2-40B4-BE49-F238E27FC236}">
                <a16:creationId xmlns:a16="http://schemas.microsoft.com/office/drawing/2014/main" id="{CFA61251-2BD0-1A4A-A299-1125E3A6B310}"/>
              </a:ext>
            </a:extLst>
          </p:cNvPr>
          <p:cNvSpPr>
            <a:spLocks noGrp="1"/>
          </p:cNvSpPr>
          <p:nvPr>
            <p:ph type="sldNum" sz="quarter" idx="12"/>
          </p:nvPr>
        </p:nvSpPr>
        <p:spPr/>
        <p:txBody>
          <a:bodyPr/>
          <a:lstStyle/>
          <a:p>
            <a:fld id="{20FE5476-6285-AC45-8D6C-2780B1AEE8D1}" type="slidenum">
              <a:rPr lang="en-US" smtClean="0"/>
              <a:t>6</a:t>
            </a:fld>
            <a:endParaRPr lang="en-US"/>
          </a:p>
        </p:txBody>
      </p:sp>
      <p:sp>
        <p:nvSpPr>
          <p:cNvPr id="4" name="TextBox 3">
            <a:extLst>
              <a:ext uri="{FF2B5EF4-FFF2-40B4-BE49-F238E27FC236}">
                <a16:creationId xmlns:a16="http://schemas.microsoft.com/office/drawing/2014/main" id="{9501470B-2A1A-518D-6BC3-4DB8701EA9D1}"/>
              </a:ext>
            </a:extLst>
          </p:cNvPr>
          <p:cNvSpPr txBox="1"/>
          <p:nvPr/>
        </p:nvSpPr>
        <p:spPr>
          <a:xfrm>
            <a:off x="722785" y="0"/>
            <a:ext cx="2805768" cy="769441"/>
          </a:xfrm>
          <a:prstGeom prst="rect">
            <a:avLst/>
          </a:prstGeom>
          <a:noFill/>
        </p:spPr>
        <p:txBody>
          <a:bodyPr wrap="square" rtlCol="0">
            <a:spAutoFit/>
          </a:bodyPr>
          <a:lstStyle/>
          <a:p>
            <a:r>
              <a:rPr lang="en-US" sz="4400" dirty="0"/>
              <a:t>1906</a:t>
            </a:r>
          </a:p>
        </p:txBody>
      </p:sp>
    </p:spTree>
    <p:extLst>
      <p:ext uri="{BB962C8B-B14F-4D97-AF65-F5344CB8AC3E}">
        <p14:creationId xmlns:p14="http://schemas.microsoft.com/office/powerpoint/2010/main" val="139905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1F9E1-BA51-73B0-0D5C-01B800038B50}"/>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3630833A-FD59-2329-A989-C8D1DD1663D5}"/>
              </a:ext>
            </a:extLst>
          </p:cNvPr>
          <p:cNvSpPr>
            <a:spLocks noGrp="1"/>
          </p:cNvSpPr>
          <p:nvPr>
            <p:ph type="body" idx="4294967295"/>
          </p:nvPr>
        </p:nvSpPr>
        <p:spPr>
          <a:xfrm>
            <a:off x="932907" y="5145932"/>
            <a:ext cx="10391775" cy="1001649"/>
          </a:xfrm>
        </p:spPr>
        <p:txBody>
          <a:bodyPr anchor="ctr">
            <a:noAutofit/>
          </a:bodyPr>
          <a:lstStyle/>
          <a:p>
            <a:pPr marL="418105" lvl="1" indent="0">
              <a:buNone/>
            </a:pPr>
            <a:r>
              <a:rPr lang="en-US" sz="3600" dirty="0"/>
              <a:t>Are the </a:t>
            </a:r>
            <a:r>
              <a:rPr lang="en-US" sz="3600" dirty="0" err="1"/>
              <a:t>Answer</a:t>
            </a:r>
            <a:r>
              <a:rPr lang="en-US" sz="3600" baseline="-25000" dirty="0" err="1"/>
              <a:t>H</a:t>
            </a:r>
            <a:r>
              <a:rPr lang="en-US" sz="3600" dirty="0"/>
              <a:t> and </a:t>
            </a:r>
            <a:r>
              <a:rPr lang="en-US" sz="3600" dirty="0" err="1"/>
              <a:t>Answer</a:t>
            </a:r>
            <a:r>
              <a:rPr lang="en-US" sz="3600" baseline="-25000" dirty="0" err="1"/>
              <a:t>C</a:t>
            </a:r>
            <a:r>
              <a:rPr lang="en-US" sz="3600" baseline="-25000" dirty="0"/>
              <a:t>  </a:t>
            </a:r>
            <a:r>
              <a:rPr lang="en-US" sz="3600" dirty="0"/>
              <a:t> indistinguishable?</a:t>
            </a:r>
            <a:endParaRPr lang="en-US" sz="3600" baseline="-25000" dirty="0"/>
          </a:p>
        </p:txBody>
      </p:sp>
      <p:pic>
        <p:nvPicPr>
          <p:cNvPr id="3" name="Graphic 2" descr="Brain in head">
            <a:extLst>
              <a:ext uri="{FF2B5EF4-FFF2-40B4-BE49-F238E27FC236}">
                <a16:creationId xmlns:a16="http://schemas.microsoft.com/office/drawing/2014/main" id="{5C19F9F7-2297-53C5-40E1-DF97BE21E3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3260159" y="1835814"/>
            <a:ext cx="914400" cy="914400"/>
          </a:xfrm>
          <a:prstGeom prst="rect">
            <a:avLst/>
          </a:prstGeom>
        </p:spPr>
      </p:pic>
      <p:pic>
        <p:nvPicPr>
          <p:cNvPr id="5" name="Graphic 4" descr="Computer">
            <a:extLst>
              <a:ext uri="{FF2B5EF4-FFF2-40B4-BE49-F238E27FC236}">
                <a16:creationId xmlns:a16="http://schemas.microsoft.com/office/drawing/2014/main" id="{0E8FF94A-49C7-CC69-D3AA-B5256E4D42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2116" y="2971800"/>
            <a:ext cx="914400" cy="914400"/>
          </a:xfrm>
          <a:prstGeom prst="rect">
            <a:avLst/>
          </a:prstGeom>
        </p:spPr>
      </p:pic>
      <p:sp>
        <p:nvSpPr>
          <p:cNvPr id="8" name="Rectangle 7">
            <a:extLst>
              <a:ext uri="{FF2B5EF4-FFF2-40B4-BE49-F238E27FC236}">
                <a16:creationId xmlns:a16="http://schemas.microsoft.com/office/drawing/2014/main" id="{0013CAEE-EE3F-BD92-5F32-B14301BBC527}"/>
              </a:ext>
            </a:extLst>
          </p:cNvPr>
          <p:cNvSpPr/>
          <p:nvPr/>
        </p:nvSpPr>
        <p:spPr>
          <a:xfrm>
            <a:off x="2527300" y="1797050"/>
            <a:ext cx="139700" cy="2089150"/>
          </a:xfrm>
          <a:prstGeom prst="rect">
            <a:avLst/>
          </a:prstGeom>
          <a:solidFill>
            <a:schemeClr val="accent2"/>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TextBox 8">
            <a:extLst>
              <a:ext uri="{FF2B5EF4-FFF2-40B4-BE49-F238E27FC236}">
                <a16:creationId xmlns:a16="http://schemas.microsoft.com/office/drawing/2014/main" id="{4CA329AE-7459-56FD-98E2-56B8BADCC5E6}"/>
              </a:ext>
            </a:extLst>
          </p:cNvPr>
          <p:cNvSpPr txBox="1"/>
          <p:nvPr/>
        </p:nvSpPr>
        <p:spPr>
          <a:xfrm>
            <a:off x="932907" y="2356535"/>
            <a:ext cx="100123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Imitation </a:t>
            </a:r>
          </a:p>
          <a:p>
            <a:pPr marL="0" marR="0" indent="0" algn="ctr" defTabSz="914400" rtl="0" fontAlgn="auto" latinLnBrk="0" hangingPunct="0">
              <a:lnSpc>
                <a:spcPct val="100000"/>
              </a:lnSpc>
              <a:spcBef>
                <a:spcPts val="0"/>
              </a:spcBef>
              <a:spcAft>
                <a:spcPts val="0"/>
              </a:spcAft>
              <a:buClrTx/>
              <a:buSzTx/>
              <a:buFontTx/>
              <a:buNone/>
              <a:tabLst/>
            </a:pPr>
            <a:r>
              <a:rPr lang="en-US" dirty="0"/>
              <a:t>Game</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cxnSp>
        <p:nvCxnSpPr>
          <p:cNvPr id="12" name="Straight Arrow Connector 11">
            <a:extLst>
              <a:ext uri="{FF2B5EF4-FFF2-40B4-BE49-F238E27FC236}">
                <a16:creationId xmlns:a16="http://schemas.microsoft.com/office/drawing/2014/main" id="{FA98C313-3C72-0CD6-CFC9-1A7C20FA62CB}"/>
              </a:ext>
            </a:extLst>
          </p:cNvPr>
          <p:cNvCxnSpPr>
            <a:stCxn id="9" idx="3"/>
          </p:cNvCxnSpPr>
          <p:nvPr/>
        </p:nvCxnSpPr>
        <p:spPr>
          <a:xfrm>
            <a:off x="1934141" y="2679700"/>
            <a:ext cx="593159"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52A46FEB-70F4-9F10-B7AC-75865245DDC9}"/>
              </a:ext>
            </a:extLst>
          </p:cNvPr>
          <p:cNvSpPr txBox="1"/>
          <p:nvPr/>
        </p:nvSpPr>
        <p:spPr>
          <a:xfrm>
            <a:off x="1924869" y="2413452"/>
            <a:ext cx="611704" cy="2616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Tx/>
                <a:latin typeface="+mj-lt"/>
                <a:ea typeface="+mj-ea"/>
                <a:cs typeface="+mj-cs"/>
                <a:sym typeface="Calibri"/>
              </a:rPr>
              <a:t>Question</a:t>
            </a:r>
          </a:p>
        </p:txBody>
      </p:sp>
      <p:cxnSp>
        <p:nvCxnSpPr>
          <p:cNvPr id="15" name="Straight Arrow Connector 14">
            <a:extLst>
              <a:ext uri="{FF2B5EF4-FFF2-40B4-BE49-F238E27FC236}">
                <a16:creationId xmlns:a16="http://schemas.microsoft.com/office/drawing/2014/main" id="{4705C260-41A8-AD71-122D-2EFD03D1CC72}"/>
              </a:ext>
            </a:extLst>
          </p:cNvPr>
          <p:cNvCxnSpPr>
            <a:cxnSpLocks/>
          </p:cNvCxnSpPr>
          <p:nvPr/>
        </p:nvCxnSpPr>
        <p:spPr>
          <a:xfrm flipH="1">
            <a:off x="2667002" y="2413452"/>
            <a:ext cx="393698"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6" name="Straight Arrow Connector 15">
            <a:extLst>
              <a:ext uri="{FF2B5EF4-FFF2-40B4-BE49-F238E27FC236}">
                <a16:creationId xmlns:a16="http://schemas.microsoft.com/office/drawing/2014/main" id="{DFC2F37B-81EA-8E62-D09D-7443024576FA}"/>
              </a:ext>
            </a:extLst>
          </p:cNvPr>
          <p:cNvCxnSpPr>
            <a:cxnSpLocks/>
          </p:cNvCxnSpPr>
          <p:nvPr/>
        </p:nvCxnSpPr>
        <p:spPr>
          <a:xfrm flipH="1">
            <a:off x="2667000" y="3441700"/>
            <a:ext cx="401920" cy="0"/>
          </a:xfrm>
          <a:prstGeom prst="straightConnector1">
            <a:avLst/>
          </a:prstGeom>
          <a:noFill/>
          <a:ln w="2540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0BEE7EE2-748A-2279-89C9-422AB7A1AEBA}"/>
              </a:ext>
            </a:extLst>
          </p:cNvPr>
          <p:cNvSpPr txBox="1"/>
          <p:nvPr/>
        </p:nvSpPr>
        <p:spPr>
          <a:xfrm>
            <a:off x="2667000" y="2108751"/>
            <a:ext cx="627734"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err="1">
                <a:ln>
                  <a:noFill/>
                </a:ln>
                <a:solidFill>
                  <a:srgbClr val="000000"/>
                </a:solidFill>
                <a:effectLst/>
                <a:uFillTx/>
                <a:latin typeface="+mj-lt"/>
                <a:ea typeface="+mj-ea"/>
                <a:cs typeface="+mj-cs"/>
                <a:sym typeface="Calibri"/>
              </a:rPr>
              <a:t>Answer</a:t>
            </a:r>
            <a:r>
              <a:rPr kumimoji="0" lang="en-US" sz="1200" b="0" i="0" u="none" strike="noStrike" cap="none" spc="0" normalizeH="0" baseline="-25000" dirty="0" err="1">
                <a:ln>
                  <a:noFill/>
                </a:ln>
                <a:solidFill>
                  <a:srgbClr val="000000"/>
                </a:solidFill>
                <a:effectLst/>
                <a:uFillTx/>
                <a:latin typeface="+mj-lt"/>
                <a:ea typeface="+mj-ea"/>
                <a:cs typeface="+mj-cs"/>
                <a:sym typeface="Calibri"/>
              </a:rPr>
              <a:t>H</a:t>
            </a:r>
            <a:endParaRPr kumimoji="0" lang="en-US" sz="1200" b="0" i="0" u="none" strike="noStrike" cap="none" spc="0" normalizeH="0" baseline="-25000" dirty="0">
              <a:ln>
                <a:noFill/>
              </a:ln>
              <a:solidFill>
                <a:srgbClr val="000000"/>
              </a:solidFill>
              <a:effectLst/>
              <a:uFillTx/>
              <a:latin typeface="+mj-lt"/>
              <a:ea typeface="+mj-ea"/>
              <a:cs typeface="+mj-cs"/>
              <a:sym typeface="Calibri"/>
            </a:endParaRPr>
          </a:p>
        </p:txBody>
      </p:sp>
      <p:sp>
        <p:nvSpPr>
          <p:cNvPr id="21" name="TextBox 20">
            <a:extLst>
              <a:ext uri="{FF2B5EF4-FFF2-40B4-BE49-F238E27FC236}">
                <a16:creationId xmlns:a16="http://schemas.microsoft.com/office/drawing/2014/main" id="{E1AB24D9-2A53-2FF1-06D1-34897E91F5E4}"/>
              </a:ext>
            </a:extLst>
          </p:cNvPr>
          <p:cNvSpPr txBox="1"/>
          <p:nvPr/>
        </p:nvSpPr>
        <p:spPr>
          <a:xfrm>
            <a:off x="2667000" y="3152003"/>
            <a:ext cx="618116"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err="1">
                <a:ln>
                  <a:noFill/>
                </a:ln>
                <a:solidFill>
                  <a:srgbClr val="000000"/>
                </a:solidFill>
                <a:effectLst/>
                <a:uFillTx/>
                <a:latin typeface="+mj-lt"/>
                <a:ea typeface="+mj-ea"/>
                <a:cs typeface="+mj-cs"/>
                <a:sym typeface="Calibri"/>
              </a:rPr>
              <a:t>Answer</a:t>
            </a:r>
            <a:r>
              <a:rPr lang="en-US" sz="1200" baseline="-25000" dirty="0" err="1"/>
              <a:t>C</a:t>
            </a:r>
            <a:endParaRPr kumimoji="0" lang="en-US" sz="1200" b="0" i="0" u="none" strike="noStrike" cap="none" spc="0" normalizeH="0" baseline="-25000" dirty="0">
              <a:ln>
                <a:noFill/>
              </a:ln>
              <a:solidFill>
                <a:srgbClr val="000000"/>
              </a:solidFill>
              <a:effectLst/>
              <a:uFillTx/>
              <a:latin typeface="+mj-lt"/>
              <a:ea typeface="+mj-ea"/>
              <a:cs typeface="+mj-cs"/>
              <a:sym typeface="Calibri"/>
            </a:endParaRPr>
          </a:p>
        </p:txBody>
      </p:sp>
      <p:sp>
        <p:nvSpPr>
          <p:cNvPr id="20" name="TextBox 19">
            <a:extLst>
              <a:ext uri="{FF2B5EF4-FFF2-40B4-BE49-F238E27FC236}">
                <a16:creationId xmlns:a16="http://schemas.microsoft.com/office/drawing/2014/main" id="{43DE8924-8C88-302C-2E6F-70AC1C0F828A}"/>
              </a:ext>
            </a:extLst>
          </p:cNvPr>
          <p:cNvSpPr txBox="1"/>
          <p:nvPr/>
        </p:nvSpPr>
        <p:spPr>
          <a:xfrm>
            <a:off x="3072816" y="3735210"/>
            <a:ext cx="220348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Programmed Behavior</a:t>
            </a:r>
          </a:p>
        </p:txBody>
      </p:sp>
      <p:sp>
        <p:nvSpPr>
          <p:cNvPr id="24" name="TextBox 23">
            <a:extLst>
              <a:ext uri="{FF2B5EF4-FFF2-40B4-BE49-F238E27FC236}">
                <a16:creationId xmlns:a16="http://schemas.microsoft.com/office/drawing/2014/main" id="{DDF1ACC1-96E5-4F98-3444-80DABDF83162}"/>
              </a:ext>
            </a:extLst>
          </p:cNvPr>
          <p:cNvSpPr txBox="1"/>
          <p:nvPr/>
        </p:nvSpPr>
        <p:spPr>
          <a:xfrm>
            <a:off x="3068920" y="1517835"/>
            <a:ext cx="2647518"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Biological/Human</a:t>
            </a:r>
            <a:r>
              <a:rPr kumimoji="0" lang="en-US" sz="1800" b="0" i="0" u="none" strike="noStrike" cap="none" spc="0" normalizeH="0" baseline="0" dirty="0">
                <a:ln>
                  <a:noFill/>
                </a:ln>
                <a:solidFill>
                  <a:srgbClr val="000000"/>
                </a:solidFill>
                <a:effectLst/>
                <a:uFillTx/>
                <a:latin typeface="+mj-lt"/>
                <a:ea typeface="+mj-ea"/>
                <a:cs typeface="+mj-cs"/>
                <a:sym typeface="Calibri"/>
              </a:rPr>
              <a:t> Behavior</a:t>
            </a:r>
          </a:p>
        </p:txBody>
      </p:sp>
      <p:pic>
        <p:nvPicPr>
          <p:cNvPr id="7170" name="Picture 2">
            <a:extLst>
              <a:ext uri="{FF2B5EF4-FFF2-40B4-BE49-F238E27FC236}">
                <a16:creationId xmlns:a16="http://schemas.microsoft.com/office/drawing/2014/main" id="{1CEFCEEE-C4F2-68B4-7AAE-59125A3016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8057" y="1977008"/>
            <a:ext cx="1540534" cy="20517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F357BA9-D1EA-C456-8070-EE75A78B99FF}"/>
              </a:ext>
            </a:extLst>
          </p:cNvPr>
          <p:cNvSpPr txBox="1"/>
          <p:nvPr/>
        </p:nvSpPr>
        <p:spPr>
          <a:xfrm>
            <a:off x="7781681" y="4167947"/>
            <a:ext cx="1233286" cy="369332"/>
          </a:xfrm>
          <a:prstGeom prst="rect">
            <a:avLst/>
          </a:prstGeom>
          <a:noFill/>
        </p:spPr>
        <p:txBody>
          <a:bodyPr wrap="none" rtlCol="0">
            <a:spAutoFit/>
          </a:bodyPr>
          <a:lstStyle/>
          <a:p>
            <a:r>
              <a:rPr lang="en-US" dirty="0"/>
              <a:t>1912-1954</a:t>
            </a:r>
          </a:p>
        </p:txBody>
      </p:sp>
      <p:sp>
        <p:nvSpPr>
          <p:cNvPr id="4" name="TextBox 3">
            <a:extLst>
              <a:ext uri="{FF2B5EF4-FFF2-40B4-BE49-F238E27FC236}">
                <a16:creationId xmlns:a16="http://schemas.microsoft.com/office/drawing/2014/main" id="{88E589F1-EE5D-BEC3-C6C5-8315F0D90AF7}"/>
              </a:ext>
            </a:extLst>
          </p:cNvPr>
          <p:cNvSpPr txBox="1"/>
          <p:nvPr/>
        </p:nvSpPr>
        <p:spPr>
          <a:xfrm>
            <a:off x="7759431" y="1517050"/>
            <a:ext cx="1277786" cy="369332"/>
          </a:xfrm>
          <a:prstGeom prst="rect">
            <a:avLst/>
          </a:prstGeom>
          <a:noFill/>
        </p:spPr>
        <p:txBody>
          <a:bodyPr wrap="none" rtlCol="0">
            <a:spAutoFit/>
          </a:bodyPr>
          <a:lstStyle/>
          <a:p>
            <a:r>
              <a:rPr lang="en-US" dirty="0"/>
              <a:t>Alan Turing</a:t>
            </a:r>
          </a:p>
        </p:txBody>
      </p:sp>
      <p:sp>
        <p:nvSpPr>
          <p:cNvPr id="6" name="Slide Number Placeholder 5">
            <a:extLst>
              <a:ext uri="{FF2B5EF4-FFF2-40B4-BE49-F238E27FC236}">
                <a16:creationId xmlns:a16="http://schemas.microsoft.com/office/drawing/2014/main" id="{C1FB5011-CCCC-0130-A06E-EF8AF032441A}"/>
              </a:ext>
            </a:extLst>
          </p:cNvPr>
          <p:cNvSpPr>
            <a:spLocks noGrp="1"/>
          </p:cNvSpPr>
          <p:nvPr>
            <p:ph type="sldNum" sz="quarter" idx="2"/>
          </p:nvPr>
        </p:nvSpPr>
        <p:spPr/>
        <p:txBody>
          <a:bodyPr/>
          <a:lstStyle/>
          <a:p>
            <a:fld id="{86CB4B4D-7CA3-9044-876B-883B54F8677D}" type="slidenum">
              <a:rPr lang="en-US" smtClean="0"/>
              <a:t>7</a:t>
            </a:fld>
            <a:endParaRPr lang="en-US"/>
          </a:p>
        </p:txBody>
      </p:sp>
      <p:pic>
        <p:nvPicPr>
          <p:cNvPr id="1026" name="Picture 2">
            <a:extLst>
              <a:ext uri="{FF2B5EF4-FFF2-40B4-BE49-F238E27FC236}">
                <a16:creationId xmlns:a16="http://schemas.microsoft.com/office/drawing/2014/main" id="{635AA36C-884E-3CBD-B372-3106BD204C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7753" y="3393849"/>
            <a:ext cx="2580325" cy="15481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76FCA60-6B5A-D432-9CB0-505EB094E9BA}"/>
              </a:ext>
            </a:extLst>
          </p:cNvPr>
          <p:cNvSpPr txBox="1"/>
          <p:nvPr/>
        </p:nvSpPr>
        <p:spPr>
          <a:xfrm>
            <a:off x="722785" y="0"/>
            <a:ext cx="4241101" cy="769441"/>
          </a:xfrm>
          <a:prstGeom prst="rect">
            <a:avLst/>
          </a:prstGeom>
          <a:noFill/>
        </p:spPr>
        <p:txBody>
          <a:bodyPr wrap="square" rtlCol="0">
            <a:spAutoFit/>
          </a:bodyPr>
          <a:lstStyle/>
          <a:p>
            <a:r>
              <a:rPr lang="en-US" sz="4400" dirty="0"/>
              <a:t>1949: Turing Test</a:t>
            </a:r>
          </a:p>
        </p:txBody>
      </p:sp>
    </p:spTree>
    <p:extLst>
      <p:ext uri="{BB962C8B-B14F-4D97-AF65-F5344CB8AC3E}">
        <p14:creationId xmlns:p14="http://schemas.microsoft.com/office/powerpoint/2010/main" val="19586494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8" grpId="0" animBg="1"/>
      <p:bldP spid="9" grpId="0"/>
      <p:bldP spid="13" grpId="0"/>
      <p:bldP spid="19" grpId="0"/>
      <p:bldP spid="21" grpId="0"/>
      <p:bldP spid="20"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40DD8-8470-E120-EE3F-0D595A82AEF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E4156CD-B6E3-6F09-BEA5-E7C6C147F393}"/>
              </a:ext>
            </a:extLst>
          </p:cNvPr>
          <p:cNvSpPr>
            <a:spLocks noGrp="1"/>
          </p:cNvSpPr>
          <p:nvPr>
            <p:ph type="ctrTitle"/>
          </p:nvPr>
        </p:nvSpPr>
        <p:spPr>
          <a:xfrm>
            <a:off x="1362636" y="1690688"/>
            <a:ext cx="9829800" cy="4405312"/>
          </a:xfrm>
        </p:spPr>
        <p:txBody>
          <a:bodyPr anchor="ctr">
            <a:noAutofit/>
          </a:bodyPr>
          <a:lstStyle/>
          <a:p>
            <a:r>
              <a:rPr lang="en-US" sz="2800" dirty="0">
                <a:solidFill>
                  <a:schemeClr val="tx2">
                    <a:lumMod val="50000"/>
                    <a:lumOff val="50000"/>
                  </a:schemeClr>
                </a:solidFill>
              </a:rPr>
              <a:t>The mathematics that were invented couple of centuries back</a:t>
            </a:r>
            <a:br>
              <a:rPr lang="en-US" sz="2800" dirty="0">
                <a:solidFill>
                  <a:schemeClr val="tx2">
                    <a:lumMod val="50000"/>
                    <a:lumOff val="50000"/>
                  </a:schemeClr>
                </a:solidFill>
              </a:rPr>
            </a:br>
            <a:r>
              <a:rPr lang="en-US" sz="2800" dirty="0">
                <a:solidFill>
                  <a:schemeClr val="tx2">
                    <a:lumMod val="50000"/>
                    <a:lumOff val="50000"/>
                  </a:schemeClr>
                </a:solidFill>
              </a:rPr>
              <a:t>PLUS</a:t>
            </a:r>
            <a:br>
              <a:rPr lang="en-US" sz="2800" dirty="0">
                <a:solidFill>
                  <a:schemeClr val="tx2">
                    <a:lumMod val="50000"/>
                    <a:lumOff val="50000"/>
                  </a:schemeClr>
                </a:solidFill>
              </a:rPr>
            </a:br>
            <a:r>
              <a:rPr lang="en-US" sz="2800" dirty="0">
                <a:solidFill>
                  <a:schemeClr val="tx2">
                    <a:lumMod val="50000"/>
                    <a:lumOff val="50000"/>
                  </a:schemeClr>
                </a:solidFill>
              </a:rPr>
              <a:t>Technology, Automation and Interdisciplinary innovations!</a:t>
            </a:r>
            <a:br>
              <a:rPr lang="en-US" sz="2800" dirty="0">
                <a:solidFill>
                  <a:schemeClr val="tx2">
                    <a:lumMod val="50000"/>
                    <a:lumOff val="50000"/>
                  </a:schemeClr>
                </a:solidFill>
              </a:rPr>
            </a:br>
            <a:br>
              <a:rPr lang="en-US" sz="2800" dirty="0">
                <a:solidFill>
                  <a:schemeClr val="tx2">
                    <a:lumMod val="50000"/>
                    <a:lumOff val="50000"/>
                  </a:schemeClr>
                </a:solidFill>
              </a:rPr>
            </a:br>
            <a:br>
              <a:rPr lang="en-US" sz="2800" dirty="0">
                <a:solidFill>
                  <a:schemeClr val="tx2">
                    <a:lumMod val="50000"/>
                    <a:lumOff val="50000"/>
                  </a:schemeClr>
                </a:solidFill>
              </a:rPr>
            </a:br>
            <a:br>
              <a:rPr lang="en-US" sz="2800" dirty="0">
                <a:solidFill>
                  <a:schemeClr val="tx2">
                    <a:lumMod val="50000"/>
                    <a:lumOff val="50000"/>
                  </a:schemeClr>
                </a:solidFill>
              </a:rPr>
            </a:br>
            <a:r>
              <a:rPr lang="en-US" sz="2800" b="0" i="0" u="none" strike="noStrike" dirty="0">
                <a:solidFill>
                  <a:srgbClr val="4E95D9"/>
                </a:solidFill>
                <a:effectLst/>
              </a:rPr>
              <a:t>AI is models and algorithms executed in split </a:t>
            </a:r>
            <a:r>
              <a:rPr lang="en-US" sz="2800" dirty="0">
                <a:solidFill>
                  <a:srgbClr val="4E95D9"/>
                </a:solidFill>
              </a:rPr>
              <a:t>fractions of  a </a:t>
            </a:r>
            <a:r>
              <a:rPr lang="en-US" sz="2800" b="0" i="0" u="none" strike="noStrike" dirty="0">
                <a:solidFill>
                  <a:srgbClr val="4E95D9"/>
                </a:solidFill>
                <a:effectLst/>
              </a:rPr>
              <a:t>second!</a:t>
            </a:r>
            <a:endParaRPr lang="en-US" sz="2800" dirty="0">
              <a:solidFill>
                <a:schemeClr val="tx2">
                  <a:lumMod val="50000"/>
                  <a:lumOff val="50000"/>
                </a:schemeClr>
              </a:solidFill>
            </a:endParaRPr>
          </a:p>
        </p:txBody>
      </p:sp>
      <p:sp>
        <p:nvSpPr>
          <p:cNvPr id="3" name="Date Placeholder 2">
            <a:extLst>
              <a:ext uri="{FF2B5EF4-FFF2-40B4-BE49-F238E27FC236}">
                <a16:creationId xmlns:a16="http://schemas.microsoft.com/office/drawing/2014/main" id="{D5BC1A42-5143-FA1F-4481-C1F178C3A73C}"/>
              </a:ext>
            </a:extLst>
          </p:cNvPr>
          <p:cNvSpPr>
            <a:spLocks noGrp="1"/>
          </p:cNvSpPr>
          <p:nvPr>
            <p:ph type="dt" sz="half" idx="10"/>
          </p:nvPr>
        </p:nvSpPr>
        <p:spPr/>
        <p:txBody>
          <a:bodyPr/>
          <a:lstStyle/>
          <a:p>
            <a:fld id="{FD374094-3BAF-5844-B906-AD7810327B59}" type="datetime1">
              <a:rPr lang="en-US" smtClean="0"/>
              <a:t>4/23/25</a:t>
            </a:fld>
            <a:endParaRPr lang="en-US" dirty="0"/>
          </a:p>
        </p:txBody>
      </p:sp>
      <p:sp>
        <p:nvSpPr>
          <p:cNvPr id="4" name="Slide Number Placeholder 3">
            <a:extLst>
              <a:ext uri="{FF2B5EF4-FFF2-40B4-BE49-F238E27FC236}">
                <a16:creationId xmlns:a16="http://schemas.microsoft.com/office/drawing/2014/main" id="{6D754713-8B6C-D00A-49AF-CDB0C0D5E833}"/>
              </a:ext>
            </a:extLst>
          </p:cNvPr>
          <p:cNvSpPr>
            <a:spLocks noGrp="1"/>
          </p:cNvSpPr>
          <p:nvPr>
            <p:ph type="sldNum" sz="quarter" idx="12"/>
          </p:nvPr>
        </p:nvSpPr>
        <p:spPr/>
        <p:txBody>
          <a:bodyPr/>
          <a:lstStyle/>
          <a:p>
            <a:fld id="{20FE5476-6285-AC45-8D6C-2780B1AEE8D1}" type="slidenum">
              <a:rPr lang="en-US" smtClean="0"/>
              <a:t>8</a:t>
            </a:fld>
            <a:endParaRPr lang="en-US"/>
          </a:p>
        </p:txBody>
      </p:sp>
      <p:sp>
        <p:nvSpPr>
          <p:cNvPr id="5" name="Title 1">
            <a:extLst>
              <a:ext uri="{FF2B5EF4-FFF2-40B4-BE49-F238E27FC236}">
                <a16:creationId xmlns:a16="http://schemas.microsoft.com/office/drawing/2014/main" id="{78AD934B-2887-FC32-3C49-0378837AFBE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is AI?</a:t>
            </a:r>
          </a:p>
        </p:txBody>
      </p:sp>
    </p:spTree>
    <p:extLst>
      <p:ext uri="{BB962C8B-B14F-4D97-AF65-F5344CB8AC3E}">
        <p14:creationId xmlns:p14="http://schemas.microsoft.com/office/powerpoint/2010/main" val="3716011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5C01E-3B9A-769B-B344-0EAD3963BD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1171B9F-4FEF-0066-7349-BFC5FFDFEAF9}"/>
              </a:ext>
            </a:extLst>
          </p:cNvPr>
          <p:cNvSpPr txBox="1"/>
          <p:nvPr/>
        </p:nvSpPr>
        <p:spPr>
          <a:xfrm>
            <a:off x="329183" y="3997464"/>
            <a:ext cx="11667744" cy="2246769"/>
          </a:xfrm>
          <a:prstGeom prst="rect">
            <a:avLst/>
          </a:prstGeom>
          <a:noFill/>
        </p:spPr>
        <p:txBody>
          <a:bodyPr wrap="square" rtlCol="0">
            <a:spAutoFit/>
          </a:bodyPr>
          <a:lstStyle/>
          <a:p>
            <a:pPr algn="ctr"/>
            <a:r>
              <a:rPr lang="en-US" sz="2000" dirty="0"/>
              <a:t>Hebb’s Rule [1949]: Changes in the strength of synaptic connections are proportional to the correlation in the firing of the two connections....If they fire together the connections will become stronger.</a:t>
            </a:r>
          </a:p>
          <a:p>
            <a:endParaRPr lang="en-US" sz="2000" dirty="0"/>
          </a:p>
          <a:p>
            <a:endParaRPr lang="en-US" sz="2000" dirty="0"/>
          </a:p>
          <a:p>
            <a:pPr algn="ctr"/>
            <a:r>
              <a:rPr lang="en-US" sz="2000" dirty="0"/>
              <a:t>The story of grandmother:  Always gives you a chocolate bar when she comes to visit….</a:t>
            </a:r>
          </a:p>
          <a:p>
            <a:pPr algn="ctr"/>
            <a:r>
              <a:rPr lang="en-US" sz="2000" dirty="0"/>
              <a:t>Now even the sight of your grandmother , even in photo will be enough to make you think of chocolate.</a:t>
            </a:r>
          </a:p>
          <a:p>
            <a:endParaRPr lang="en-US" sz="2000" dirty="0"/>
          </a:p>
        </p:txBody>
      </p:sp>
      <p:pic>
        <p:nvPicPr>
          <p:cNvPr id="5" name="Picture 2">
            <a:extLst>
              <a:ext uri="{FF2B5EF4-FFF2-40B4-BE49-F238E27FC236}">
                <a16:creationId xmlns:a16="http://schemas.microsoft.com/office/drawing/2014/main" id="{81BA4693-E91F-74DF-DF30-58E812CB1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2572" y="613767"/>
            <a:ext cx="4720965" cy="304165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90B6338A-3757-E155-54D7-77A5EAAA9118}"/>
              </a:ext>
            </a:extLst>
          </p:cNvPr>
          <p:cNvSpPr>
            <a:spLocks noGrp="1"/>
          </p:cNvSpPr>
          <p:nvPr>
            <p:ph type="dt" sz="half" idx="10"/>
          </p:nvPr>
        </p:nvSpPr>
        <p:spPr/>
        <p:txBody>
          <a:bodyPr/>
          <a:lstStyle/>
          <a:p>
            <a:fld id="{7E4632D0-20D0-F844-B3A6-F8B4CD0C9024}" type="datetime1">
              <a:rPr lang="en-US" smtClean="0"/>
              <a:t>4/23/25</a:t>
            </a:fld>
            <a:endParaRPr lang="en-US"/>
          </a:p>
        </p:txBody>
      </p:sp>
      <p:sp>
        <p:nvSpPr>
          <p:cNvPr id="3" name="Slide Number Placeholder 2">
            <a:extLst>
              <a:ext uri="{FF2B5EF4-FFF2-40B4-BE49-F238E27FC236}">
                <a16:creationId xmlns:a16="http://schemas.microsoft.com/office/drawing/2014/main" id="{1CD99396-2939-0B2B-1639-DC2CD0CF6716}"/>
              </a:ext>
            </a:extLst>
          </p:cNvPr>
          <p:cNvSpPr>
            <a:spLocks noGrp="1"/>
          </p:cNvSpPr>
          <p:nvPr>
            <p:ph type="sldNum" sz="quarter" idx="12"/>
          </p:nvPr>
        </p:nvSpPr>
        <p:spPr/>
        <p:txBody>
          <a:bodyPr/>
          <a:lstStyle/>
          <a:p>
            <a:fld id="{20FE5476-6285-AC45-8D6C-2780B1AEE8D1}" type="slidenum">
              <a:rPr lang="en-US" smtClean="0"/>
              <a:t>9</a:t>
            </a:fld>
            <a:endParaRPr lang="en-US"/>
          </a:p>
        </p:txBody>
      </p:sp>
    </p:spTree>
    <p:extLst>
      <p:ext uri="{BB962C8B-B14F-4D97-AF65-F5344CB8AC3E}">
        <p14:creationId xmlns:p14="http://schemas.microsoft.com/office/powerpoint/2010/main" val="209916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602C391E36C24DAE2A39D54A587C23" ma:contentTypeVersion="21" ma:contentTypeDescription="Create a new document." ma:contentTypeScope="" ma:versionID="7e8620e17feed4ef5507d07ec8b805cd">
  <xsd:schema xmlns:xsd="http://www.w3.org/2001/XMLSchema" xmlns:xs="http://www.w3.org/2001/XMLSchema" xmlns:p="http://schemas.microsoft.com/office/2006/metadata/properties" xmlns:ns1="http://schemas.microsoft.com/sharepoint/v3" xmlns:ns2="0c5b29f2-1e3e-42f4-94d3-2e2613db106a" xmlns:ns3="b7d311f6-afb5-42a5-a235-fe29e1b09f19" targetNamespace="http://schemas.microsoft.com/office/2006/metadata/properties" ma:root="true" ma:fieldsID="56ddcc0ce97e738dcbb95a5e310d84ee" ns1:_="" ns2:_="" ns3:_="">
    <xsd:import namespace="http://schemas.microsoft.com/sharepoint/v3"/>
    <xsd:import namespace="0c5b29f2-1e3e-42f4-94d3-2e2613db106a"/>
    <xsd:import namespace="b7d311f6-afb5-42a5-a235-fe29e1b09f1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5b29f2-1e3e-42f4-94d3-2e2613db1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1d162cf-4e98-4cac-9fee-6eefa432c3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d311f6-afb5-42a5-a235-fe29e1b09f1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914da77c-d23b-4d56-bdd5-474029ef0aed}" ma:internalName="TaxCatchAll" ma:showField="CatchAllData" ma:web="b7d311f6-afb5-42a5-a235-fe29e1b09f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b7d311f6-afb5-42a5-a235-fe29e1b09f19" xsi:nil="true"/>
    <_ip_UnifiedCompliancePolicyProperties xmlns="http://schemas.microsoft.com/sharepoint/v3" xsi:nil="true"/>
    <lcf76f155ced4ddcb4097134ff3c332f xmlns="0c5b29f2-1e3e-42f4-94d3-2e2613db106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3770F82-45B3-49A1-8D4F-DE80C52076ED}"/>
</file>

<file path=customXml/itemProps2.xml><?xml version="1.0" encoding="utf-8"?>
<ds:datastoreItem xmlns:ds="http://schemas.openxmlformats.org/officeDocument/2006/customXml" ds:itemID="{3A11D3F2-93AF-4512-AF50-D087831BEB35}"/>
</file>

<file path=customXml/itemProps3.xml><?xml version="1.0" encoding="utf-8"?>
<ds:datastoreItem xmlns:ds="http://schemas.openxmlformats.org/officeDocument/2006/customXml" ds:itemID="{E18CB6A3-98CD-4FB3-A2FF-61BAFC19A6C5}"/>
</file>

<file path=docProps/app.xml><?xml version="1.0" encoding="utf-8"?>
<Properties xmlns="http://schemas.openxmlformats.org/officeDocument/2006/extended-properties" xmlns:vt="http://schemas.openxmlformats.org/officeDocument/2006/docPropsVTypes">
  <TotalTime>4264</TotalTime>
  <Words>2340</Words>
  <Application>Microsoft Macintosh PowerPoint</Application>
  <PresentationFormat>Widescreen</PresentationFormat>
  <Paragraphs>405</Paragraphs>
  <Slides>32</Slides>
  <Notes>25</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51" baseType="lpstr">
      <vt:lpstr>Aptos</vt:lpstr>
      <vt:lpstr>Aptos Display</vt:lpstr>
      <vt:lpstr>Arial</vt:lpstr>
      <vt:lpstr>Calibri</vt:lpstr>
      <vt:lpstr>Calibri Light</vt:lpstr>
      <vt:lpstr>Corbel</vt:lpstr>
      <vt:lpstr>Helvetica</vt:lpstr>
      <vt:lpstr>Helvetica Neue</vt:lpstr>
      <vt:lpstr>Lato Light</vt:lpstr>
      <vt:lpstr>Open Sans</vt:lpstr>
      <vt:lpstr>Roboto</vt:lpstr>
      <vt:lpstr>Roboto Black</vt:lpstr>
      <vt:lpstr>Roboto Medium</vt:lpstr>
      <vt:lpstr>Roboto Slab Medium</vt:lpstr>
      <vt:lpstr>Stencil</vt:lpstr>
      <vt:lpstr>Verdana</vt:lpstr>
      <vt:lpstr>Wingdings</vt:lpstr>
      <vt:lpstr>Office Theme</vt:lpstr>
      <vt:lpstr>Photo Editor Photo</vt:lpstr>
      <vt:lpstr>AI in Medicine</vt:lpstr>
      <vt:lpstr>PowerPoint Presentation</vt:lpstr>
      <vt:lpstr>Intel – Broad Institute- My first collaborative work with Bio world</vt:lpstr>
      <vt:lpstr>PowerPoint Presentation</vt:lpstr>
      <vt:lpstr>PowerPoint Presentation</vt:lpstr>
      <vt:lpstr>PowerPoint Presentation</vt:lpstr>
      <vt:lpstr>PowerPoint Presentation</vt:lpstr>
      <vt:lpstr>The mathematics that were invented couple of centuries back PLUS Technology, Automation and Interdisciplinary innovations!    AI is models and algorithms executed in split fractions of  a second!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vt:lpstr>
      <vt:lpstr>PowerPoint Presentation</vt:lpstr>
      <vt:lpstr>PowerPoint Presentation</vt:lpstr>
      <vt:lpstr>PowerPoint Presentation</vt:lpstr>
      <vt:lpstr>PowerPoint Presentation</vt:lpstr>
      <vt:lpstr>PowerPoint Presentation</vt:lpstr>
      <vt:lpstr>PowerPoint Presentation</vt:lpstr>
      <vt:lpstr>Causal Artificial Intelligence</vt:lpstr>
      <vt:lpstr>Causality</vt:lpstr>
      <vt:lpstr>Climbing the Ladder : CausalAI</vt:lpstr>
      <vt:lpstr>Technology-AI-DOMAIN Expertise</vt:lpstr>
      <vt:lpstr>Evolution of AI</vt:lpstr>
      <vt:lpstr>PowerPoint Presentation</vt:lpstr>
      <vt:lpstr>Clinical Decision Making</vt:lpstr>
      <vt:lpstr>Causality</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Ganapati Srinivasa</dc:creator>
  <cp:lastModifiedBy>Ganapati Srinivasa</cp:lastModifiedBy>
  <cp:revision>76</cp:revision>
  <dcterms:created xsi:type="dcterms:W3CDTF">2025-03-27T21:22:20Z</dcterms:created>
  <dcterms:modified xsi:type="dcterms:W3CDTF">2025-04-24T01:12:48Z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0x01010076602C391E36C24DAE2A39D54A587C23</vt:lpwstr>
  </property>
</Properties>
</file>