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689" r:id="rId1"/>
  </p:sldMasterIdLst>
  <p:notesMasterIdLst>
    <p:notesMasterId r:id="rId25"/>
  </p:notesMasterIdLst>
  <p:handoutMasterIdLst>
    <p:handoutMasterId r:id="rId26"/>
  </p:handoutMasterIdLst>
  <p:sldIdLst>
    <p:sldId id="1047" r:id="rId2"/>
    <p:sldId id="1048" r:id="rId3"/>
    <p:sldId id="1049" r:id="rId4"/>
    <p:sldId id="284" r:id="rId5"/>
    <p:sldId id="1045" r:id="rId6"/>
    <p:sldId id="257" r:id="rId7"/>
    <p:sldId id="2147470724" r:id="rId8"/>
    <p:sldId id="278" r:id="rId9"/>
    <p:sldId id="269" r:id="rId10"/>
    <p:sldId id="1050" r:id="rId11"/>
    <p:sldId id="2147470726" r:id="rId12"/>
    <p:sldId id="2147470727" r:id="rId13"/>
    <p:sldId id="2147470728" r:id="rId14"/>
    <p:sldId id="270" r:id="rId15"/>
    <p:sldId id="2147470725" r:id="rId16"/>
    <p:sldId id="271" r:id="rId17"/>
    <p:sldId id="274" r:id="rId18"/>
    <p:sldId id="280" r:id="rId19"/>
    <p:sldId id="1046" r:id="rId20"/>
    <p:sldId id="276" r:id="rId21"/>
    <p:sldId id="1052" r:id="rId22"/>
    <p:sldId id="277" r:id="rId23"/>
    <p:sldId id="281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1"/>
    <p:restoredTop sz="87329"/>
  </p:normalViewPr>
  <p:slideViewPr>
    <p:cSldViewPr>
      <p:cViewPr varScale="1">
        <p:scale>
          <a:sx n="110" d="100"/>
          <a:sy n="110" d="100"/>
        </p:scale>
        <p:origin x="1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Orwoll" userId="d2dd2afb-568f-4998-a478-4ff47a129be8" providerId="ADAL" clId="{FA1675A5-E780-F746-9421-0384A7065AD1}"/>
    <pc:docChg chg="custSel addSld delSld modSld sldOrd">
      <pc:chgData name="Eric Orwoll" userId="d2dd2afb-568f-4998-a478-4ff47a129be8" providerId="ADAL" clId="{FA1675A5-E780-F746-9421-0384A7065AD1}" dt="2025-04-24T20:54:09.178" v="483" actId="14100"/>
      <pc:docMkLst>
        <pc:docMk/>
      </pc:docMkLst>
      <pc:sldChg chg="modSp mod">
        <pc:chgData name="Eric Orwoll" userId="d2dd2afb-568f-4998-a478-4ff47a129be8" providerId="ADAL" clId="{FA1675A5-E780-F746-9421-0384A7065AD1}" dt="2025-04-24T20:54:09.178" v="483" actId="14100"/>
        <pc:sldMkLst>
          <pc:docMk/>
          <pc:sldMk cId="2105905746" sldId="257"/>
        </pc:sldMkLst>
        <pc:spChg chg="mod">
          <ac:chgData name="Eric Orwoll" userId="d2dd2afb-568f-4998-a478-4ff47a129be8" providerId="ADAL" clId="{FA1675A5-E780-F746-9421-0384A7065AD1}" dt="2025-04-24T19:25:02.297" v="24" actId="20577"/>
          <ac:spMkLst>
            <pc:docMk/>
            <pc:sldMk cId="2105905746" sldId="257"/>
            <ac:spMk id="14" creationId="{9CF4DB53-5263-96C5-A9D7-843E88990298}"/>
          </ac:spMkLst>
        </pc:spChg>
        <pc:cxnChg chg="mod">
          <ac:chgData name="Eric Orwoll" userId="d2dd2afb-568f-4998-a478-4ff47a129be8" providerId="ADAL" clId="{FA1675A5-E780-F746-9421-0384A7065AD1}" dt="2025-04-24T20:54:09.178" v="483" actId="14100"/>
          <ac:cxnSpMkLst>
            <pc:docMk/>
            <pc:sldMk cId="2105905746" sldId="257"/>
            <ac:cxnSpMk id="13" creationId="{7DB6BC75-04E2-2835-44FA-FE01BED4F3AE}"/>
          </ac:cxnSpMkLst>
        </pc:cxnChg>
      </pc:sldChg>
      <pc:sldChg chg="modSp mod">
        <pc:chgData name="Eric Orwoll" userId="d2dd2afb-568f-4998-a478-4ff47a129be8" providerId="ADAL" clId="{FA1675A5-E780-F746-9421-0384A7065AD1}" dt="2025-04-24T19:35:58.653" v="48" actId="20577"/>
        <pc:sldMkLst>
          <pc:docMk/>
          <pc:sldMk cId="2638950158" sldId="269"/>
        </pc:sldMkLst>
        <pc:spChg chg="mod">
          <ac:chgData name="Eric Orwoll" userId="d2dd2afb-568f-4998-a478-4ff47a129be8" providerId="ADAL" clId="{FA1675A5-E780-F746-9421-0384A7065AD1}" dt="2025-04-24T19:35:58.653" v="48" actId="20577"/>
          <ac:spMkLst>
            <pc:docMk/>
            <pc:sldMk cId="2638950158" sldId="269"/>
            <ac:spMk id="2" creationId="{E0D4B93B-38A4-65D8-EE8B-254DA3EE2792}"/>
          </ac:spMkLst>
        </pc:spChg>
      </pc:sldChg>
      <pc:sldChg chg="addSp delSp modSp mod">
        <pc:chgData name="Eric Orwoll" userId="d2dd2afb-568f-4998-a478-4ff47a129be8" providerId="ADAL" clId="{FA1675A5-E780-F746-9421-0384A7065AD1}" dt="2025-04-24T20:48:12.003" v="433" actId="20577"/>
        <pc:sldMkLst>
          <pc:docMk/>
          <pc:sldMk cId="1371881914" sldId="270"/>
        </pc:sldMkLst>
        <pc:spChg chg="del">
          <ac:chgData name="Eric Orwoll" userId="d2dd2afb-568f-4998-a478-4ff47a129be8" providerId="ADAL" clId="{FA1675A5-E780-F746-9421-0384A7065AD1}" dt="2025-04-24T20:47:35.819" v="418" actId="478"/>
          <ac:spMkLst>
            <pc:docMk/>
            <pc:sldMk cId="1371881914" sldId="270"/>
            <ac:spMk id="2" creationId="{6F575876-C645-D967-C91C-DDBA021CCFBA}"/>
          </ac:spMkLst>
        </pc:spChg>
        <pc:spChg chg="del mod">
          <ac:chgData name="Eric Orwoll" userId="d2dd2afb-568f-4998-a478-4ff47a129be8" providerId="ADAL" clId="{FA1675A5-E780-F746-9421-0384A7065AD1}" dt="2025-04-24T20:46:51.254" v="414" actId="478"/>
          <ac:spMkLst>
            <pc:docMk/>
            <pc:sldMk cId="1371881914" sldId="270"/>
            <ac:spMk id="4" creationId="{28E9661E-DE8A-4508-A932-2A946E8CC6B1}"/>
          </ac:spMkLst>
        </pc:spChg>
        <pc:spChg chg="mod">
          <ac:chgData name="Eric Orwoll" userId="d2dd2afb-568f-4998-a478-4ff47a129be8" providerId="ADAL" clId="{FA1675A5-E780-F746-9421-0384A7065AD1}" dt="2025-04-24T20:48:12.003" v="433" actId="20577"/>
          <ac:spMkLst>
            <pc:docMk/>
            <pc:sldMk cId="1371881914" sldId="270"/>
            <ac:spMk id="6" creationId="{753551BB-2C74-792E-49A1-AE3F674A5C9B}"/>
          </ac:spMkLst>
        </pc:spChg>
        <pc:spChg chg="mod">
          <ac:chgData name="Eric Orwoll" userId="d2dd2afb-568f-4998-a478-4ff47a129be8" providerId="ADAL" clId="{FA1675A5-E780-F746-9421-0384A7065AD1}" dt="2025-04-24T20:47:28.787" v="417" actId="20577"/>
          <ac:spMkLst>
            <pc:docMk/>
            <pc:sldMk cId="1371881914" sldId="270"/>
            <ac:spMk id="7" creationId="{F4CC4401-0408-84E8-B217-B763F63AFA6B}"/>
          </ac:spMkLst>
        </pc:spChg>
        <pc:spChg chg="add del mod">
          <ac:chgData name="Eric Orwoll" userId="d2dd2afb-568f-4998-a478-4ff47a129be8" providerId="ADAL" clId="{FA1675A5-E780-F746-9421-0384A7065AD1}" dt="2025-04-24T20:46:51.254" v="414" actId="478"/>
          <ac:spMkLst>
            <pc:docMk/>
            <pc:sldMk cId="1371881914" sldId="270"/>
            <ac:spMk id="8" creationId="{C6E4AFC0-FBBA-DD04-49D7-E9C0F41B7574}"/>
          </ac:spMkLst>
        </pc:spChg>
        <pc:spChg chg="add del mod">
          <ac:chgData name="Eric Orwoll" userId="d2dd2afb-568f-4998-a478-4ff47a129be8" providerId="ADAL" clId="{FA1675A5-E780-F746-9421-0384A7065AD1}" dt="2025-04-24T20:47:39.865" v="419" actId="478"/>
          <ac:spMkLst>
            <pc:docMk/>
            <pc:sldMk cId="1371881914" sldId="270"/>
            <ac:spMk id="10" creationId="{BD4C7086-22FC-DD39-796C-3338DE63CA7A}"/>
          </ac:spMkLst>
        </pc:spChg>
        <pc:picChg chg="del mod">
          <ac:chgData name="Eric Orwoll" userId="d2dd2afb-568f-4998-a478-4ff47a129be8" providerId="ADAL" clId="{FA1675A5-E780-F746-9421-0384A7065AD1}" dt="2025-04-24T20:46:51.254" v="414" actId="478"/>
          <ac:picMkLst>
            <pc:docMk/>
            <pc:sldMk cId="1371881914" sldId="270"/>
            <ac:picMk id="5" creationId="{D20FBADC-8D32-1D28-38F5-B3B9479D8431}"/>
          </ac:picMkLst>
        </pc:picChg>
      </pc:sldChg>
      <pc:sldChg chg="addSp modSp mod">
        <pc:chgData name="Eric Orwoll" userId="d2dd2afb-568f-4998-a478-4ff47a129be8" providerId="ADAL" clId="{FA1675A5-E780-F746-9421-0384A7065AD1}" dt="2025-04-24T20:49:37.063" v="446" actId="403"/>
        <pc:sldMkLst>
          <pc:docMk/>
          <pc:sldMk cId="119863983" sldId="271"/>
        </pc:sldMkLst>
        <pc:spChg chg="add mod">
          <ac:chgData name="Eric Orwoll" userId="d2dd2afb-568f-4998-a478-4ff47a129be8" providerId="ADAL" clId="{FA1675A5-E780-F746-9421-0384A7065AD1}" dt="2025-04-24T20:49:37.063" v="446" actId="403"/>
          <ac:spMkLst>
            <pc:docMk/>
            <pc:sldMk cId="119863983" sldId="271"/>
            <ac:spMk id="3" creationId="{7F0B44F4-5351-1A24-5754-561E5E6500E6}"/>
          </ac:spMkLst>
        </pc:spChg>
        <pc:spChg chg="mod">
          <ac:chgData name="Eric Orwoll" userId="d2dd2afb-568f-4998-a478-4ff47a129be8" providerId="ADAL" clId="{FA1675A5-E780-F746-9421-0384A7065AD1}" dt="2025-04-24T20:49:05.358" v="436" actId="1076"/>
          <ac:spMkLst>
            <pc:docMk/>
            <pc:sldMk cId="119863983" sldId="271"/>
            <ac:spMk id="6" creationId="{425A1139-C3E6-5E91-19DE-79F1E3EAB7EE}"/>
          </ac:spMkLst>
        </pc:spChg>
      </pc:sldChg>
      <pc:sldChg chg="modSp mod">
        <pc:chgData name="Eric Orwoll" userId="d2dd2afb-568f-4998-a478-4ff47a129be8" providerId="ADAL" clId="{FA1675A5-E780-F746-9421-0384A7065AD1}" dt="2025-04-24T20:50:01.263" v="447" actId="122"/>
        <pc:sldMkLst>
          <pc:docMk/>
          <pc:sldMk cId="1137888404" sldId="274"/>
        </pc:sldMkLst>
        <pc:spChg chg="mod">
          <ac:chgData name="Eric Orwoll" userId="d2dd2afb-568f-4998-a478-4ff47a129be8" providerId="ADAL" clId="{FA1675A5-E780-F746-9421-0384A7065AD1}" dt="2025-04-24T20:50:01.263" v="447" actId="122"/>
          <ac:spMkLst>
            <pc:docMk/>
            <pc:sldMk cId="1137888404" sldId="274"/>
            <ac:spMk id="3" creationId="{CDD99AFC-5D79-3B2E-1F43-4C3B894EABEC}"/>
          </ac:spMkLst>
        </pc:spChg>
      </pc:sldChg>
      <pc:sldChg chg="modSp mod">
        <pc:chgData name="Eric Orwoll" userId="d2dd2afb-568f-4998-a478-4ff47a129be8" providerId="ADAL" clId="{FA1675A5-E780-F746-9421-0384A7065AD1}" dt="2025-04-24T20:51:04.234" v="465" actId="20577"/>
        <pc:sldMkLst>
          <pc:docMk/>
          <pc:sldMk cId="1110652705" sldId="276"/>
        </pc:sldMkLst>
        <pc:spChg chg="mod">
          <ac:chgData name="Eric Orwoll" userId="d2dd2afb-568f-4998-a478-4ff47a129be8" providerId="ADAL" clId="{FA1675A5-E780-F746-9421-0384A7065AD1}" dt="2025-04-24T20:51:04.234" v="465" actId="20577"/>
          <ac:spMkLst>
            <pc:docMk/>
            <pc:sldMk cId="1110652705" sldId="276"/>
            <ac:spMk id="2" creationId="{3AEC179A-1592-9B1E-A389-ADF0C3F5EB51}"/>
          </ac:spMkLst>
        </pc:spChg>
      </pc:sldChg>
      <pc:sldChg chg="delSp modSp mod">
        <pc:chgData name="Eric Orwoll" userId="d2dd2afb-568f-4998-a478-4ff47a129be8" providerId="ADAL" clId="{FA1675A5-E780-F746-9421-0384A7065AD1}" dt="2025-04-24T18:02:02.047" v="22" actId="1036"/>
        <pc:sldMkLst>
          <pc:docMk/>
          <pc:sldMk cId="486571" sldId="280"/>
        </pc:sldMkLst>
        <pc:spChg chg="mod">
          <ac:chgData name="Eric Orwoll" userId="d2dd2afb-568f-4998-a478-4ff47a129be8" providerId="ADAL" clId="{FA1675A5-E780-F746-9421-0384A7065AD1}" dt="2025-04-24T18:02:02.047" v="22" actId="1036"/>
          <ac:spMkLst>
            <pc:docMk/>
            <pc:sldMk cId="486571" sldId="280"/>
            <ac:spMk id="2" creationId="{7714C754-C1CD-C1D7-82AC-4E1DCFC1B8D2}"/>
          </ac:spMkLst>
        </pc:spChg>
        <pc:spChg chg="del">
          <ac:chgData name="Eric Orwoll" userId="d2dd2afb-568f-4998-a478-4ff47a129be8" providerId="ADAL" clId="{FA1675A5-E780-F746-9421-0384A7065AD1}" dt="2025-04-24T18:00:31.836" v="12" actId="478"/>
          <ac:spMkLst>
            <pc:docMk/>
            <pc:sldMk cId="486571" sldId="280"/>
            <ac:spMk id="7" creationId="{A8430513-D60F-2B1F-504E-95DB615D682A}"/>
          </ac:spMkLst>
        </pc:spChg>
        <pc:spChg chg="mod">
          <ac:chgData name="Eric Orwoll" userId="d2dd2afb-568f-4998-a478-4ff47a129be8" providerId="ADAL" clId="{FA1675A5-E780-F746-9421-0384A7065AD1}" dt="2025-04-24T18:01:52.958" v="20" actId="1076"/>
          <ac:spMkLst>
            <pc:docMk/>
            <pc:sldMk cId="486571" sldId="280"/>
            <ac:spMk id="8" creationId="{348BC263-EFC8-981A-9AFB-B0333709F149}"/>
          </ac:spMkLst>
        </pc:spChg>
        <pc:picChg chg="mod">
          <ac:chgData name="Eric Orwoll" userId="d2dd2afb-568f-4998-a478-4ff47a129be8" providerId="ADAL" clId="{FA1675A5-E780-F746-9421-0384A7065AD1}" dt="2025-04-24T18:00:06.085" v="10" actId="1076"/>
          <ac:picMkLst>
            <pc:docMk/>
            <pc:sldMk cId="486571" sldId="280"/>
            <ac:picMk id="5" creationId="{7C5BFD05-06D1-2540-E5CC-0D018C20BCAF}"/>
          </ac:picMkLst>
        </pc:picChg>
      </pc:sldChg>
      <pc:sldChg chg="modSp mod">
        <pc:chgData name="Eric Orwoll" userId="d2dd2afb-568f-4998-a478-4ff47a129be8" providerId="ADAL" clId="{FA1675A5-E780-F746-9421-0384A7065AD1}" dt="2025-04-24T20:52:56.063" v="482" actId="20577"/>
        <pc:sldMkLst>
          <pc:docMk/>
          <pc:sldMk cId="1189843849" sldId="281"/>
        </pc:sldMkLst>
        <pc:spChg chg="mod">
          <ac:chgData name="Eric Orwoll" userId="d2dd2afb-568f-4998-a478-4ff47a129be8" providerId="ADAL" clId="{FA1675A5-E780-F746-9421-0384A7065AD1}" dt="2025-04-24T20:52:56.063" v="482" actId="20577"/>
          <ac:spMkLst>
            <pc:docMk/>
            <pc:sldMk cId="1189843849" sldId="281"/>
            <ac:spMk id="2" creationId="{A04E29AE-E529-7D47-ECD5-B9399FE330D8}"/>
          </ac:spMkLst>
        </pc:spChg>
      </pc:sldChg>
      <pc:sldChg chg="modSp mod ord">
        <pc:chgData name="Eric Orwoll" userId="d2dd2afb-568f-4998-a478-4ff47a129be8" providerId="ADAL" clId="{FA1675A5-E780-F746-9421-0384A7065AD1}" dt="2025-04-24T19:37:23.092" v="54" actId="20577"/>
        <pc:sldMkLst>
          <pc:docMk/>
          <pc:sldMk cId="3024942331" sldId="1050"/>
        </pc:sldMkLst>
        <pc:spChg chg="mod">
          <ac:chgData name="Eric Orwoll" userId="d2dd2afb-568f-4998-a478-4ff47a129be8" providerId="ADAL" clId="{FA1675A5-E780-F746-9421-0384A7065AD1}" dt="2025-04-24T19:37:14.107" v="50" actId="20577"/>
          <ac:spMkLst>
            <pc:docMk/>
            <pc:sldMk cId="3024942331" sldId="1050"/>
            <ac:spMk id="4" creationId="{C2E777DF-B31F-06AD-A435-C45CFC149CCD}"/>
          </ac:spMkLst>
        </pc:spChg>
        <pc:spChg chg="mod">
          <ac:chgData name="Eric Orwoll" userId="d2dd2afb-568f-4998-a478-4ff47a129be8" providerId="ADAL" clId="{FA1675A5-E780-F746-9421-0384A7065AD1}" dt="2025-04-24T19:37:18.602" v="52" actId="20577"/>
          <ac:spMkLst>
            <pc:docMk/>
            <pc:sldMk cId="3024942331" sldId="1050"/>
            <ac:spMk id="5" creationId="{EB735476-523B-7EFF-A901-54E37E242190}"/>
          </ac:spMkLst>
        </pc:spChg>
        <pc:spChg chg="mod">
          <ac:chgData name="Eric Orwoll" userId="d2dd2afb-568f-4998-a478-4ff47a129be8" providerId="ADAL" clId="{FA1675A5-E780-F746-9421-0384A7065AD1}" dt="2025-04-24T19:37:23.092" v="54" actId="20577"/>
          <ac:spMkLst>
            <pc:docMk/>
            <pc:sldMk cId="3024942331" sldId="1050"/>
            <ac:spMk id="6" creationId="{0063BA85-17BA-66F5-E798-FBFB9BC34CF4}"/>
          </ac:spMkLst>
        </pc:spChg>
      </pc:sldChg>
      <pc:sldChg chg="del">
        <pc:chgData name="Eric Orwoll" userId="d2dd2afb-568f-4998-a478-4ff47a129be8" providerId="ADAL" clId="{FA1675A5-E780-F746-9421-0384A7065AD1}" dt="2025-04-24T17:48:45.481" v="0" actId="2696"/>
        <pc:sldMkLst>
          <pc:docMk/>
          <pc:sldMk cId="3833519337" sldId="1051"/>
        </pc:sldMkLst>
      </pc:sldChg>
      <pc:sldChg chg="addSp delSp modSp add mod">
        <pc:chgData name="Eric Orwoll" userId="d2dd2afb-568f-4998-a478-4ff47a129be8" providerId="ADAL" clId="{FA1675A5-E780-F746-9421-0384A7065AD1}" dt="2025-04-24T19:54:00.726" v="141" actId="207"/>
        <pc:sldMkLst>
          <pc:docMk/>
          <pc:sldMk cId="235963800" sldId="2147470726"/>
        </pc:sldMkLst>
        <pc:spChg chg="mod">
          <ac:chgData name="Eric Orwoll" userId="d2dd2afb-568f-4998-a478-4ff47a129be8" providerId="ADAL" clId="{FA1675A5-E780-F746-9421-0384A7065AD1}" dt="2025-04-24T19:44:36.431" v="128" actId="20577"/>
          <ac:spMkLst>
            <pc:docMk/>
            <pc:sldMk cId="235963800" sldId="2147470726"/>
            <ac:spMk id="3" creationId="{CA0CD7B2-71E9-E68C-4C80-4B0DB484210E}"/>
          </ac:spMkLst>
        </pc:spChg>
        <pc:spChg chg="del">
          <ac:chgData name="Eric Orwoll" userId="d2dd2afb-568f-4998-a478-4ff47a129be8" providerId="ADAL" clId="{FA1675A5-E780-F746-9421-0384A7065AD1}" dt="2025-04-24T19:43:36.804" v="74" actId="478"/>
          <ac:spMkLst>
            <pc:docMk/>
            <pc:sldMk cId="235963800" sldId="2147470726"/>
            <ac:spMk id="4" creationId="{11D7F5DB-88EF-8B4C-40E3-39A426DE05C4}"/>
          </ac:spMkLst>
        </pc:spChg>
        <pc:spChg chg="add del mod">
          <ac:chgData name="Eric Orwoll" userId="d2dd2afb-568f-4998-a478-4ff47a129be8" providerId="ADAL" clId="{FA1675A5-E780-F746-9421-0384A7065AD1}" dt="2025-04-24T19:53:53.205" v="139"/>
          <ac:spMkLst>
            <pc:docMk/>
            <pc:sldMk cId="235963800" sldId="2147470726"/>
            <ac:spMk id="5" creationId="{87AEE6B7-9ACB-78E7-956A-D23065E9061B}"/>
          </ac:spMkLst>
        </pc:spChg>
        <pc:spChg chg="add mod">
          <ac:chgData name="Eric Orwoll" userId="d2dd2afb-568f-4998-a478-4ff47a129be8" providerId="ADAL" clId="{FA1675A5-E780-F746-9421-0384A7065AD1}" dt="2025-04-24T19:54:00.726" v="141" actId="207"/>
          <ac:spMkLst>
            <pc:docMk/>
            <pc:sldMk cId="235963800" sldId="2147470726"/>
            <ac:spMk id="7" creationId="{6A9DD948-8CE5-43EF-8AFA-F4A29FF4D817}"/>
          </ac:spMkLst>
        </pc:spChg>
        <pc:spChg chg="add mod">
          <ac:chgData name="Eric Orwoll" userId="d2dd2afb-568f-4998-a478-4ff47a129be8" providerId="ADAL" clId="{FA1675A5-E780-F746-9421-0384A7065AD1}" dt="2025-04-24T19:54:00.726" v="141" actId="207"/>
          <ac:spMkLst>
            <pc:docMk/>
            <pc:sldMk cId="235963800" sldId="2147470726"/>
            <ac:spMk id="8" creationId="{72D5AD28-AF7C-0921-77F6-1266052A8D12}"/>
          </ac:spMkLst>
        </pc:spChg>
        <pc:spChg chg="add mod">
          <ac:chgData name="Eric Orwoll" userId="d2dd2afb-568f-4998-a478-4ff47a129be8" providerId="ADAL" clId="{FA1675A5-E780-F746-9421-0384A7065AD1}" dt="2025-04-24T19:54:00.726" v="141" actId="207"/>
          <ac:spMkLst>
            <pc:docMk/>
            <pc:sldMk cId="235963800" sldId="2147470726"/>
            <ac:spMk id="9" creationId="{95A53BB9-643E-936A-B546-900694B6F11C}"/>
          </ac:spMkLst>
        </pc:spChg>
        <pc:graphicFrameChg chg="add mod">
          <ac:chgData name="Eric Orwoll" userId="d2dd2afb-568f-4998-a478-4ff47a129be8" providerId="ADAL" clId="{FA1675A5-E780-F746-9421-0384A7065AD1}" dt="2025-04-24T19:54:00.726" v="141" actId="207"/>
          <ac:graphicFrameMkLst>
            <pc:docMk/>
            <pc:sldMk cId="235963800" sldId="2147470726"/>
            <ac:graphicFrameMk id="6" creationId="{7774642F-0EA9-0FEF-ED70-E79BD4098208}"/>
          </ac:graphicFrameMkLst>
        </pc:graphicFrameChg>
      </pc:sldChg>
      <pc:sldChg chg="addSp modSp new mod">
        <pc:chgData name="Eric Orwoll" userId="d2dd2afb-568f-4998-a478-4ff47a129be8" providerId="ADAL" clId="{FA1675A5-E780-F746-9421-0384A7065AD1}" dt="2025-04-24T20:37:29.942" v="346" actId="404"/>
        <pc:sldMkLst>
          <pc:docMk/>
          <pc:sldMk cId="3073321383" sldId="2147470727"/>
        </pc:sldMkLst>
        <pc:spChg chg="add mod">
          <ac:chgData name="Eric Orwoll" userId="d2dd2afb-568f-4998-a478-4ff47a129be8" providerId="ADAL" clId="{FA1675A5-E780-F746-9421-0384A7065AD1}" dt="2025-04-24T20:35:31.955" v="289" actId="1036"/>
          <ac:spMkLst>
            <pc:docMk/>
            <pc:sldMk cId="3073321383" sldId="2147470727"/>
            <ac:spMk id="2" creationId="{326D1AC9-6011-AC86-7E43-D7AAE63E6968}"/>
          </ac:spMkLst>
        </pc:spChg>
        <pc:spChg chg="add mod">
          <ac:chgData name="Eric Orwoll" userId="d2dd2afb-568f-4998-a478-4ff47a129be8" providerId="ADAL" clId="{FA1675A5-E780-F746-9421-0384A7065AD1}" dt="2025-04-24T20:35:31.955" v="289" actId="1036"/>
          <ac:spMkLst>
            <pc:docMk/>
            <pc:sldMk cId="3073321383" sldId="2147470727"/>
            <ac:spMk id="4" creationId="{02025FB7-6FEC-DD54-7ACF-B53E3F6D7141}"/>
          </ac:spMkLst>
        </pc:spChg>
        <pc:spChg chg="add mod">
          <ac:chgData name="Eric Orwoll" userId="d2dd2afb-568f-4998-a478-4ff47a129be8" providerId="ADAL" clId="{FA1675A5-E780-F746-9421-0384A7065AD1}" dt="2025-04-24T20:35:23.219" v="285" actId="403"/>
          <ac:spMkLst>
            <pc:docMk/>
            <pc:sldMk cId="3073321383" sldId="2147470727"/>
            <ac:spMk id="5" creationId="{40392864-5A80-9BAB-DC5A-49AA8801C0AA}"/>
          </ac:spMkLst>
        </pc:spChg>
        <pc:spChg chg="add mod">
          <ac:chgData name="Eric Orwoll" userId="d2dd2afb-568f-4998-a478-4ff47a129be8" providerId="ADAL" clId="{FA1675A5-E780-F746-9421-0384A7065AD1}" dt="2025-04-24T20:37:29.942" v="346" actId="404"/>
          <ac:spMkLst>
            <pc:docMk/>
            <pc:sldMk cId="3073321383" sldId="2147470727"/>
            <ac:spMk id="6" creationId="{9B98F08D-8374-CFD1-2E6D-D37ED5D91F7B}"/>
          </ac:spMkLst>
        </pc:spChg>
        <pc:grpChg chg="add mod">
          <ac:chgData name="Eric Orwoll" userId="d2dd2afb-568f-4998-a478-4ff47a129be8" providerId="ADAL" clId="{FA1675A5-E780-F746-9421-0384A7065AD1}" dt="2025-04-24T20:35:31.955" v="289" actId="1036"/>
          <ac:grpSpMkLst>
            <pc:docMk/>
            <pc:sldMk cId="3073321383" sldId="2147470727"/>
            <ac:grpSpMk id="3" creationId="{9188B45B-CDD5-1145-11BA-2B32C0160F00}"/>
          </ac:grpSpMkLst>
        </pc:grpChg>
        <pc:picChg chg="add mod">
          <ac:chgData name="Eric Orwoll" userId="d2dd2afb-568f-4998-a478-4ff47a129be8" providerId="ADAL" clId="{FA1675A5-E780-F746-9421-0384A7065AD1}" dt="2025-04-24T20:35:31.955" v="289" actId="1036"/>
          <ac:picMkLst>
            <pc:docMk/>
            <pc:sldMk cId="3073321383" sldId="2147470727"/>
            <ac:picMk id="1026" creationId="{558BAC2B-AD5B-DF3C-B5F8-6AD404D4DFD4}"/>
          </ac:picMkLst>
        </pc:picChg>
      </pc:sldChg>
      <pc:sldChg chg="addSp modSp new mod ord">
        <pc:chgData name="Eric Orwoll" userId="d2dd2afb-568f-4998-a478-4ff47a129be8" providerId="ADAL" clId="{FA1675A5-E780-F746-9421-0384A7065AD1}" dt="2025-04-24T20:46:34.505" v="413" actId="20578"/>
        <pc:sldMkLst>
          <pc:docMk/>
          <pc:sldMk cId="91396765" sldId="2147470728"/>
        </pc:sldMkLst>
        <pc:spChg chg="add mod">
          <ac:chgData name="Eric Orwoll" userId="d2dd2afb-568f-4998-a478-4ff47a129be8" providerId="ADAL" clId="{FA1675A5-E780-F746-9421-0384A7065AD1}" dt="2025-04-24T20:44:03.945" v="355" actId="122"/>
          <ac:spMkLst>
            <pc:docMk/>
            <pc:sldMk cId="91396765" sldId="2147470728"/>
            <ac:spMk id="2" creationId="{2D904277-F83D-720A-CBD7-B9E8BC6FC86B}"/>
          </ac:spMkLst>
        </pc:spChg>
        <pc:spChg chg="add mod">
          <ac:chgData name="Eric Orwoll" userId="d2dd2afb-568f-4998-a478-4ff47a129be8" providerId="ADAL" clId="{FA1675A5-E780-F746-9421-0384A7065AD1}" dt="2025-04-24T20:44:29.938" v="357"/>
          <ac:spMkLst>
            <pc:docMk/>
            <pc:sldMk cId="91396765" sldId="2147470728"/>
            <ac:spMk id="3" creationId="{31DB1568-5437-6F00-882B-6C055CFEA1B0}"/>
          </ac:spMkLst>
        </pc:spChg>
        <pc:spChg chg="add mod">
          <ac:chgData name="Eric Orwoll" userId="d2dd2afb-568f-4998-a478-4ff47a129be8" providerId="ADAL" clId="{FA1675A5-E780-F746-9421-0384A7065AD1}" dt="2025-04-24T20:44:51.461" v="359" actId="20577"/>
          <ac:spMkLst>
            <pc:docMk/>
            <pc:sldMk cId="91396765" sldId="2147470728"/>
            <ac:spMk id="4" creationId="{E00D7670-6D5B-76EC-7F75-D4A3CB879FCF}"/>
          </ac:spMkLst>
        </pc:spChg>
        <pc:spChg chg="add mod">
          <ac:chgData name="Eric Orwoll" userId="d2dd2afb-568f-4998-a478-4ff47a129be8" providerId="ADAL" clId="{FA1675A5-E780-F746-9421-0384A7065AD1}" dt="2025-04-24T20:44:29.938" v="357"/>
          <ac:spMkLst>
            <pc:docMk/>
            <pc:sldMk cId="91396765" sldId="2147470728"/>
            <ac:spMk id="5" creationId="{9648C6D8-C006-1B97-B83A-C710CDAD030B}"/>
          </ac:spMkLst>
        </pc:spChg>
        <pc:spChg chg="add mod">
          <ac:chgData name="Eric Orwoll" userId="d2dd2afb-568f-4998-a478-4ff47a129be8" providerId="ADAL" clId="{FA1675A5-E780-F746-9421-0384A7065AD1}" dt="2025-04-24T20:46:23.801" v="412" actId="1076"/>
          <ac:spMkLst>
            <pc:docMk/>
            <pc:sldMk cId="91396765" sldId="2147470728"/>
            <ac:spMk id="7" creationId="{2AC50A73-62B3-38ED-A099-EA14F6953A4E}"/>
          </ac:spMkLst>
        </pc:spChg>
        <pc:picChg chg="add mod">
          <ac:chgData name="Eric Orwoll" userId="d2dd2afb-568f-4998-a478-4ff47a129be8" providerId="ADAL" clId="{FA1675A5-E780-F746-9421-0384A7065AD1}" dt="2025-04-24T20:44:46.296" v="358"/>
          <ac:picMkLst>
            <pc:docMk/>
            <pc:sldMk cId="91396765" sldId="2147470728"/>
            <ac:picMk id="6" creationId="{3346DA8D-7FE8-8D17-C6AA-5A64467FE36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740753253808293E-2"/>
          <c:y val="0.1953462547950737"/>
          <c:w val="0.93283207246153055"/>
          <c:h val="0.58531378890138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TPTD</c:v>
                </c:pt>
              </c:strCache>
            </c:strRef>
          </c:tx>
          <c:spPr>
            <a:ln w="28519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5.2</c:v>
                </c:pt>
                <c:pt idx="2">
                  <c:v>8.1999999999999993</c:v>
                </c:pt>
                <c:pt idx="3">
                  <c:v>10.4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F5-E14D-8CF1-BEF494BF68EF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ROMO</c:v>
                </c:pt>
              </c:strCache>
            </c:strRef>
          </c:tx>
          <c:spPr>
            <a:ln w="28519" cap="rnd">
              <a:solidFill>
                <a:srgbClr val="00FF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F5-E14D-8CF1-BEF494BF68EF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DMAB</c:v>
                </c:pt>
              </c:strCache>
            </c:strRef>
          </c:tx>
          <c:spPr>
            <a:ln w="28519" cap="rnd">
              <a:solidFill>
                <a:srgbClr val="FF66FF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5.5</c:v>
                </c:pt>
                <c:pt idx="3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F5-E14D-8CF1-BEF494BF68EF}"/>
            </c:ext>
          </c:extLst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ALN</c:v>
                </c:pt>
              </c:strCache>
            </c:strRef>
          </c:tx>
          <c:spPr>
            <a:ln w="28519" cap="rnd">
              <a:solidFill>
                <a:srgbClr val="00CC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F5-E14D-8CF1-BEF494BF6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506911"/>
        <c:axId val="1"/>
      </c:lineChart>
      <c:catAx>
        <c:axId val="391506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2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506911"/>
        <c:crosses val="autoZero"/>
        <c:crossBetween val="between"/>
        <c:majorUnit val="5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6C2CF6D-6B91-45A0-908E-B523693E19C8}" type="slidenum">
              <a:rPr lang="en-US" altLang="en-US" sz="1200">
                <a:latin typeface="Calibri" pitchFamily="34" charset="0"/>
              </a:rPr>
              <a:t>‹#›</a:t>
            </a:fld>
            <a:endParaRPr lang="en-US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6D0D003-327D-4B9E-B08C-ED29BBAF1127}" type="slidenum">
              <a:rPr lang="en-US" altLang="en-US" sz="1200"/>
              <a:t>‹#›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lvl="0" indent="0" algn="r" eaLnBrk="1" hangingPunct="1"/>
            <a:fld id="{96D0D003-327D-4B9E-B08C-ED29BBAF1127}" type="slidenum">
              <a:rPr lang="en-US" altLang="en-US" sz="1200" smtClean="0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85022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0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756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</p:sldLayoutIdLst>
  <p:transition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C4BFB9-6508-8EE2-A333-E4824603FCA5}"/>
              </a:ext>
            </a:extLst>
          </p:cNvPr>
          <p:cNvSpPr txBox="1"/>
          <p:nvPr/>
        </p:nvSpPr>
        <p:spPr>
          <a:xfrm>
            <a:off x="2057400" y="1828800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Beyond Bisphosphonates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7A7C41-E8DB-4651-BB82-486791206473}"/>
              </a:ext>
            </a:extLst>
          </p:cNvPr>
          <p:cNvSpPr txBox="1"/>
          <p:nvPr/>
        </p:nvSpPr>
        <p:spPr>
          <a:xfrm>
            <a:off x="2767263" y="3068053"/>
            <a:ext cx="50978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Eric Orwoll</a:t>
            </a:r>
          </a:p>
          <a:p>
            <a:r>
              <a:rPr lang="en-US" sz="2400" dirty="0"/>
              <a:t>Professor of Medicine</a:t>
            </a:r>
          </a:p>
          <a:p>
            <a:r>
              <a:rPr lang="en-US" sz="2400" dirty="0"/>
              <a:t>Oregon Health &amp; Science University</a:t>
            </a:r>
          </a:p>
        </p:txBody>
      </p:sp>
    </p:spTree>
    <p:extLst>
      <p:ext uri="{BB962C8B-B14F-4D97-AF65-F5344CB8AC3E}">
        <p14:creationId xmlns:p14="http://schemas.microsoft.com/office/powerpoint/2010/main" val="2327763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4D6339D-A16D-6A84-8CD0-C071760A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5867400" cy="56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44DD62-B455-6D90-25ED-D1C4F04A706E}"/>
              </a:ext>
            </a:extLst>
          </p:cNvPr>
          <p:cNvSpPr txBox="1"/>
          <p:nvPr/>
        </p:nvSpPr>
        <p:spPr>
          <a:xfrm>
            <a:off x="220954" y="16042"/>
            <a:ext cx="8478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1F1F1F"/>
                </a:solidFill>
                <a:effectLst/>
                <a:latin typeface="+mn-lt"/>
              </a:rPr>
              <a:t>Treatment-related changes in bone mineral density as a surrogate biomarker for fracture risk reduction (SABRE)</a:t>
            </a:r>
          </a:p>
          <a:p>
            <a:endParaRPr lang="en-US" sz="24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F20AC-F57C-A52D-ADF7-41F3E794B6CF}"/>
              </a:ext>
            </a:extLst>
          </p:cNvPr>
          <p:cNvSpPr txBox="1"/>
          <p:nvPr/>
        </p:nvSpPr>
        <p:spPr>
          <a:xfrm>
            <a:off x="335643" y="2667000"/>
            <a:ext cx="18007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Black et al.</a:t>
            </a:r>
          </a:p>
          <a:p>
            <a:r>
              <a:rPr lang="en-US" b="1" dirty="0"/>
              <a:t>Lancet Diabetes and Endocrinology</a:t>
            </a:r>
          </a:p>
          <a:p>
            <a:r>
              <a:rPr lang="en-US" b="1" dirty="0"/>
              <a:t>2020</a:t>
            </a:r>
          </a:p>
          <a:p>
            <a:endParaRPr lang="en-US" b="1" dirty="0"/>
          </a:p>
          <a:p>
            <a:r>
              <a:rPr lang="en-US" b="1" i="0" dirty="0">
                <a:solidFill>
                  <a:srgbClr val="1F1F1F"/>
                </a:solidFill>
                <a:effectLst/>
                <a:latin typeface="ElsevierGulliver"/>
              </a:rPr>
              <a:t>91,779 patients from 23 randomized, placebo-controlled trials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777DF-B31F-06AD-A435-C45CFC149CCD}"/>
              </a:ext>
            </a:extLst>
          </p:cNvPr>
          <p:cNvSpPr txBox="1"/>
          <p:nvPr/>
        </p:nvSpPr>
        <p:spPr>
          <a:xfrm>
            <a:off x="2514600" y="838200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 Vertebral </a:t>
            </a:r>
            <a:r>
              <a:rPr lang="en-US" dirty="0" err="1"/>
              <a:t>Fx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735476-523B-7EFF-A901-54E37E242190}"/>
              </a:ext>
            </a:extLst>
          </p:cNvPr>
          <p:cNvSpPr txBox="1"/>
          <p:nvPr/>
        </p:nvSpPr>
        <p:spPr>
          <a:xfrm>
            <a:off x="2514600" y="3059668"/>
            <a:ext cx="9925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 Hip </a:t>
            </a:r>
            <a:r>
              <a:rPr lang="en-US" dirty="0" err="1"/>
              <a:t>Fx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3BA85-17BA-66F5-E798-FBFB9BC34CF4}"/>
              </a:ext>
            </a:extLst>
          </p:cNvPr>
          <p:cNvSpPr txBox="1"/>
          <p:nvPr/>
        </p:nvSpPr>
        <p:spPr>
          <a:xfrm>
            <a:off x="2527461" y="4646220"/>
            <a:ext cx="20441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- Non-vertebral </a:t>
            </a:r>
            <a:r>
              <a:rPr lang="en-US" dirty="0" err="1"/>
              <a:t>Fx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4A137-281D-0BFC-D69D-CE1FCACE51AE}"/>
              </a:ext>
            </a:extLst>
          </p:cNvPr>
          <p:cNvSpPr txBox="1"/>
          <p:nvPr/>
        </p:nvSpPr>
        <p:spPr>
          <a:xfrm>
            <a:off x="3290508" y="1534671"/>
            <a:ext cx="13195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Total hip BMD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6A124-7D03-2F57-EDBA-B66657D89DFB}"/>
              </a:ext>
            </a:extLst>
          </p:cNvPr>
          <p:cNvSpPr txBox="1"/>
          <p:nvPr/>
        </p:nvSpPr>
        <p:spPr>
          <a:xfrm>
            <a:off x="5290758" y="1515979"/>
            <a:ext cx="14189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Fem neck BMD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74B2F-2D8B-8EA6-CB2A-27F62780376F}"/>
              </a:ext>
            </a:extLst>
          </p:cNvPr>
          <p:cNvSpPr txBox="1"/>
          <p:nvPr/>
        </p:nvSpPr>
        <p:spPr>
          <a:xfrm>
            <a:off x="7243135" y="1518910"/>
            <a:ext cx="10919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Spine BMD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F9A5A-9651-0165-C7CE-B65E86DE808F}"/>
              </a:ext>
            </a:extLst>
          </p:cNvPr>
          <p:cNvSpPr txBox="1"/>
          <p:nvPr/>
        </p:nvSpPr>
        <p:spPr>
          <a:xfrm>
            <a:off x="3145436" y="6396335"/>
            <a:ext cx="16097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% difference in BMD</a:t>
            </a:r>
          </a:p>
          <a:p>
            <a:r>
              <a:rPr lang="en-US" sz="1200" dirty="0"/>
              <a:t>treatment vs placebo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3C43B4-5EE1-672F-A5E0-A05A105736D8}"/>
              </a:ext>
            </a:extLst>
          </p:cNvPr>
          <p:cNvSpPr txBox="1"/>
          <p:nvPr/>
        </p:nvSpPr>
        <p:spPr>
          <a:xfrm>
            <a:off x="5093548" y="6396335"/>
            <a:ext cx="16097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% difference in BMD</a:t>
            </a:r>
          </a:p>
          <a:p>
            <a:r>
              <a:rPr lang="en-US" sz="1200" dirty="0"/>
              <a:t>treatment vs placebo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F806A-3B76-A848-3DCE-6BCC7FC80BC2}"/>
              </a:ext>
            </a:extLst>
          </p:cNvPr>
          <p:cNvSpPr txBox="1"/>
          <p:nvPr/>
        </p:nvSpPr>
        <p:spPr>
          <a:xfrm>
            <a:off x="7045168" y="6396335"/>
            <a:ext cx="160973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% difference in BMD</a:t>
            </a:r>
          </a:p>
          <a:p>
            <a:r>
              <a:rPr lang="en-US" sz="1200" dirty="0"/>
              <a:t>treatment vs placebo</a:t>
            </a:r>
          </a:p>
        </p:txBody>
      </p:sp>
    </p:spTree>
    <p:extLst>
      <p:ext uri="{BB962C8B-B14F-4D97-AF65-F5344CB8AC3E}">
        <p14:creationId xmlns:p14="http://schemas.microsoft.com/office/powerpoint/2010/main" val="302494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67F42-75DE-5B88-D541-0FA2C169C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165E4C-93E2-514C-7AEA-842C8F0E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676400"/>
            <a:ext cx="8229600" cy="444182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0CD7B2-71E9-E68C-4C80-4B0DB4842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8" y="609600"/>
            <a:ext cx="8065168" cy="612775"/>
          </a:xfrm>
        </p:spPr>
        <p:txBody>
          <a:bodyPr/>
          <a:lstStyle/>
          <a:p>
            <a:r>
              <a:rPr lang="en-US" sz="2800" dirty="0"/>
              <a:t>Treatment goals</a:t>
            </a:r>
            <a:br>
              <a:rPr lang="en-US" sz="28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1.  Patients at imminent risk of fracture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2.  </a:t>
            </a:r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Other p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atients at increased risk of fracture (with T scores </a:t>
            </a:r>
            <a:r>
              <a:rPr lang="en-US" sz="2400" u="sng" dirty="0">
                <a:solidFill>
                  <a:srgbClr val="000000"/>
                </a:solidFill>
                <a:effectLst/>
                <a:latin typeface="Helvetica" pitchFamily="2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 -2.5)</a:t>
            </a:r>
            <a:b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b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9638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188B45B-CDD5-1145-11BA-2B32C0160F00}"/>
              </a:ext>
            </a:extLst>
          </p:cNvPr>
          <p:cNvGrpSpPr/>
          <p:nvPr/>
        </p:nvGrpSpPr>
        <p:grpSpPr>
          <a:xfrm>
            <a:off x="2209800" y="-990600"/>
            <a:ext cx="4887913" cy="6858000"/>
            <a:chOff x="2274887" y="0"/>
            <a:chExt cx="4887913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58BAC2B-AD5B-DF3C-B5F8-6AD404D4DF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888" y="0"/>
              <a:ext cx="4594225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26D1AC9-6011-AC86-7E43-D7AAE63E6968}"/>
                </a:ext>
              </a:extLst>
            </p:cNvPr>
            <p:cNvSpPr/>
            <p:nvPr/>
          </p:nvSpPr>
          <p:spPr bwMode="auto">
            <a:xfrm>
              <a:off x="2274887" y="0"/>
              <a:ext cx="4887913" cy="381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025FB7-6FEC-DD54-7ACF-B53E3F6D7141}"/>
              </a:ext>
            </a:extLst>
          </p:cNvPr>
          <p:cNvSpPr txBox="1"/>
          <p:nvPr/>
        </p:nvSpPr>
        <p:spPr>
          <a:xfrm>
            <a:off x="798652" y="2008208"/>
            <a:ext cx="735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Relative risk of all subsequent fractures calculated as a mean from the first fracture (grey line) and per separate year of follow-up (black line)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392864-5A80-9BAB-DC5A-49AA8801C0AA}"/>
              </a:ext>
            </a:extLst>
          </p:cNvPr>
          <p:cNvSpPr txBox="1"/>
          <p:nvPr/>
        </p:nvSpPr>
        <p:spPr>
          <a:xfrm>
            <a:off x="1006513" y="332431"/>
            <a:ext cx="693902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F1F1F"/>
                </a:solidFill>
                <a:latin typeface="+mn-lt"/>
              </a:rPr>
              <a:t>C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+mn-lt"/>
              </a:rPr>
              <a:t>linical fractures cluster in time</a:t>
            </a:r>
          </a:p>
          <a:p>
            <a:pPr algn="ctr"/>
            <a:r>
              <a:rPr lang="en-US" sz="2400" b="1" dirty="0">
                <a:solidFill>
                  <a:srgbClr val="1F1F1F"/>
                </a:solidFill>
                <a:latin typeface="+mn-lt"/>
              </a:rPr>
              <a:t>A</a:t>
            </a:r>
            <a:r>
              <a:rPr lang="en-US" sz="2400" b="1" dirty="0">
                <a:latin typeface="+mn-lt"/>
              </a:rPr>
              <a:t>fter an osteoporotic fracture there is a period of heightened risk of additional fractures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98F08D-8374-CFD1-2E6D-D37ED5D91F7B}"/>
              </a:ext>
            </a:extLst>
          </p:cNvPr>
          <p:cNvSpPr txBox="1"/>
          <p:nvPr/>
        </p:nvSpPr>
        <p:spPr>
          <a:xfrm>
            <a:off x="2895600" y="6340903"/>
            <a:ext cx="5304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Van Geel et al.  Annals of the Rheumatic Diseases 2009</a:t>
            </a:r>
          </a:p>
        </p:txBody>
      </p:sp>
    </p:spTree>
    <p:extLst>
      <p:ext uri="{BB962C8B-B14F-4D97-AF65-F5344CB8AC3E}">
        <p14:creationId xmlns:p14="http://schemas.microsoft.com/office/powerpoint/2010/main" val="307332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904277-F83D-720A-CBD7-B9E8BC6FC86B}"/>
              </a:ext>
            </a:extLst>
          </p:cNvPr>
          <p:cNvSpPr txBox="1"/>
          <p:nvPr/>
        </p:nvSpPr>
        <p:spPr>
          <a:xfrm>
            <a:off x="381000" y="457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solidFill>
                  <a:srgbClr val="1B1B1B"/>
                </a:solidFill>
                <a:effectLst/>
                <a:latin typeface="+mn-lt"/>
              </a:rPr>
              <a:t>Risk of subsequent fracture after prior fracture among older women</a:t>
            </a:r>
          </a:p>
          <a:p>
            <a:pPr algn="ctr"/>
            <a:endParaRPr lang="en-US" sz="2400" dirty="0">
              <a:latin typeface="+mn-lt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1DB1568-5437-6F00-882B-6C055CFEA1B0}"/>
              </a:ext>
            </a:extLst>
          </p:cNvPr>
          <p:cNvSpPr txBox="1">
            <a:spLocks/>
          </p:cNvSpPr>
          <p:nvPr/>
        </p:nvSpPr>
        <p:spPr>
          <a:xfrm>
            <a:off x="469232" y="1676400"/>
            <a:ext cx="8229600" cy="444182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1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sz="1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>
              <a:solidFill>
                <a:srgbClr val="000000"/>
              </a:solidFill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0D7670-6D5B-76EC-7F75-D4A3CB879FCF}"/>
              </a:ext>
            </a:extLst>
          </p:cNvPr>
          <p:cNvSpPr txBox="1">
            <a:spLocks/>
          </p:cNvSpPr>
          <p:nvPr/>
        </p:nvSpPr>
        <p:spPr bwMode="auto">
          <a:xfrm>
            <a:off x="437147" y="1886923"/>
            <a:ext cx="8001000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r>
              <a:rPr lang="en-US" sz="2000" b="0" dirty="0"/>
              <a:t>One-year risk of recurrent fracture in women &gt; 65 years of age, based on site of initial fracture, from </a:t>
            </a:r>
            <a:r>
              <a:rPr lang="en-US" sz="2000" b="0" dirty="0">
                <a:solidFill>
                  <a:srgbClr val="000000"/>
                </a:solidFill>
                <a:effectLst/>
                <a:latin typeface="Helvetica" pitchFamily="2" charset="0"/>
              </a:rPr>
              <a:t>Medicare database of 377,561 women with first fracture</a:t>
            </a:r>
          </a:p>
          <a:p>
            <a:endParaRPr lang="en-US" sz="20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48C6D8-C006-1B97-B83A-C710CDAD030B}"/>
              </a:ext>
            </a:extLst>
          </p:cNvPr>
          <p:cNvSpPr txBox="1"/>
          <p:nvPr/>
        </p:nvSpPr>
        <p:spPr>
          <a:xfrm>
            <a:off x="260260" y="3049883"/>
            <a:ext cx="2432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B1B1B"/>
                </a:solidFill>
                <a:effectLst/>
                <a:cs typeface="Arial" panose="020B0604020202020204" pitchFamily="34" charset="0"/>
              </a:rPr>
              <a:t>Average risk of subsequent fracture was 10% in the very next year and 18% in the 2 yr following the first fracture. 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6" name="New picture">
            <a:extLst>
              <a:ext uri="{FF2B5EF4-FFF2-40B4-BE49-F238E27FC236}">
                <a16:creationId xmlns:a16="http://schemas.microsoft.com/office/drawing/2014/main" id="{3346DA8D-7FE8-8D17-C6AA-5A64467FE3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9502" y="3000691"/>
            <a:ext cx="5943600" cy="2704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50A73-62B3-38ED-A099-EA14F6953A4E}"/>
              </a:ext>
            </a:extLst>
          </p:cNvPr>
          <p:cNvSpPr txBox="1"/>
          <p:nvPr/>
        </p:nvSpPr>
        <p:spPr>
          <a:xfrm>
            <a:off x="3962400" y="6347620"/>
            <a:ext cx="4929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Balasubramanian et al.  Osteoporosis Int 2018</a:t>
            </a:r>
          </a:p>
        </p:txBody>
      </p:sp>
    </p:spTree>
    <p:extLst>
      <p:ext uri="{BB962C8B-B14F-4D97-AF65-F5344CB8AC3E}">
        <p14:creationId xmlns:p14="http://schemas.microsoft.com/office/powerpoint/2010/main" val="9139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8CDCE3-EC23-CB68-A401-43BF8AD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228600"/>
            <a:ext cx="8229600" cy="612775"/>
          </a:xfrm>
        </p:spPr>
        <p:txBody>
          <a:bodyPr/>
          <a:lstStyle/>
          <a:p>
            <a:r>
              <a:rPr lang="en-US" sz="2800" dirty="0"/>
              <a:t>1. </a:t>
            </a:r>
            <a: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Patients at imminent risk of fracture</a:t>
            </a:r>
            <a:b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551BB-2C74-792E-49A1-AE3F674A5C9B}"/>
              </a:ext>
            </a:extLst>
          </p:cNvPr>
          <p:cNvSpPr txBox="1"/>
          <p:nvPr/>
        </p:nvSpPr>
        <p:spPr>
          <a:xfrm>
            <a:off x="1343391" y="841375"/>
            <a:ext cx="646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Patients with recent fracture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Patients with multiple previous fractures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CC4401-0408-84E8-B217-B763F63AFA6B}"/>
              </a:ext>
            </a:extLst>
          </p:cNvPr>
          <p:cNvSpPr txBox="1"/>
          <p:nvPr/>
        </p:nvSpPr>
        <p:spPr>
          <a:xfrm>
            <a:off x="352073" y="2209800"/>
            <a:ext cx="846391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Goal: to maximally increase BMD as quickly as possible. First choice - an anabolic agent.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188191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85405-9F70-FAEE-9E99-82F6005F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54FE36-FC59-8759-BEF9-DEC7E4E7F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676400"/>
            <a:ext cx="8229600" cy="444182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23E4D1-E0C7-7783-0C26-5E2AA25F2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48" y="609600"/>
            <a:ext cx="8065168" cy="612775"/>
          </a:xfrm>
        </p:spPr>
        <p:txBody>
          <a:bodyPr/>
          <a:lstStyle/>
          <a:p>
            <a:r>
              <a:rPr lang="en-US" sz="2800" dirty="0"/>
              <a:t>2. </a:t>
            </a: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Other p</a:t>
            </a:r>
            <a: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atients at increased risk of fracture (with T scores </a:t>
            </a:r>
            <a:r>
              <a:rPr lang="en-US" sz="2800" u="sng" dirty="0">
                <a:solidFill>
                  <a:srgbClr val="000000"/>
                </a:solidFill>
                <a:effectLst/>
                <a:latin typeface="Helvetica" pitchFamily="2" charset="0"/>
              </a:rPr>
              <a:t>&lt;</a:t>
            </a:r>
            <a: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 -2.5)</a:t>
            </a:r>
            <a:b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	</a:t>
            </a:r>
            <a:b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D2755-44BA-CC04-26C8-86AA5FDB7176}"/>
              </a:ext>
            </a:extLst>
          </p:cNvPr>
          <p:cNvSpPr txBox="1"/>
          <p:nvPr/>
        </p:nvSpPr>
        <p:spPr>
          <a:xfrm>
            <a:off x="1383632" y="1905000"/>
            <a:ext cx="6400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Target goal - </a:t>
            </a:r>
            <a:r>
              <a:rPr lang="en-US" sz="2400" dirty="0">
                <a:solidFill>
                  <a:srgbClr val="000000"/>
                </a:solidFill>
                <a:effectLst/>
                <a:latin typeface="Helvetica" pitchFamily="2" charset="0"/>
              </a:rPr>
              <a:t>achieve a lower risk BMD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964001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EDEB2-984F-1124-CB09-4F03E732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85384B-5E93-F92B-E482-C88E8896F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676400"/>
            <a:ext cx="8229600" cy="444182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5A1139-C3E6-5E91-19DE-79F1E3EAB7EE}"/>
              </a:ext>
            </a:extLst>
          </p:cNvPr>
          <p:cNvSpPr txBox="1"/>
          <p:nvPr/>
        </p:nvSpPr>
        <p:spPr>
          <a:xfrm>
            <a:off x="288353" y="1066800"/>
            <a:ext cx="844616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Use total hip BMD to set and monitor treatment goals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Total hip is the best BMD measurement site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Most precise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Increases in hip BMD are strongly associated with fracture reduction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BMD T score &gt; -2.5 should be the </a:t>
            </a:r>
            <a:r>
              <a:rPr lang="en-US" sz="2400" b="1" i="1" dirty="0">
                <a:solidFill>
                  <a:srgbClr val="000000"/>
                </a:solidFill>
                <a:latin typeface="Helvetica" pitchFamily="2" charset="0"/>
              </a:rPr>
              <a:t>minimum</a:t>
            </a:r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 goal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In p</a:t>
            </a:r>
            <a:r>
              <a:rPr lang="en-US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atients with other risk factors for fracture the T score goal may be higher (e.g. -2.0 or -1.5)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Higher age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Previous fracture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Fall risk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Diabetes, glucocorticoids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If TH is &gt; -2.5 but LS or FN is below, use those sites to set goals and monitor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0B44F4-5351-1A24-5754-561E5E6500E6}"/>
              </a:ext>
            </a:extLst>
          </p:cNvPr>
          <p:cNvSpPr txBox="1"/>
          <p:nvPr/>
        </p:nvSpPr>
        <p:spPr>
          <a:xfrm>
            <a:off x="532435" y="300942"/>
            <a:ext cx="8114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Using BMD to set and monitor treatment goals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8639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8AA63C-559D-6B3A-F077-900339F78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98646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In patients with TH T-score−2.5 to−2.8 and LS T-score−2.5 to−3.0: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Bisphosphonates, denosumab, </a:t>
            </a:r>
            <a:r>
              <a:rPr lang="en-US" sz="1800" dirty="0" err="1">
                <a:solidFill>
                  <a:srgbClr val="000000"/>
                </a:solidFill>
                <a:latin typeface="Helvetica" pitchFamily="2" charset="0"/>
              </a:rPr>
              <a:t>anabolics</a:t>
            </a:r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 all likely to achieve goal in &gt;50%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Helvetica" pitchFamily="2" charset="0"/>
              </a:rPr>
              <a:t>Individual patient factors and local/regional guidance should be considered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  <a:latin typeface="Helvetica" pitchFamily="2" charset="0"/>
              </a:rPr>
              <a:t>Previous fracture or other risks may prompt more aggressive therapy to increase speed or likelihood of achieving goal</a:t>
            </a:r>
          </a:p>
          <a:p>
            <a:pPr lvl="1"/>
            <a:endParaRPr lang="en-US" sz="16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In patients with very low BMD (TH T-scores &lt;−2.8 or LS T-scores &lt;−3.0):</a:t>
            </a:r>
          </a:p>
          <a:p>
            <a:r>
              <a:rPr lang="en-US" sz="1800" dirty="0">
                <a:solidFill>
                  <a:srgbClr val="000000"/>
                </a:solidFill>
                <a:latin typeface="Helvetica" pitchFamily="2" charset="0"/>
              </a:rPr>
              <a:t>Anabolic agent more likely to succeed</a:t>
            </a:r>
            <a:endParaRPr lang="en-US" sz="1800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D99AFC-5D79-3B2E-1F43-4C3B894E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77"/>
            <a:ext cx="7543800" cy="61277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  <a:t>Selecting initial treatment in order to achieve target BMD </a:t>
            </a: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within 3 years</a:t>
            </a:r>
            <a:b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AB4B42-EEB5-A656-C62A-D845F1343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89400"/>
            <a:ext cx="58166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8840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19DC659-3A36-CB0D-7D4C-D12C66185EB6}"/>
              </a:ext>
            </a:extLst>
          </p:cNvPr>
          <p:cNvSpPr txBox="1">
            <a:spLocks/>
          </p:cNvSpPr>
          <p:nvPr/>
        </p:nvSpPr>
        <p:spPr bwMode="auto">
          <a:xfrm>
            <a:off x="457200" y="2514600"/>
            <a:ext cx="3429000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r>
              <a:rPr lang="en-US" sz="1800" dirty="0"/>
              <a:t>Probability of attaining T-score above −2.5 for Total Hip (A) and Lumbar Spine (B) over 3 yr during treatment with </a:t>
            </a:r>
            <a:r>
              <a:rPr lang="en-US" sz="1800" dirty="0" err="1"/>
              <a:t>romo</a:t>
            </a:r>
            <a:r>
              <a:rPr lang="en-US" sz="1800" dirty="0"/>
              <a:t>/</a:t>
            </a:r>
            <a:r>
              <a:rPr lang="en-US" sz="1800" dirty="0" err="1"/>
              <a:t>demab</a:t>
            </a:r>
            <a:r>
              <a:rPr lang="en-US" sz="1800" dirty="0"/>
              <a:t>, </a:t>
            </a:r>
            <a:r>
              <a:rPr lang="en-US" sz="1800" dirty="0" err="1"/>
              <a:t>romo</a:t>
            </a:r>
            <a:r>
              <a:rPr lang="en-US" sz="1800" dirty="0"/>
              <a:t>/alendronate or alendronate</a:t>
            </a:r>
          </a:p>
        </p:txBody>
      </p:sp>
      <p:pic>
        <p:nvPicPr>
          <p:cNvPr id="5" name="New picture">
            <a:extLst>
              <a:ext uri="{FF2B5EF4-FFF2-40B4-BE49-F238E27FC236}">
                <a16:creationId xmlns:a16="http://schemas.microsoft.com/office/drawing/2014/main" id="{7C5BFD05-06D1-2540-E5CC-0D018C20B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66322" y="242877"/>
            <a:ext cx="4800600" cy="61722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7E605FA-AC36-AFAA-D2D8-DB7CB018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877"/>
            <a:ext cx="3733800" cy="612775"/>
          </a:xfrm>
        </p:spPr>
        <p:txBody>
          <a:bodyPr/>
          <a:lstStyle/>
          <a:p>
            <a: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  <a:t>Selecting initial treatment to achieve target BMD </a:t>
            </a:r>
            <a:r>
              <a:rPr lang="en-US" sz="2800" dirty="0">
                <a:solidFill>
                  <a:srgbClr val="000000"/>
                </a:solidFill>
                <a:latin typeface="Helvetica" pitchFamily="2" charset="0"/>
              </a:rPr>
              <a:t>within 3 years</a:t>
            </a:r>
            <a:b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BC263-EFC8-981A-9AFB-B0333709F149}"/>
              </a:ext>
            </a:extLst>
          </p:cNvPr>
          <p:cNvSpPr txBox="1"/>
          <p:nvPr/>
        </p:nvSpPr>
        <p:spPr>
          <a:xfrm>
            <a:off x="5438747" y="6276577"/>
            <a:ext cx="225574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Baseline lumbar spine T-score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4C754-C1CD-C1D7-82AC-4E1DCFC1B8D2}"/>
              </a:ext>
            </a:extLst>
          </p:cNvPr>
          <p:cNvSpPr txBox="1"/>
          <p:nvPr/>
        </p:nvSpPr>
        <p:spPr>
          <a:xfrm>
            <a:off x="5608666" y="3152001"/>
            <a:ext cx="191590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Baseline total hip T-score</a:t>
            </a:r>
          </a:p>
        </p:txBody>
      </p:sp>
    </p:spTree>
    <p:extLst>
      <p:ext uri="{BB962C8B-B14F-4D97-AF65-F5344CB8AC3E}">
        <p14:creationId xmlns:p14="http://schemas.microsoft.com/office/powerpoint/2010/main" val="4865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3">
            <a:extLst>
              <a:ext uri="{FF2B5EF4-FFF2-40B4-BE49-F238E27FC236}">
                <a16:creationId xmlns:a16="http://schemas.microsoft.com/office/drawing/2014/main" id="{01576102-2F3A-5527-A5E3-95774F2A4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62200"/>
            <a:ext cx="4876800" cy="327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89E6D3-8458-3478-1504-5C4F9121F579}"/>
              </a:ext>
            </a:extLst>
          </p:cNvPr>
          <p:cNvSpPr txBox="1"/>
          <p:nvPr/>
        </p:nvSpPr>
        <p:spPr>
          <a:xfrm>
            <a:off x="152400" y="181669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1B1B1B"/>
                </a:solidFill>
                <a:effectLst/>
                <a:latin typeface="+mn-lt"/>
              </a:rPr>
              <a:t>Effects of antiresorptive osteoporosis treatments on hip BMD</a:t>
            </a:r>
          </a:p>
          <a:p>
            <a:r>
              <a:rPr lang="en-US" b="0" i="0" dirty="0">
                <a:solidFill>
                  <a:srgbClr val="1B1B1B"/>
                </a:solidFill>
                <a:effectLst/>
                <a:latin typeface="+mn-lt"/>
              </a:rPr>
              <a:t>Data derived from long-term follow-up studies of the FLEX trial (alendronate, 5–10 mg peroral per day), the HORIZON trial (zoledronic acid, 5 mg intravenous infusion per year), and the FREEDOM trial (denosumab, 60 mg subcutaneous injection every 6 months)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2FDB9-0FFA-F08B-30BC-6BEB6453DDAC}"/>
              </a:ext>
            </a:extLst>
          </p:cNvPr>
          <p:cNvSpPr txBox="1"/>
          <p:nvPr/>
        </p:nvSpPr>
        <p:spPr>
          <a:xfrm>
            <a:off x="247650" y="5826726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1B1B1B"/>
                </a:solidFill>
                <a:effectLst/>
                <a:latin typeface="Cambria" panose="02040503050406030204" pitchFamily="18" charset="0"/>
              </a:rPr>
              <a:t>As data are derived from separate studies, formal comparisons between changes in BMD have not been made. Error bars indicate 95% confidence intervals.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E87E3-A6D0-4C38-E35C-F1EC7B4E492E}"/>
              </a:ext>
            </a:extLst>
          </p:cNvPr>
          <p:cNvSpPr txBox="1"/>
          <p:nvPr/>
        </p:nvSpPr>
        <p:spPr>
          <a:xfrm>
            <a:off x="7127798" y="5894095"/>
            <a:ext cx="1697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Kendler et al.  </a:t>
            </a:r>
          </a:p>
          <a:p>
            <a:r>
              <a:rPr lang="en-US" dirty="0"/>
              <a:t>Adv </a:t>
            </a:r>
            <a:r>
              <a:rPr lang="en-US" dirty="0" err="1"/>
              <a:t>Ther</a:t>
            </a:r>
            <a:r>
              <a:rPr lang="en-US" dirty="0"/>
              <a:t>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A2012-ADE4-9C6F-3482-9608BA357754}"/>
              </a:ext>
            </a:extLst>
          </p:cNvPr>
          <p:cNvSpPr txBox="1"/>
          <p:nvPr/>
        </p:nvSpPr>
        <p:spPr>
          <a:xfrm>
            <a:off x="5981700" y="262178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Denosumab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7AD65A-5C72-07DA-D9D1-F03218CB0641}"/>
              </a:ext>
            </a:extLst>
          </p:cNvPr>
          <p:cNvSpPr txBox="1"/>
          <p:nvPr/>
        </p:nvSpPr>
        <p:spPr>
          <a:xfrm>
            <a:off x="5699202" y="377888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Zoledronate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E67E1-B212-2E8C-898C-C41C6FE16D87}"/>
              </a:ext>
            </a:extLst>
          </p:cNvPr>
          <p:cNvSpPr txBox="1"/>
          <p:nvPr/>
        </p:nvSpPr>
        <p:spPr>
          <a:xfrm>
            <a:off x="6019800" y="435521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Alendronate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D6EA8-0320-5290-33DE-D63649CD86D1}"/>
              </a:ext>
            </a:extLst>
          </p:cNvPr>
          <p:cNvSpPr/>
          <p:nvPr/>
        </p:nvSpPr>
        <p:spPr bwMode="auto">
          <a:xfrm>
            <a:off x="2286000" y="2243772"/>
            <a:ext cx="3200400" cy="37801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84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4231B-F34F-0F45-C8A2-1CEE8402F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4E0B2-DB9E-1715-F81D-5138D81A3672}"/>
              </a:ext>
            </a:extLst>
          </p:cNvPr>
          <p:cNvSpPr txBox="1"/>
          <p:nvPr/>
        </p:nvSpPr>
        <p:spPr>
          <a:xfrm>
            <a:off x="838201" y="1219200"/>
            <a:ext cx="2507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Disclosures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C4A0-0BBE-757A-6491-1783B5A08C12}"/>
              </a:ext>
            </a:extLst>
          </p:cNvPr>
          <p:cNvSpPr txBox="1"/>
          <p:nvPr/>
        </p:nvSpPr>
        <p:spPr>
          <a:xfrm>
            <a:off x="838201" y="2514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Consulting: </a:t>
            </a:r>
          </a:p>
          <a:p>
            <a:r>
              <a:rPr lang="en-US" sz="2400" dirty="0"/>
              <a:t>Amgen, </a:t>
            </a:r>
            <a:r>
              <a:rPr lang="en-US" sz="2400" dirty="0" err="1"/>
              <a:t>Angitia</a:t>
            </a:r>
            <a:r>
              <a:rPr lang="en-US" sz="2400" dirty="0"/>
              <a:t>, Biocon, Radius, Ultragenyx</a:t>
            </a:r>
          </a:p>
        </p:txBody>
      </p:sp>
    </p:spTree>
    <p:extLst>
      <p:ext uri="{BB962C8B-B14F-4D97-AF65-F5344CB8AC3E}">
        <p14:creationId xmlns:p14="http://schemas.microsoft.com/office/powerpoint/2010/main" val="388689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2E1F0-45C5-9E3F-8AB6-2CDB1D08C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EC179A-1592-9B1E-A389-ADF0C3F5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08087"/>
            <a:ext cx="8229600" cy="44418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If BMD goal is not met – options: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On bisphosphonate </a:t>
            </a:r>
            <a: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effectLst/>
                <a:latin typeface="Helvetica" pitchFamily="2" charset="0"/>
              </a:rPr>
              <a:t> s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witch to denosumab or anabolic 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On denosumab - continue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After 1 course of anabolic + antiresorptive </a:t>
            </a:r>
            <a:r>
              <a:rPr lang="en-US" sz="2800" dirty="0">
                <a:solidFill>
                  <a:srgbClr val="000000"/>
                </a:solidFill>
                <a:effectLst/>
                <a:latin typeface="Helvetica" pitchFamily="2" charset="0"/>
              </a:rPr>
              <a:t>→</a:t>
            </a:r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 another course of an anabolic?</a:t>
            </a: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Fracture on therapy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May not mean treatment failure but probably indicates higher future fracture risk</a:t>
            </a:r>
          </a:p>
          <a:p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Reconsider risk factors, optimize non-pharm approaches, consider more aggressive therapies</a:t>
            </a:r>
          </a:p>
          <a:p>
            <a:pPr lvl="1"/>
            <a:r>
              <a:rPr lang="en-US" sz="2000" b="1" dirty="0">
                <a:solidFill>
                  <a:srgbClr val="000000"/>
                </a:solidFill>
                <a:latin typeface="Helvetica" pitchFamily="2" charset="0"/>
              </a:rPr>
              <a:t>Anabolic, or another course of an anabolic</a:t>
            </a:r>
          </a:p>
          <a:p>
            <a:pPr lvl="1"/>
            <a:endParaRPr lang="en-US" sz="1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57150" indent="0"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180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E58156-DA42-3F97-C556-8B9C7A7D7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6888"/>
            <a:ext cx="7467600" cy="791337"/>
          </a:xfrm>
        </p:spPr>
        <p:txBody>
          <a:bodyPr/>
          <a:lstStyle/>
          <a:p>
            <a: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  <a:t>When treatment targets have not been met</a:t>
            </a:r>
            <a:b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06527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A84B4-5FAD-3A6A-CD71-1E0DC356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6CB6DB-694E-7130-B496-B9E0B507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Bisphosphonates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→ holiday, followed by intermittent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zol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 or low dose oral bisphosphonate</a:t>
            </a:r>
          </a:p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Denosumab – intensive bisphosphonates, then intermittent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</a:rPr>
              <a:t>zol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or low dose oral bisphosphonate</a:t>
            </a:r>
            <a:endParaRPr lang="en-US" sz="2400" b="1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Anabolic/bisphosphonate – intermittent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</a:rPr>
              <a:t>zol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or low dose oral bisphosphonate</a:t>
            </a:r>
          </a:p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Anabolic/denosumab – intensive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</a:rPr>
              <a:t>zol</a:t>
            </a:r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 followed by intermittent </a:t>
            </a:r>
            <a:r>
              <a:rPr lang="en-US" sz="2400" b="1" dirty="0" err="1">
                <a:solidFill>
                  <a:srgbClr val="000000"/>
                </a:solidFill>
                <a:latin typeface="Helvetica" pitchFamily="2" charset="0"/>
              </a:rPr>
              <a:t>zol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or low dose oral bisphosphonate</a:t>
            </a:r>
            <a:endParaRPr lang="en-US" sz="2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B08E4-82E3-1EBE-7632-FA465AC03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5450"/>
            <a:ext cx="7848600" cy="612775"/>
          </a:xfrm>
        </p:spPr>
        <p:txBody>
          <a:bodyPr/>
          <a:lstStyle/>
          <a:p>
            <a: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  <a:t>When treatment targets have been achieved</a:t>
            </a:r>
            <a:br>
              <a:rPr lang="en-US" sz="2800" dirty="0">
                <a:solidFill>
                  <a:srgbClr val="001427"/>
                </a:solidFill>
                <a:effectLst/>
                <a:latin typeface="Helvetica" pitchFamily="2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9646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A450DF-8FC0-D1A3-5186-C2BD852B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3" y="282066"/>
            <a:ext cx="7848600" cy="612775"/>
          </a:xfrm>
        </p:spPr>
        <p:txBody>
          <a:bodyPr/>
          <a:lstStyle/>
          <a:p>
            <a:r>
              <a:rPr lang="en-US" sz="3200" b="1" dirty="0"/>
              <a:t>Initial and subsequent therapy - example</a:t>
            </a:r>
            <a:br>
              <a:rPr lang="en-US" sz="3200" b="1" dirty="0"/>
            </a:br>
            <a:br>
              <a:rPr lang="en-US" sz="3200" dirty="0">
                <a:solidFill>
                  <a:srgbClr val="001427"/>
                </a:solidFill>
                <a:effectLst/>
                <a:latin typeface="Helvetica" pitchFamily="2" charset="0"/>
              </a:rPr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9F98E-B6A5-2E2F-1FF8-50B4B177B290}"/>
              </a:ext>
            </a:extLst>
          </p:cNvPr>
          <p:cNvSpPr txBox="1"/>
          <p:nvPr/>
        </p:nvSpPr>
        <p:spPr>
          <a:xfrm>
            <a:off x="1820263" y="1077177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patients at very high risk of fracture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D94B2-5E94-8A3D-1577-961FCF25F5C8}"/>
              </a:ext>
            </a:extLst>
          </p:cNvPr>
          <p:cNvSpPr/>
          <p:nvPr/>
        </p:nvSpPr>
        <p:spPr bwMode="auto">
          <a:xfrm rot="16200000">
            <a:off x="555521" y="1566411"/>
            <a:ext cx="121615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Very high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817E75-C04F-EC52-7259-14E4A4DA1179}"/>
              </a:ext>
            </a:extLst>
          </p:cNvPr>
          <p:cNvSpPr/>
          <p:nvPr/>
        </p:nvSpPr>
        <p:spPr bwMode="auto">
          <a:xfrm rot="16200000">
            <a:off x="555521" y="2754568"/>
            <a:ext cx="121615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High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748FEF-5163-5013-D454-185DA56BD527}"/>
              </a:ext>
            </a:extLst>
          </p:cNvPr>
          <p:cNvSpPr/>
          <p:nvPr/>
        </p:nvSpPr>
        <p:spPr bwMode="auto">
          <a:xfrm rot="16200000">
            <a:off x="558046" y="3965235"/>
            <a:ext cx="121615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Moderate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B6F18-1858-798A-9734-0DE2B58CC401}"/>
              </a:ext>
            </a:extLst>
          </p:cNvPr>
          <p:cNvSpPr/>
          <p:nvPr/>
        </p:nvSpPr>
        <p:spPr bwMode="auto">
          <a:xfrm rot="16200000">
            <a:off x="555521" y="5170417"/>
            <a:ext cx="12161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Modest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4D857E-69E6-11C0-C3D5-AC24E424A78B}"/>
              </a:ext>
            </a:extLst>
          </p:cNvPr>
          <p:cNvCxnSpPr/>
          <p:nvPr/>
        </p:nvCxnSpPr>
        <p:spPr bwMode="auto">
          <a:xfrm>
            <a:off x="1600200" y="5562600"/>
            <a:ext cx="6172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3D3F9D8-E276-1FBE-E8FC-3AEAB7772FE0}"/>
              </a:ext>
            </a:extLst>
          </p:cNvPr>
          <p:cNvSpPr txBox="1"/>
          <p:nvPr/>
        </p:nvSpPr>
        <p:spPr>
          <a:xfrm>
            <a:off x="1865376" y="5779008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65	   70	   75	   80	    85	   90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6C9BB-61F3-532C-E7AE-665120949D11}"/>
              </a:ext>
            </a:extLst>
          </p:cNvPr>
          <p:cNvSpPr txBox="1"/>
          <p:nvPr/>
        </p:nvSpPr>
        <p:spPr>
          <a:xfrm>
            <a:off x="4331875" y="624788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Age (yrs)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3CB126-3ACC-7111-592E-3F0977A63383}"/>
              </a:ext>
            </a:extLst>
          </p:cNvPr>
          <p:cNvSpPr/>
          <p:nvPr/>
        </p:nvSpPr>
        <p:spPr bwMode="auto">
          <a:xfrm>
            <a:off x="1981200" y="5029210"/>
            <a:ext cx="369332" cy="3169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32151D-B85B-717A-206E-0C9FF7E52D6C}"/>
              </a:ext>
            </a:extLst>
          </p:cNvPr>
          <p:cNvSpPr/>
          <p:nvPr/>
        </p:nvSpPr>
        <p:spPr bwMode="auto">
          <a:xfrm>
            <a:off x="2350531" y="5029210"/>
            <a:ext cx="1769507" cy="31698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F87A61-6631-5D22-529B-5F9C1C05E1B6}"/>
              </a:ext>
            </a:extLst>
          </p:cNvPr>
          <p:cNvSpPr/>
          <p:nvPr/>
        </p:nvSpPr>
        <p:spPr bwMode="auto">
          <a:xfrm>
            <a:off x="4113942" y="5029210"/>
            <a:ext cx="2896458" cy="316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59B53D-DA78-6D75-7DD3-29B02211E147}"/>
              </a:ext>
            </a:extLst>
          </p:cNvPr>
          <p:cNvSpPr/>
          <p:nvPr/>
        </p:nvSpPr>
        <p:spPr bwMode="auto">
          <a:xfrm>
            <a:off x="4121121" y="5037352"/>
            <a:ext cx="210754" cy="3169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B0CC7B-F293-E2F8-23F5-95155ABCC97F}"/>
              </a:ext>
            </a:extLst>
          </p:cNvPr>
          <p:cNvSpPr/>
          <p:nvPr/>
        </p:nvSpPr>
        <p:spPr bwMode="auto">
          <a:xfrm>
            <a:off x="4952558" y="5029210"/>
            <a:ext cx="71406" cy="3169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9900C8-2271-75B6-65ED-08C697D8C6EA}"/>
              </a:ext>
            </a:extLst>
          </p:cNvPr>
          <p:cNvSpPr/>
          <p:nvPr/>
        </p:nvSpPr>
        <p:spPr bwMode="auto">
          <a:xfrm>
            <a:off x="5643594" y="5029200"/>
            <a:ext cx="71406" cy="3169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EFC70E-CBF4-759E-EE7C-4333F55275E6}"/>
              </a:ext>
            </a:extLst>
          </p:cNvPr>
          <p:cNvSpPr/>
          <p:nvPr/>
        </p:nvSpPr>
        <p:spPr bwMode="auto">
          <a:xfrm>
            <a:off x="6329394" y="5029200"/>
            <a:ext cx="71406" cy="3169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91461F-C054-D98F-4752-24C748F98D8D}"/>
              </a:ext>
            </a:extLst>
          </p:cNvPr>
          <p:cNvSpPr/>
          <p:nvPr/>
        </p:nvSpPr>
        <p:spPr bwMode="auto">
          <a:xfrm>
            <a:off x="6979920" y="3057670"/>
            <a:ext cx="369332" cy="3169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46B5BD-DE8D-889A-262F-C5A59CDC2C97}"/>
              </a:ext>
            </a:extLst>
          </p:cNvPr>
          <p:cNvSpPr/>
          <p:nvPr/>
        </p:nvSpPr>
        <p:spPr bwMode="auto">
          <a:xfrm>
            <a:off x="6979920" y="3472198"/>
            <a:ext cx="369332" cy="31698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7227D0-26AC-66ED-53D7-AFD2A4D5A55E}"/>
              </a:ext>
            </a:extLst>
          </p:cNvPr>
          <p:cNvSpPr/>
          <p:nvPr/>
        </p:nvSpPr>
        <p:spPr bwMode="auto">
          <a:xfrm>
            <a:off x="6979920" y="3905010"/>
            <a:ext cx="369332" cy="316984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4E9A27E-8068-BE2C-B4B7-87ABFDDE00D6}"/>
              </a:ext>
            </a:extLst>
          </p:cNvPr>
          <p:cNvSpPr/>
          <p:nvPr/>
        </p:nvSpPr>
        <p:spPr bwMode="auto">
          <a:xfrm>
            <a:off x="6979920" y="4337822"/>
            <a:ext cx="369332" cy="316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B97BB-1F93-85CD-4A2C-9A73B8A8EE94}"/>
              </a:ext>
            </a:extLst>
          </p:cNvPr>
          <p:cNvSpPr txBox="1"/>
          <p:nvPr/>
        </p:nvSpPr>
        <p:spPr>
          <a:xfrm>
            <a:off x="7538068" y="300198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Anabolic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07E524-0032-2D92-CDD2-E853F9A51D2D}"/>
              </a:ext>
            </a:extLst>
          </p:cNvPr>
          <p:cNvSpPr txBox="1"/>
          <p:nvPr/>
        </p:nvSpPr>
        <p:spPr>
          <a:xfrm>
            <a:off x="7538068" y="3438153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Denosumab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4FDBD6-20E2-B293-9A53-1A319EC99698}"/>
              </a:ext>
            </a:extLst>
          </p:cNvPr>
          <p:cNvSpPr txBox="1"/>
          <p:nvPr/>
        </p:nvSpPr>
        <p:spPr>
          <a:xfrm>
            <a:off x="7538068" y="387883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Zoledronate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6F0C4D-9AAB-389D-DE17-F355B752E0F8}"/>
              </a:ext>
            </a:extLst>
          </p:cNvPr>
          <p:cNvSpPr txBox="1"/>
          <p:nvPr/>
        </p:nvSpPr>
        <p:spPr>
          <a:xfrm>
            <a:off x="7538068" y="433782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therapy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2CFCAE-7A7B-1B2B-63C3-DCE067281310}"/>
              </a:ext>
            </a:extLst>
          </p:cNvPr>
          <p:cNvCxnSpPr/>
          <p:nvPr/>
        </p:nvCxnSpPr>
        <p:spPr bwMode="auto">
          <a:xfrm>
            <a:off x="1873250" y="1819923"/>
            <a:ext cx="567875" cy="194301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DB5AE5-8B9D-9A38-CF8C-44657067949E}"/>
              </a:ext>
            </a:extLst>
          </p:cNvPr>
          <p:cNvCxnSpPr/>
          <p:nvPr/>
        </p:nvCxnSpPr>
        <p:spPr bwMode="auto">
          <a:xfrm>
            <a:off x="2441125" y="3771079"/>
            <a:ext cx="2005061" cy="1158587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620FA8-B55F-4D0B-8D77-429D30AAF9A8}"/>
              </a:ext>
            </a:extLst>
          </p:cNvPr>
          <p:cNvCxnSpPr/>
          <p:nvPr/>
        </p:nvCxnSpPr>
        <p:spPr bwMode="auto">
          <a:xfrm>
            <a:off x="4446186" y="4929656"/>
            <a:ext cx="2564214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847847D-E062-5B5B-9981-B15474C69471}"/>
              </a:ext>
            </a:extLst>
          </p:cNvPr>
          <p:cNvSpPr/>
          <p:nvPr/>
        </p:nvSpPr>
        <p:spPr bwMode="auto">
          <a:xfrm flipH="1">
            <a:off x="1752600" y="1681708"/>
            <a:ext cx="225875" cy="22329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315B601-3D7C-C80A-1727-B7E5BBDCA0AA}"/>
              </a:ext>
            </a:extLst>
          </p:cNvPr>
          <p:cNvSpPr/>
          <p:nvPr/>
        </p:nvSpPr>
        <p:spPr bwMode="auto">
          <a:xfrm flipH="1">
            <a:off x="2286000" y="3586708"/>
            <a:ext cx="225875" cy="22329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ACA281C-5C9E-E7A4-40D6-1A7BCE9DADC9}"/>
              </a:ext>
            </a:extLst>
          </p:cNvPr>
          <p:cNvSpPr/>
          <p:nvPr/>
        </p:nvSpPr>
        <p:spPr bwMode="auto">
          <a:xfrm flipH="1">
            <a:off x="4346125" y="4805908"/>
            <a:ext cx="225875" cy="223292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52B4E1-6B21-15E8-EDA4-5D82817E0692}"/>
              </a:ext>
            </a:extLst>
          </p:cNvPr>
          <p:cNvSpPr txBox="1"/>
          <p:nvPr/>
        </p:nvSpPr>
        <p:spPr>
          <a:xfrm>
            <a:off x="2725460" y="1476046"/>
            <a:ext cx="568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An anabolic followed by denosumab to achieve goal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Followed by 2-3 years of zoledronate and then intermittent therapy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448E3CB-77BA-B9CD-0409-F2EF941E7065}"/>
              </a:ext>
            </a:extLst>
          </p:cNvPr>
          <p:cNvSpPr txBox="1"/>
          <p:nvPr/>
        </p:nvSpPr>
        <p:spPr>
          <a:xfrm>
            <a:off x="7484356" y="633397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McClung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59E6F1-2DEA-384C-51A4-4CC21B455AA0}"/>
              </a:ext>
            </a:extLst>
          </p:cNvPr>
          <p:cNvSpPr txBox="1"/>
          <p:nvPr/>
        </p:nvSpPr>
        <p:spPr>
          <a:xfrm rot="16200000">
            <a:off x="-325252" y="3241320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Fracture risk</a:t>
            </a:r>
          </a:p>
        </p:txBody>
      </p:sp>
    </p:spTree>
    <p:extLst>
      <p:ext uri="{BB962C8B-B14F-4D97-AF65-F5344CB8AC3E}">
        <p14:creationId xmlns:p14="http://schemas.microsoft.com/office/powerpoint/2010/main" val="369111199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4E29AE-E529-7D47-ECD5-B9399FE33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apid fracture risk reduction should be the predominant treatment goal for patients at very high and imminent risk of fracture. </a:t>
            </a: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Initial treatment decisions and specific</a:t>
            </a:r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BMD targets should be tailored to each patient’s clinical risk profile and BMD. </a:t>
            </a:r>
          </a:p>
          <a:p>
            <a:r>
              <a:rPr lang="en-US" sz="2400" b="1" dirty="0">
                <a:solidFill>
                  <a:srgbClr val="000000"/>
                </a:solidFill>
                <a:latin typeface="Helvetica" pitchFamily="2" charset="0"/>
              </a:rPr>
              <a:t>Use </a:t>
            </a:r>
            <a:r>
              <a:rPr lang="en-US" sz="2400" b="1" dirty="0">
                <a:solidFill>
                  <a:srgbClr val="000000"/>
                </a:solidFill>
                <a:effectLst/>
                <a:latin typeface="Helvetica" pitchFamily="2" charset="0"/>
              </a:rPr>
              <a:t>BMD goals to guide clinical decisions for initiating and continuing treatment. </a:t>
            </a:r>
          </a:p>
          <a:p>
            <a:endParaRPr lang="en-US" sz="2400" b="1" dirty="0">
              <a:solidFill>
                <a:srgbClr val="000000"/>
              </a:solidFill>
              <a:effectLst/>
              <a:latin typeface="Helvetica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FDC210-1F0A-276F-3FB6-584A14D9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Major conclusions</a:t>
            </a:r>
          </a:p>
        </p:txBody>
      </p:sp>
    </p:spTree>
    <p:extLst>
      <p:ext uri="{BB962C8B-B14F-4D97-AF65-F5344CB8AC3E}">
        <p14:creationId xmlns:p14="http://schemas.microsoft.com/office/powerpoint/2010/main" val="118984384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BBF40-1AEF-F5B3-A329-B77B61B3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52DBC-98A1-FC59-1C7E-472D1A82C1B1}"/>
              </a:ext>
            </a:extLst>
          </p:cNvPr>
          <p:cNvSpPr txBox="1"/>
          <p:nvPr/>
        </p:nvSpPr>
        <p:spPr>
          <a:xfrm>
            <a:off x="609600" y="525197"/>
            <a:ext cx="4076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Osteoporosis drugs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2D8DB-995D-C359-4148-AB6A267E7339}"/>
              </a:ext>
            </a:extLst>
          </p:cNvPr>
          <p:cNvSpPr txBox="1"/>
          <p:nvPr/>
        </p:nvSpPr>
        <p:spPr>
          <a:xfrm>
            <a:off x="1142999" y="1370838"/>
            <a:ext cx="7696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Antiresorptives</a:t>
            </a:r>
            <a:endParaRPr lang="en-US" sz="2400" dirty="0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Bisphosphonates (alendronate, risedronate, ibandronate, zoledronate)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Denosumab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Anabolics</a:t>
            </a:r>
            <a:r>
              <a:rPr lang="en-US" sz="2400" dirty="0"/>
              <a:t>*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Teriparatide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Abaloparatide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Romosozumab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73279-D6F0-D0D8-D166-5B30D7C59E1D}"/>
              </a:ext>
            </a:extLst>
          </p:cNvPr>
          <p:cNvSpPr txBox="1"/>
          <p:nvPr/>
        </p:nvSpPr>
        <p:spPr>
          <a:xfrm>
            <a:off x="376626" y="5487162"/>
            <a:ext cx="846257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/>
              <a:t>Newer strategies for optimally utilizing these options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65E6B-0EC2-D50F-53B5-AA6F853DF7CC}"/>
              </a:ext>
            </a:extLst>
          </p:cNvPr>
          <p:cNvSpPr txBox="1"/>
          <p:nvPr/>
        </p:nvSpPr>
        <p:spPr>
          <a:xfrm>
            <a:off x="5098658" y="3352800"/>
            <a:ext cx="404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dirty="0" err="1"/>
              <a:t>Anabolics</a:t>
            </a:r>
            <a:r>
              <a:rPr lang="en-US" dirty="0"/>
              <a:t> are used for 1-2 years, followed by an antiresorptive</a:t>
            </a:r>
          </a:p>
        </p:txBody>
      </p:sp>
    </p:spTree>
    <p:extLst>
      <p:ext uri="{BB962C8B-B14F-4D97-AF65-F5344CB8AC3E}">
        <p14:creationId xmlns:p14="http://schemas.microsoft.com/office/powerpoint/2010/main" val="151246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0919CC-8E6B-CA9B-2CD4-5CFDDE628615}"/>
              </a:ext>
            </a:extLst>
          </p:cNvPr>
          <p:cNvSpPr txBox="1"/>
          <p:nvPr/>
        </p:nvSpPr>
        <p:spPr>
          <a:xfrm>
            <a:off x="422910" y="3257550"/>
            <a:ext cx="85746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C2A29"/>
                </a:solidFill>
                <a:effectLst/>
              </a:rPr>
              <a:t>Essential 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</a:rPr>
              <a:t>Treat high risk individuals - particularly those with previous fracture.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</a:rPr>
              <a:t>Consider bisphosphonates as the first line therapeutic choice for postmenopausal women at high risk of fracture.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</a:rPr>
              <a:t>Reassess fracture risk after patient has been on bisphosphonates for 3-5 years.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C2A29"/>
                </a:solidFill>
                <a:effectLst/>
              </a:rPr>
              <a:t>Following reassessment, prescribe a “bisphosphonate holiday” for women who are on bisphosphonates and are low-to-moderate risk of fracture.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</a:rPr>
              <a:t>In postmenopausal women with osteoporosis who are at high risk for osteoporotic fractures, we recommend using denosumab as an alternative initial treatment.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A2A2A"/>
                </a:solidFill>
                <a:effectLst/>
              </a:rPr>
              <a:t>administration of denosumab should not be delayed or stopped without subsequent antiresorptive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4A8F5-8D54-4B22-279B-EF967035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868" y="184130"/>
            <a:ext cx="6091767" cy="245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EAAACF-A07D-DDFD-E049-46F8D558C183}"/>
              </a:ext>
            </a:extLst>
          </p:cNvPr>
          <p:cNvSpPr txBox="1"/>
          <p:nvPr/>
        </p:nvSpPr>
        <p:spPr>
          <a:xfrm>
            <a:off x="685800" y="216214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Update JCEM March 2020</a:t>
            </a:r>
          </a:p>
        </p:txBody>
      </p:sp>
    </p:spTree>
    <p:extLst>
      <p:ext uri="{BB962C8B-B14F-4D97-AF65-F5344CB8AC3E}">
        <p14:creationId xmlns:p14="http://schemas.microsoft.com/office/powerpoint/2010/main" val="222946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9AA0F-E5B9-A40F-B704-5FA4B2581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1395287-C79A-A7EC-7739-89F8381F223B}"/>
              </a:ext>
            </a:extLst>
          </p:cNvPr>
          <p:cNvSpPr txBox="1"/>
          <p:nvPr/>
        </p:nvSpPr>
        <p:spPr>
          <a:xfrm>
            <a:off x="422910" y="3257550"/>
            <a:ext cx="85746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2C2A29"/>
                </a:solidFill>
                <a:effectLst/>
              </a:rPr>
              <a:t>Essential points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C2A29"/>
                </a:solidFill>
                <a:effectLst/>
              </a:rPr>
              <a:t>Consider anabolic therapy (teriparatide or </a:t>
            </a:r>
            <a:r>
              <a:rPr lang="en-US" i="0" dirty="0" err="1">
                <a:solidFill>
                  <a:srgbClr val="2C2A29"/>
                </a:solidFill>
                <a:effectLst/>
              </a:rPr>
              <a:t>abaloparatide</a:t>
            </a:r>
            <a:r>
              <a:rPr lang="en-US" i="0" dirty="0">
                <a:solidFill>
                  <a:srgbClr val="2C2A29"/>
                </a:solidFill>
                <a:effectLst/>
              </a:rPr>
              <a:t>) for women at very high risk of fractures, such as those with severe or multiple vertebral fractures.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A2A2A"/>
                </a:solidFill>
                <a:effectLst/>
              </a:rPr>
              <a:t>In postmenopausal women with osteoporosis at very high risk of fracture, such as those with severe osteoporosis (i.e., low T-score &lt; −2.5 and fractures) or multiple vertebral fractures, we recommend </a:t>
            </a:r>
            <a:r>
              <a:rPr lang="en-US" i="0" dirty="0" err="1">
                <a:solidFill>
                  <a:srgbClr val="2A2A2A"/>
                </a:solidFill>
                <a:effectLst/>
              </a:rPr>
              <a:t>romosozumab</a:t>
            </a:r>
            <a:r>
              <a:rPr lang="en-US" i="0" dirty="0">
                <a:solidFill>
                  <a:srgbClr val="2A2A2A"/>
                </a:solidFill>
                <a:effectLst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A2A2A"/>
                </a:solidFill>
              </a:rPr>
              <a:t>Anabolic therapies should be followed by an antiresorptive.</a:t>
            </a:r>
            <a:endParaRPr lang="en-US" i="0" dirty="0">
              <a:solidFill>
                <a:srgbClr val="2A2A2A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C2A29"/>
                </a:solidFill>
                <a:effectLst/>
              </a:rPr>
              <a:t>All women undergoing treatment with osteoporosis therapies other than anabolic therapy should consume calcium and vitamin D in their diet or via supplements.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C2A29"/>
                </a:solidFill>
                <a:effectLst/>
              </a:rPr>
              <a:t>Monitor the BMD of high-risk individuals with a low BMD every 1 to 3 years.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104B5-700B-24F8-0A55-AFAF3785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668" y="243297"/>
            <a:ext cx="6091767" cy="2450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9E37E3-2B77-3740-2E12-1F59057570AE}"/>
              </a:ext>
            </a:extLst>
          </p:cNvPr>
          <p:cNvSpPr txBox="1"/>
          <p:nvPr/>
        </p:nvSpPr>
        <p:spPr>
          <a:xfrm>
            <a:off x="609600" y="243297"/>
            <a:ext cx="2294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Update JCEM March 2020</a:t>
            </a:r>
          </a:p>
        </p:txBody>
      </p:sp>
    </p:spTree>
    <p:extLst>
      <p:ext uri="{BB962C8B-B14F-4D97-AF65-F5344CB8AC3E}">
        <p14:creationId xmlns:p14="http://schemas.microsoft.com/office/powerpoint/2010/main" val="428496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E3B04B-010E-A8ED-D2A5-9D52C4E0123C}"/>
              </a:ext>
            </a:extLst>
          </p:cNvPr>
          <p:cNvSpPr txBox="1"/>
          <p:nvPr/>
        </p:nvSpPr>
        <p:spPr>
          <a:xfrm>
            <a:off x="468351" y="2147881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alendronate</a:t>
            </a:r>
          </a:p>
          <a:p>
            <a:r>
              <a:rPr lang="en-US" sz="2000" dirty="0"/>
              <a:t>risedronate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83DDA-0D2B-85FA-F3F7-F15AEE64B845}"/>
              </a:ext>
            </a:extLst>
          </p:cNvPr>
          <p:cNvSpPr txBox="1"/>
          <p:nvPr/>
        </p:nvSpPr>
        <p:spPr>
          <a:xfrm>
            <a:off x="2213684" y="2147881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zoledronate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0C4C28-9671-3086-2EF9-F254C321E728}"/>
              </a:ext>
            </a:extLst>
          </p:cNvPr>
          <p:cNvSpPr txBox="1"/>
          <p:nvPr/>
        </p:nvSpPr>
        <p:spPr>
          <a:xfrm>
            <a:off x="3717270" y="2147881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denosumab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782C2-C7E6-3C85-A227-364777FB1C2B}"/>
              </a:ext>
            </a:extLst>
          </p:cNvPr>
          <p:cNvSpPr txBox="1"/>
          <p:nvPr/>
        </p:nvSpPr>
        <p:spPr>
          <a:xfrm>
            <a:off x="5252357" y="2147881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abaloparatide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538BF2-E6F5-5714-A74C-BE6379EEFBFE}"/>
              </a:ext>
            </a:extLst>
          </p:cNvPr>
          <p:cNvSpPr txBox="1"/>
          <p:nvPr/>
        </p:nvSpPr>
        <p:spPr>
          <a:xfrm>
            <a:off x="7002107" y="2147881"/>
            <a:ext cx="18854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romosozumab</a:t>
            </a:r>
            <a:endParaRPr lang="en-US" sz="2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B6BC75-04E2-2835-44FA-FE01BED4F3AE}"/>
              </a:ext>
            </a:extLst>
          </p:cNvPr>
          <p:cNvCxnSpPr>
            <a:cxnSpLocks/>
          </p:cNvCxnSpPr>
          <p:nvPr/>
        </p:nvCxnSpPr>
        <p:spPr>
          <a:xfrm>
            <a:off x="724828" y="3484074"/>
            <a:ext cx="777450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BBD4675-994B-A616-D427-359D8E58AF7B}"/>
              </a:ext>
            </a:extLst>
          </p:cNvPr>
          <p:cNvSpPr txBox="1"/>
          <p:nvPr/>
        </p:nvSpPr>
        <p:spPr>
          <a:xfrm>
            <a:off x="3512768" y="3287818"/>
            <a:ext cx="169498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Fracture risk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F4DB53-5263-96C5-A9D7-843E88990298}"/>
              </a:ext>
            </a:extLst>
          </p:cNvPr>
          <p:cNvSpPr txBox="1"/>
          <p:nvPr/>
        </p:nvSpPr>
        <p:spPr>
          <a:xfrm>
            <a:off x="5828465" y="3723338"/>
            <a:ext cx="3213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Very High</a:t>
            </a:r>
          </a:p>
          <a:p>
            <a:r>
              <a:rPr lang="en-US" dirty="0"/>
              <a:t>Very low BMD (T score &lt;-3.0)</a:t>
            </a:r>
          </a:p>
          <a:p>
            <a:r>
              <a:rPr lang="en-US" dirty="0"/>
              <a:t>Very high FRAX score</a:t>
            </a:r>
          </a:p>
          <a:p>
            <a:r>
              <a:rPr lang="en-US" dirty="0"/>
              <a:t>	</a:t>
            </a:r>
            <a:r>
              <a:rPr lang="en-US" u="sng" dirty="0"/>
              <a:t>&gt;</a:t>
            </a:r>
            <a:r>
              <a:rPr lang="en-US" dirty="0"/>
              <a:t>30% MOF</a:t>
            </a:r>
          </a:p>
          <a:p>
            <a:r>
              <a:rPr lang="en-US" dirty="0"/>
              <a:t>	</a:t>
            </a:r>
            <a:r>
              <a:rPr lang="en-US" u="sng" dirty="0"/>
              <a:t>&gt;</a:t>
            </a:r>
            <a:r>
              <a:rPr lang="en-US" dirty="0"/>
              <a:t>4.5% hip</a:t>
            </a:r>
          </a:p>
          <a:p>
            <a:r>
              <a:rPr lang="en-US" dirty="0"/>
              <a:t>Recent fracture</a:t>
            </a:r>
          </a:p>
          <a:p>
            <a:r>
              <a:rPr lang="en-US" dirty="0"/>
              <a:t>Multiple or severe vertebral fx</a:t>
            </a:r>
          </a:p>
          <a:p>
            <a:r>
              <a:rPr lang="en-US" dirty="0"/>
              <a:t>Fx on therapy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898093-0AF4-416A-DA09-72E3BB3700B2}"/>
              </a:ext>
            </a:extLst>
          </p:cNvPr>
          <p:cNvSpPr txBox="1"/>
          <p:nvPr/>
        </p:nvSpPr>
        <p:spPr>
          <a:xfrm>
            <a:off x="432791" y="495480"/>
            <a:ext cx="806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Choosing initial osteoporosis therapy – make treatment decisions based on fracture risk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056C3-6762-32A3-F4BE-9C8D90745326}"/>
              </a:ext>
            </a:extLst>
          </p:cNvPr>
          <p:cNvSpPr txBox="1"/>
          <p:nvPr/>
        </p:nvSpPr>
        <p:spPr>
          <a:xfrm>
            <a:off x="655563" y="3723338"/>
            <a:ext cx="49192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Moderate		High</a:t>
            </a:r>
          </a:p>
          <a:p>
            <a:r>
              <a:rPr lang="en-US" dirty="0"/>
              <a:t>Low BMD		Low BMD</a:t>
            </a:r>
          </a:p>
          <a:p>
            <a:r>
              <a:rPr lang="en-US" dirty="0"/>
              <a:t>Healthy			Risk factors</a:t>
            </a:r>
          </a:p>
          <a:p>
            <a:pPr lvl="4"/>
            <a:r>
              <a:rPr lang="en-US" dirty="0"/>
              <a:t>	</a:t>
            </a:r>
            <a:r>
              <a:rPr lang="en-US" dirty="0" err="1"/>
              <a:t>Hx</a:t>
            </a:r>
            <a:r>
              <a:rPr lang="en-US" dirty="0"/>
              <a:t> fracture</a:t>
            </a:r>
          </a:p>
          <a:p>
            <a:pPr lvl="4"/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F950ED-C2CD-5051-E2DE-D1A08DCA7873}"/>
              </a:ext>
            </a:extLst>
          </p:cNvPr>
          <p:cNvSpPr txBox="1"/>
          <p:nvPr/>
        </p:nvSpPr>
        <p:spPr>
          <a:xfrm>
            <a:off x="4281386" y="6437568"/>
            <a:ext cx="4606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800" b="0" i="0" u="none" strike="noStrike" baseline="0" dirty="0">
                <a:latin typeface="CIDFont+F2"/>
              </a:rPr>
              <a:t>McClung MR et al. </a:t>
            </a:r>
            <a:r>
              <a:rPr lang="da-DK" sz="1800" b="0" i="0" u="none" strike="noStrike" baseline="0" dirty="0">
                <a:latin typeface="CIDFont+F1"/>
              </a:rPr>
              <a:t>Menopause </a:t>
            </a:r>
            <a:r>
              <a:rPr lang="da-DK" sz="1800" b="0" i="0" u="none" strike="noStrike" baseline="0" dirty="0">
                <a:latin typeface="CIDFont+F2"/>
              </a:rPr>
              <a:t>2021:28:973-97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3C6FD-697E-8CCF-316F-D054ECDA0CBC}"/>
              </a:ext>
            </a:extLst>
          </p:cNvPr>
          <p:cNvSpPr txBox="1"/>
          <p:nvPr/>
        </p:nvSpPr>
        <p:spPr>
          <a:xfrm>
            <a:off x="5314732" y="248933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teriparatide</a:t>
            </a:r>
          </a:p>
        </p:txBody>
      </p:sp>
    </p:spTree>
    <p:extLst>
      <p:ext uri="{BB962C8B-B14F-4D97-AF65-F5344CB8AC3E}">
        <p14:creationId xmlns:p14="http://schemas.microsoft.com/office/powerpoint/2010/main" val="2105905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C4C2A195-C939-75B3-519D-6F3150F87F31}"/>
              </a:ext>
            </a:extLst>
          </p:cNvPr>
          <p:cNvSpPr txBox="1">
            <a:spLocks noChangeArrowheads="1"/>
          </p:cNvSpPr>
          <p:nvPr/>
        </p:nvSpPr>
        <p:spPr>
          <a:xfrm>
            <a:off x="152618" y="1223749"/>
            <a:ext cx="3884353" cy="23349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16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1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sz="1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sz="11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r>
              <a:rPr lang="en-US" altLang="zh-TW" sz="2000" b="1" i="1" dirty="0">
                <a:solidFill>
                  <a:schemeClr val="bg1">
                    <a:lumMod val="60000"/>
                    <a:lumOff val="40000"/>
                  </a:schemeClr>
                </a:solidFill>
                <a:ea typeface="PMingLiU" pitchFamily="18" charset="-120"/>
              </a:rPr>
              <a:t>Key Points: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altLang="en-US" sz="2000" b="1" dirty="0"/>
              <a:t>Osteoanabolic drugs increase BMD more and more quickly than do anti-remodeling drugs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altLang="en-US" sz="2000" b="1" dirty="0"/>
              <a:t>Teriparatide and </a:t>
            </a:r>
            <a:r>
              <a:rPr lang="en-US" altLang="en-US" sz="2000" b="1" dirty="0" err="1"/>
              <a:t>romosozumab</a:t>
            </a:r>
            <a:r>
              <a:rPr lang="en-US" altLang="en-US" sz="2000" b="1" dirty="0"/>
              <a:t> reduce fracture risk more effectively than do bisphosphonates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en-US" altLang="en-US" sz="2000" b="1" dirty="0"/>
              <a:t>The fracture risk reduction achieved with osteoanabolic therapy persists for at least 2 years after transition to an anti-remodeling drug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347B482-CA49-38DE-C157-A8282988E1BE}"/>
              </a:ext>
            </a:extLst>
          </p:cNvPr>
          <p:cNvGrpSpPr/>
          <p:nvPr/>
        </p:nvGrpSpPr>
        <p:grpSpPr>
          <a:xfrm>
            <a:off x="4184703" y="1143000"/>
            <a:ext cx="4693876" cy="3886199"/>
            <a:chOff x="4373924" y="1676400"/>
            <a:chExt cx="4693876" cy="388619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215659-7EDF-957F-3E62-3C10E5C34C5C}"/>
                </a:ext>
              </a:extLst>
            </p:cNvPr>
            <p:cNvSpPr/>
            <p:nvPr/>
          </p:nvSpPr>
          <p:spPr bwMode="auto">
            <a:xfrm>
              <a:off x="4373924" y="2192550"/>
              <a:ext cx="4693876" cy="33700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aphicFrame>
          <p:nvGraphicFramePr>
            <p:cNvPr id="2" name="Content Placeholder 5">
              <a:extLst>
                <a:ext uri="{FF2B5EF4-FFF2-40B4-BE49-F238E27FC236}">
                  <a16:creationId xmlns:a16="http://schemas.microsoft.com/office/drawing/2014/main" id="{1E184685-0BD0-2302-3ECF-6C72407E7BF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80715368"/>
                </p:ext>
              </p:extLst>
            </p:nvPr>
          </p:nvGraphicFramePr>
          <p:xfrm>
            <a:off x="5017716" y="1676400"/>
            <a:ext cx="3884353" cy="3746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73543A-734D-B4C0-F4C6-DA8365847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443167" y="3270625"/>
              <a:ext cx="244628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ln w="0">
                    <a:noFill/>
                  </a:ln>
                  <a:latin typeface="Arial"/>
                  <a:cs typeface="Arial" charset="0"/>
                </a:rPr>
                <a:t>Mean Percentage Change from Baseline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DBD392-F214-819D-F38D-C9D0BF842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2042" y="5051160"/>
              <a:ext cx="10853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600" b="1" dirty="0">
                  <a:ln w="0"/>
                  <a:latin typeface="Arial"/>
                  <a:cs typeface="Arial" charset="0"/>
                </a:rPr>
                <a:t>Months</a:t>
              </a:r>
              <a:endParaRPr lang="en-US" sz="1400" b="1" dirty="0">
                <a:ln w="0"/>
                <a:latin typeface="Arial"/>
                <a:cs typeface="Arial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1547E2-7EB4-43DB-D346-FFE9FB8CE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083" y="3625619"/>
              <a:ext cx="11891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latin typeface="Arial"/>
                  <a:cs typeface="Arial" charset="0"/>
                </a:rPr>
                <a:t>Denosumab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38771A-1B11-FB98-6598-71BCEF8FF4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9079" y="3969511"/>
              <a:ext cx="118913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/>
                  <a:cs typeface="Arial" charset="0"/>
                </a:rPr>
                <a:t>Alendronate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67E33B-B502-3127-6D6E-D592B179D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893" y="3281727"/>
              <a:ext cx="11601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200" b="1" dirty="0">
                  <a:latin typeface="Arial"/>
                  <a:cs typeface="Arial" charset="0"/>
                </a:rPr>
                <a:t>Teriparatide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F34010-DE19-7BF6-EE20-C04457B904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5622" y="2911987"/>
              <a:ext cx="13940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n-US" sz="1200" b="1" dirty="0" err="1">
                  <a:latin typeface="Arial"/>
                  <a:cs typeface="Arial" charset="0"/>
                </a:rPr>
                <a:t>Romozosumab</a:t>
              </a:r>
              <a:endParaRPr lang="en-US" sz="1200" b="1" dirty="0">
                <a:latin typeface="Arial"/>
                <a:cs typeface="Arial" charset="0"/>
              </a:endParaRP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A60AA379-76B4-9351-93DE-5DFA9016D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4334" y="2339868"/>
              <a:ext cx="1516066" cy="18288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400" b="1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400" b="1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40000"/>
                </a:spcBef>
                <a:spcAft>
                  <a:spcPct val="0"/>
                </a:spcAft>
                <a:buClr>
                  <a:srgbClr val="FFFF99"/>
                </a:buClr>
                <a:buChar char="•"/>
                <a:defRPr sz="20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ct val="30000"/>
                </a:spcBef>
                <a:buNone/>
                <a:defRPr/>
              </a:pPr>
              <a:r>
                <a:rPr lang="en-US" altLang="en-US" sz="1600" dirty="0"/>
                <a:t>Lumbar spine BMD</a:t>
              </a:r>
              <a:endParaRPr lang="en-US" altLang="en-US" sz="12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B4982D-FDA5-3195-06BD-DF2BC8B49ACC}"/>
                </a:ext>
              </a:extLst>
            </p:cNvPr>
            <p:cNvCxnSpPr/>
            <p:nvPr/>
          </p:nvCxnSpPr>
          <p:spPr bwMode="auto">
            <a:xfrm>
              <a:off x="5334000" y="2339868"/>
              <a:ext cx="0" cy="230833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F8DB12C-FB36-C862-1B42-23F41F8747F9}"/>
                </a:ext>
              </a:extLst>
            </p:cNvPr>
            <p:cNvCxnSpPr/>
            <p:nvPr/>
          </p:nvCxnSpPr>
          <p:spPr bwMode="auto">
            <a:xfrm>
              <a:off x="5334000" y="4648200"/>
              <a:ext cx="2743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25BC369D-337C-2BCB-F3E7-6B5AA26F6EF9}"/>
              </a:ext>
            </a:extLst>
          </p:cNvPr>
          <p:cNvSpPr txBox="1">
            <a:spLocks noChangeArrowheads="1"/>
          </p:cNvSpPr>
          <p:nvPr/>
        </p:nvSpPr>
        <p:spPr>
          <a:xfrm>
            <a:off x="423013" y="333851"/>
            <a:ext cx="8108153" cy="662302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600" b="1" i="0" u="none" kern="1200" baseline="0"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/>
              <a:t>Initial therapy with osteoanabolic drug provides a more rapid and robust response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16079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59376D-858D-F283-AD35-F4F6E5C78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62" y="0"/>
            <a:ext cx="7165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38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4B93B-38A4-65D8-EE8B-254DA3EE2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4182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ecent guidelines have included a new very high fracture risk category, and a subset are at imminent risk of fracture for 2 yr following an incident fracture</a:t>
            </a:r>
            <a:r>
              <a:rPr lang="en-US" sz="1800" b="1" dirty="0">
                <a:solidFill>
                  <a:srgbClr val="1E1E65"/>
                </a:solidFill>
                <a:effectLst/>
                <a:latin typeface="Helvetica" pitchFamily="2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or after multiple prior fractures.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Since the last task force report in 2017,</a:t>
            </a:r>
            <a:r>
              <a:rPr lang="en-US" sz="1800" b="1" dirty="0">
                <a:solidFill>
                  <a:srgbClr val="1E1E65"/>
                </a:solidFill>
                <a:effectLst/>
                <a:latin typeface="Helvetica" pitchFamily="2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there has been the emergence of new medical evidence and development of new therapeutic agents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latin typeface="Helvetica" pitchFamily="2" charset="0"/>
              </a:rPr>
              <a:t>T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wo new osteoanabolic agents,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abaloparatide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 and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Helvetica" pitchFamily="2" charset="0"/>
              </a:rPr>
              <a:t>romosozumab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, have been  approved, and head-to-head studies in high or very high-risk patients demonstrate that osteoanabolic agents are more effective in preventing osteoporotic fractures than bisphosphonates</a:t>
            </a:r>
            <a:r>
              <a:rPr lang="en-US" sz="1800" b="1" dirty="0">
                <a:solidFill>
                  <a:srgbClr val="1E1E65"/>
                </a:solidFill>
                <a:effectLst/>
                <a:latin typeface="Helvetica" pitchFamily="2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and denosumab.</a:t>
            </a:r>
          </a:p>
          <a:p>
            <a:pPr>
              <a:buFont typeface="+mj-lt"/>
              <a:buAutoNum type="arabicPeriod"/>
            </a:pPr>
            <a:r>
              <a:rPr lang="en-US" sz="1800" b="1" dirty="0">
                <a:solidFill>
                  <a:srgbClr val="000000"/>
                </a:solidFill>
                <a:effectLst/>
                <a:latin typeface="Helvetica" pitchFamily="2" charset="0"/>
              </a:rPr>
              <a:t>FNIH/SABRE showed a strong relationship between BMD increases with treatment and the magnitude of anti-fracture efficacy – particularly increase in total hip and femoral neck BMD</a:t>
            </a:r>
          </a:p>
          <a:p>
            <a:pPr marL="0" indent="0">
              <a:buNone/>
            </a:pPr>
            <a:endParaRPr lang="en-US" sz="1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sz="1800" b="1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endParaRPr lang="en-US" sz="18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72212-1B5C-9EEC-844B-07A4D40C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6"/>
            <a:ext cx="8229600" cy="612775"/>
          </a:xfrm>
        </p:spPr>
        <p:txBody>
          <a:bodyPr/>
          <a:lstStyle/>
          <a:p>
            <a:r>
              <a:rPr lang="en-US" sz="2700" dirty="0">
                <a:solidFill>
                  <a:srgbClr val="001427"/>
                </a:solidFill>
                <a:effectLst/>
                <a:latin typeface="Helvetica" pitchFamily="2" charset="0"/>
              </a:rPr>
              <a:t>Goal-directed osteoporosis treatment: ASBMR/BHOF task force position statement 2024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63895015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02C391E36C24DAE2A39D54A587C23" ma:contentTypeVersion="21" ma:contentTypeDescription="Create a new document." ma:contentTypeScope="" ma:versionID="7e8620e17feed4ef5507d07ec8b805cd">
  <xsd:schema xmlns:xsd="http://www.w3.org/2001/XMLSchema" xmlns:xs="http://www.w3.org/2001/XMLSchema" xmlns:p="http://schemas.microsoft.com/office/2006/metadata/properties" xmlns:ns1="http://schemas.microsoft.com/sharepoint/v3" xmlns:ns2="0c5b29f2-1e3e-42f4-94d3-2e2613db106a" xmlns:ns3="b7d311f6-afb5-42a5-a235-fe29e1b09f19" targetNamespace="http://schemas.microsoft.com/office/2006/metadata/properties" ma:root="true" ma:fieldsID="56ddcc0ce97e738dcbb95a5e310d84ee" ns1:_="" ns2:_="" ns3:_="">
    <xsd:import namespace="http://schemas.microsoft.com/sharepoint/v3"/>
    <xsd:import namespace="0c5b29f2-1e3e-42f4-94d3-2e2613db106a"/>
    <xsd:import namespace="b7d311f6-afb5-42a5-a235-fe29e1b09f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b29f2-1e3e-42f4-94d3-2e2613db10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e1d162cf-4e98-4cac-9fee-6eefa432c3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311f6-afb5-42a5-a235-fe29e1b09f1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14da77c-d23b-4d56-bdd5-474029ef0aed}" ma:internalName="TaxCatchAll" ma:showField="CatchAllData" ma:web="b7d311f6-afb5-42a5-a235-fe29e1b09f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b7d311f6-afb5-42a5-a235-fe29e1b09f19" xsi:nil="true"/>
    <_ip_UnifiedCompliancePolicyProperties xmlns="http://schemas.microsoft.com/sharepoint/v3" xsi:nil="true"/>
    <lcf76f155ced4ddcb4097134ff3c332f xmlns="0c5b29f2-1e3e-42f4-94d3-2e2613db106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CC97EE-B1D7-40AA-B674-21FABA583335}"/>
</file>

<file path=customXml/itemProps2.xml><?xml version="1.0" encoding="utf-8"?>
<ds:datastoreItem xmlns:ds="http://schemas.openxmlformats.org/officeDocument/2006/customXml" ds:itemID="{45C6BF50-3EE5-451E-9CD6-5A76D97C88D0}"/>
</file>

<file path=customXml/itemProps3.xml><?xml version="1.0" encoding="utf-8"?>
<ds:datastoreItem xmlns:ds="http://schemas.openxmlformats.org/officeDocument/2006/customXml" ds:itemID="{4ACF9BF5-0A1A-4E0B-86CE-D8EBEC7C5DFB}"/>
</file>

<file path=docProps/app.xml><?xml version="1.0" encoding="utf-8"?>
<Properties xmlns="http://schemas.openxmlformats.org/officeDocument/2006/extended-properties" xmlns:vt="http://schemas.openxmlformats.org/officeDocument/2006/docPropsVTypes">
  <TotalTime>19807</TotalTime>
  <Words>1493</Words>
  <Application>Microsoft Macintosh PowerPoint</Application>
  <PresentationFormat>On-screen Show (4:3)</PresentationFormat>
  <Paragraphs>182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PMingLiU</vt:lpstr>
      <vt:lpstr>Arial</vt:lpstr>
      <vt:lpstr>Calibri</vt:lpstr>
      <vt:lpstr>Cambria</vt:lpstr>
      <vt:lpstr>CIDFont+F1</vt:lpstr>
      <vt:lpstr>CIDFont+F2</vt:lpstr>
      <vt:lpstr>ElsevierGulliver</vt:lpstr>
      <vt:lpstr>Helvetica</vt:lpstr>
      <vt:lpstr>Times New Roman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Goal-directed osteoporosis treatment: ASBMR/BHOF task force position statement 2024</vt:lpstr>
      <vt:lpstr>PowerPoint Presentation</vt:lpstr>
      <vt:lpstr>Treatment goals    1.  Patients at imminent risk of fracture  2.  Other patients at increased risk of fracture (with T scores &lt; -2.5)   </vt:lpstr>
      <vt:lpstr>PowerPoint Presentation</vt:lpstr>
      <vt:lpstr>PowerPoint Presentation</vt:lpstr>
      <vt:lpstr>1. Patients at imminent risk of fracture </vt:lpstr>
      <vt:lpstr>2. Other patients at increased risk of fracture (with T scores &lt; -2.5)   </vt:lpstr>
      <vt:lpstr>PowerPoint Presentation</vt:lpstr>
      <vt:lpstr>Selecting initial treatment in order to achieve target BMD within 3 years </vt:lpstr>
      <vt:lpstr>Selecting initial treatment to achieve target BMD within 3 years </vt:lpstr>
      <vt:lpstr>PowerPoint Presentation</vt:lpstr>
      <vt:lpstr>When treatment targets have not been met </vt:lpstr>
      <vt:lpstr>When treatment targets have been achieved </vt:lpstr>
      <vt:lpstr>Initial and subsequent therapy - example  </vt:lpstr>
      <vt:lpstr>Major 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University Press Figure</dc:title>
  <cp:lastModifiedBy>Eric Orwoll</cp:lastModifiedBy>
  <cp:revision>166</cp:revision>
  <dcterms:created xsi:type="dcterms:W3CDTF">2015-12-31T14:57:12Z</dcterms:created>
  <dcterms:modified xsi:type="dcterms:W3CDTF">2025-04-24T20:57:09Z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0x01010076602C391E36C24DAE2A39D54A587C23</vt:lpwstr>
  </property>
</Properties>
</file>