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3"/>
  </p:notesMasterIdLst>
  <p:sldIdLst>
    <p:sldId id="3584" r:id="rId2"/>
    <p:sldId id="3647" r:id="rId3"/>
    <p:sldId id="3558" r:id="rId4"/>
    <p:sldId id="3532" r:id="rId5"/>
    <p:sldId id="317" r:id="rId6"/>
    <p:sldId id="3581" r:id="rId7"/>
    <p:sldId id="3586" r:id="rId8"/>
    <p:sldId id="3529" r:id="rId9"/>
    <p:sldId id="3648" r:id="rId10"/>
    <p:sldId id="3612" r:id="rId11"/>
    <p:sldId id="3583" r:id="rId12"/>
    <p:sldId id="3595" r:id="rId13"/>
    <p:sldId id="3596" r:id="rId14"/>
    <p:sldId id="3580" r:id="rId15"/>
    <p:sldId id="3597" r:id="rId16"/>
    <p:sldId id="3598" r:id="rId17"/>
    <p:sldId id="3552" r:id="rId18"/>
    <p:sldId id="3587" r:id="rId19"/>
    <p:sldId id="3602" r:id="rId20"/>
    <p:sldId id="3604" r:id="rId21"/>
    <p:sldId id="3572" r:id="rId22"/>
    <p:sldId id="3613" r:id="rId23"/>
    <p:sldId id="309" r:id="rId24"/>
    <p:sldId id="3588" r:id="rId25"/>
    <p:sldId id="3573" r:id="rId26"/>
    <p:sldId id="3591" r:id="rId27"/>
    <p:sldId id="3564" r:id="rId28"/>
    <p:sldId id="3610" r:id="rId29"/>
    <p:sldId id="3582" r:id="rId30"/>
    <p:sldId id="277" r:id="rId31"/>
    <p:sldId id="360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" autoAdjust="0"/>
    <p:restoredTop sz="94524"/>
  </p:normalViewPr>
  <p:slideViewPr>
    <p:cSldViewPr snapToGrid="0">
      <p:cViewPr varScale="1">
        <p:scale>
          <a:sx n="109" d="100"/>
          <a:sy n="109" d="100"/>
        </p:scale>
        <p:origin x="1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3A12-AEE5-419C-BB0B-C3CE172EF077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A921-F1BA-4A22-B736-361BD1FC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CA1F6-3E99-9A3F-076A-AA785AAD6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17A42-8F75-89FC-8408-05B8845F0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F9ABF7-38AE-97AF-6392-4C87CBC9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3A547-E809-23EF-2B0B-A1DE2DA88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9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0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2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F187A-FF27-3141-B409-73DF0CEA0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A630B-58E2-DD49-9EF0-DB15A7BB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993" y="1490608"/>
            <a:ext cx="6795656" cy="1384995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B37A45-E5A7-8C4A-8D2A-538518797B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10993" y="3038421"/>
            <a:ext cx="6795656" cy="499689"/>
          </a:xfrm>
        </p:spPr>
        <p:txBody>
          <a:bodyPr>
            <a:spAutoFit/>
          </a:bodyPr>
          <a:lstStyle>
            <a:lvl1pPr marL="0" indent="0">
              <a:spcBef>
                <a:spcPts val="90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26955-914A-8042-A52C-AF08D3C83B65}"/>
              </a:ext>
            </a:extLst>
          </p:cNvPr>
          <p:cNvSpPr txBox="1"/>
          <p:nvPr userDrawn="1"/>
        </p:nvSpPr>
        <p:spPr>
          <a:xfrm>
            <a:off x="4860000" y="6593240"/>
            <a:ext cx="287083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© 2022 Parexel International Corporation / CONFIDENTIAL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0B0A3-A029-1440-B044-61668D0E54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1079" y="6419325"/>
            <a:ext cx="1080000" cy="2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content with subtitle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8C312-728D-4C48-B8E1-18E3C724B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594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70000"/>
            <a:ext cx="10515600" cy="405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91419"/>
            <a:ext cx="10515598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747DD-894E-5B41-A353-B6947B69D4FF}"/>
              </a:ext>
            </a:extLst>
          </p:cNvPr>
          <p:cNvSpPr txBox="1"/>
          <p:nvPr userDrawn="1"/>
        </p:nvSpPr>
        <p:spPr>
          <a:xfrm>
            <a:off x="838201" y="6591446"/>
            <a:ext cx="2828636" cy="1249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© 2024 Parexel International Corporation /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59C84-8B7F-4E46-9081-DF27B6453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218" y="6483012"/>
            <a:ext cx="900000" cy="23333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27621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2D7797-AD78-6E41-914E-DC3F0E45C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38F1F-722D-1249-90DB-08758BDD8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218" y="6483012"/>
            <a:ext cx="900000" cy="233338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AEBC0-2E3F-9748-B904-9B05FADA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E99B5-D4D5-ED4F-A392-30F09541E679}"/>
              </a:ext>
            </a:extLst>
          </p:cNvPr>
          <p:cNvSpPr txBox="1"/>
          <p:nvPr userDrawn="1"/>
        </p:nvSpPr>
        <p:spPr>
          <a:xfrm>
            <a:off x="838200" y="6591446"/>
            <a:ext cx="2991927" cy="1249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© 2024 Parexel International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581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lit content with subtitle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B8B19-1354-B64B-8B7B-99A724FD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26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79873-1799-E440-8EA3-0CFE01C91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218" y="6483012"/>
            <a:ext cx="900000" cy="23333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ACD2845-B9DA-BB42-8C89-5B23A7CA9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91419"/>
            <a:ext cx="10522131" cy="436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9E4EF7-C150-C945-96E7-152B5A072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594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C4B04A-8BD7-A34E-80AA-D09C0C0A55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4600" y="2071326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24AF614-F245-4E47-8CDE-B901CC6DF4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Footnote, reference or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CB2A7-C7FF-E543-8E22-09F53A2BD18B}"/>
              </a:ext>
            </a:extLst>
          </p:cNvPr>
          <p:cNvSpPr txBox="1"/>
          <p:nvPr userDrawn="1"/>
        </p:nvSpPr>
        <p:spPr>
          <a:xfrm>
            <a:off x="838201" y="6591446"/>
            <a:ext cx="2828636" cy="1249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© 2022 Parexel International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39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3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6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7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7794E87-0D6B-42C7-BB78-040C000F871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64FF-BE25-4D56-8D9A-5369C99F558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79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7794E87-0D6B-42C7-BB78-040C000F8719}" type="datetimeFigureOut">
              <a:rPr lang="en-US" smtClean="0"/>
              <a:pPr/>
              <a:t>4/24/25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2F7064FF-BE25-4D56-8D9A-5369C99F55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6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0" i="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4337CA-0C80-2986-735F-BCA65EE0F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7667-1E5E-C043-8C43-DBC45222A122}"/>
              </a:ext>
            </a:extLst>
          </p:cNvPr>
          <p:cNvSpPr txBox="1">
            <a:spLocks/>
          </p:cNvSpPr>
          <p:nvPr/>
        </p:nvSpPr>
        <p:spPr>
          <a:xfrm>
            <a:off x="586153" y="2390195"/>
            <a:ext cx="11465170" cy="133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</a:rPr>
              <a:t>Drug Development in Rheumatology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C289D56-5D72-C747-7E9D-03AE4BCC5142}"/>
              </a:ext>
            </a:extLst>
          </p:cNvPr>
          <p:cNvSpPr txBox="1">
            <a:spLocks/>
          </p:cNvSpPr>
          <p:nvPr/>
        </p:nvSpPr>
        <p:spPr>
          <a:xfrm>
            <a:off x="8183003" y="5429098"/>
            <a:ext cx="4489643" cy="113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Andreas Reiff, MD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Chief Medical Officer, Neutrolis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587BB-DEAA-8810-60F3-839DE952DBD4}"/>
              </a:ext>
            </a:extLst>
          </p:cNvPr>
          <p:cNvSpPr txBox="1"/>
          <p:nvPr/>
        </p:nvSpPr>
        <p:spPr>
          <a:xfrm>
            <a:off x="2649415" y="3726276"/>
            <a:ext cx="7139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2025 Northwest Rheumatism Society Meeting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165145-F72F-AA47-B614-C9B1E134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EE1739-F4A7-1047-DDAB-88E9F789EA9E}"/>
              </a:ext>
            </a:extLst>
          </p:cNvPr>
          <p:cNvSpPr txBox="1"/>
          <p:nvPr/>
        </p:nvSpPr>
        <p:spPr>
          <a:xfrm>
            <a:off x="6182627" y="5503976"/>
            <a:ext cx="6009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B-Cell Targeting Therapies</a:t>
            </a:r>
          </a:p>
        </p:txBody>
      </p:sp>
    </p:spTree>
    <p:extLst>
      <p:ext uri="{BB962C8B-B14F-4D97-AF65-F5344CB8AC3E}">
        <p14:creationId xmlns:p14="http://schemas.microsoft.com/office/powerpoint/2010/main" val="26011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87D0BC-7B4D-4CF2-DC1D-15C69453F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13B1C-716F-BE12-1F82-5BFE5F2A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207898"/>
            <a:ext cx="5281087" cy="4913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D2EFB-4E14-0800-C04B-562057ED782A}"/>
              </a:ext>
            </a:extLst>
          </p:cNvPr>
          <p:cNvSpPr txBox="1"/>
          <p:nvPr/>
        </p:nvSpPr>
        <p:spPr>
          <a:xfrm>
            <a:off x="5472543" y="1022172"/>
            <a:ext cx="660624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1450" algn="l"/>
              </a:tabLst>
            </a:pPr>
            <a:r>
              <a:rPr lang="en-US" sz="2600" dirty="0" err="1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BlyS</a:t>
            </a:r>
            <a:r>
              <a:rPr lang="en-US" sz="26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 (also called B cell activating factor, BAFF) </a:t>
            </a: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Calibri" panose="020F0502020204030204" pitchFamily="34" charset="0"/>
              </a:rPr>
              <a:t>B-cell survival factor</a:t>
            </a: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nhibits B cell apoptosis</a:t>
            </a: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Calibri" panose="020F0502020204030204" pitchFamily="34" charset="0"/>
              </a:rPr>
              <a:t>F</a:t>
            </a:r>
            <a:r>
              <a:rPr lang="en-US" sz="20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avors B-cell proliferation and maturation</a:t>
            </a:r>
            <a:endParaRPr lang="en-US" sz="2000" dirty="0">
              <a:solidFill>
                <a:srgbClr val="1F1F1F"/>
              </a:solidFill>
              <a:latin typeface="Calibri" panose="020F0502020204030204" pitchFamily="34" charset="0"/>
            </a:endParaRP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Mediates antibody production and IgG class switching</a:t>
            </a:r>
          </a:p>
          <a:p>
            <a:pPr marL="400050" lvl="1"/>
            <a:endParaRPr lang="en-US" sz="1500" dirty="0">
              <a:solidFill>
                <a:srgbClr val="1F1F1F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26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APRIL</a:t>
            </a:r>
            <a:r>
              <a:rPr lang="en-US" sz="24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Calibri" panose="020F0502020204030204" pitchFamily="34" charset="0"/>
              </a:rPr>
              <a:t>Binds to TACI and BCMA</a:t>
            </a: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latin typeface="Calibri" panose="020F0502020204030204" pitchFamily="34" charset="0"/>
              </a:rPr>
              <a:t>M</a:t>
            </a:r>
            <a:r>
              <a:rPr lang="en-US" sz="20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ediates effects that are similar to those of BLyS </a:t>
            </a:r>
          </a:p>
          <a:p>
            <a:pPr marL="398463" lvl="1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Mediates Plasma cell survival</a:t>
            </a:r>
          </a:p>
          <a:p>
            <a:pPr marL="171450" lvl="1"/>
            <a:endParaRPr lang="en-US" sz="2000" dirty="0">
              <a:solidFill>
                <a:srgbClr val="1F1F1F"/>
              </a:solidFill>
              <a:effectLst/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F1F1F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1F1F1F"/>
                </a:solidFill>
                <a:effectLst/>
                <a:latin typeface="Calibri" panose="020F0502020204030204" pitchFamily="34" charset="0"/>
              </a:rPr>
              <a:t>BLyS and APRIL are produced by monocytes, macrophages, dendritic cells, neutrophils, activated T cells, some B cells and non-hematopoietic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2B368-BE4A-71E0-E8FC-ADE480B11B78}"/>
              </a:ext>
            </a:extLst>
          </p:cNvPr>
          <p:cNvSpPr txBox="1"/>
          <p:nvPr/>
        </p:nvSpPr>
        <p:spPr>
          <a:xfrm>
            <a:off x="113211" y="6474170"/>
            <a:ext cx="18138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biomedicalresearch.29-18-841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70814-4E1B-8EB1-BD45-EC3EF60AEA62}"/>
              </a:ext>
            </a:extLst>
          </p:cNvPr>
          <p:cNvSpPr txBox="1"/>
          <p:nvPr/>
        </p:nvSpPr>
        <p:spPr>
          <a:xfrm>
            <a:off x="113211" y="252741"/>
            <a:ext cx="11430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Interference with B-cell survival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A4EB4A-C660-6B87-14CA-E6D36829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4E6A4D-D0F6-B54B-A242-8A2A91FF140C}"/>
              </a:ext>
            </a:extLst>
          </p:cNvPr>
          <p:cNvSpPr txBox="1">
            <a:spLocks/>
          </p:cNvSpPr>
          <p:nvPr/>
        </p:nvSpPr>
        <p:spPr>
          <a:xfrm>
            <a:off x="97955" y="933651"/>
            <a:ext cx="11807351" cy="57607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Belimumab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(anti-BLyS antibody) </a:t>
            </a:r>
          </a:p>
          <a:p>
            <a:pPr marL="227013" lvl="1" indent="-227013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Well established in the SLE market despite initial rather disappointing performance in clinical trials. Since approval in 2011, sales increased to ~ 1.6B USD in 2023</a:t>
            </a:r>
          </a:p>
          <a:p>
            <a:pPr marL="227013" lvl="1" indent="-227013">
              <a:buFont typeface="Arial" panose="020B0604020202020204" pitchFamily="34" charset="0"/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Blisibimod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(anti-BLyS antibody) 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263" lvl="1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Failed in several SLE, LN trials, but was associated with successful steroid reduction, decreased proteinuria and biomarker responses</a:t>
            </a:r>
          </a:p>
          <a:p>
            <a:pPr marL="576263" lvl="1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Also failed in trials in</a:t>
            </a:r>
            <a:r>
              <a:rPr lang="it-IT" sz="2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ANCA-Associated Small Vessel Vasculitis, ITP and IgAN</a:t>
            </a:r>
          </a:p>
          <a:p>
            <a:pPr marL="576263" lvl="1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endParaRPr lang="it-IT" sz="11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Tabalumab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(anti-BLyS antibody) 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913" lvl="2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Failed in several trials in SLE, RA and MS</a:t>
            </a:r>
          </a:p>
          <a:p>
            <a:pPr marL="227013" lvl="2" indent="0">
              <a:lnSpc>
                <a:spcPct val="110000"/>
              </a:lnSpc>
              <a:spcBef>
                <a:spcPts val="0"/>
              </a:spcBef>
              <a:buSzPct val="65000"/>
              <a:buFont typeface="Arial" panose="020B0604020202020204" pitchFamily="34" charset="0"/>
              <a:buNone/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2" indent="-227013">
              <a:lnSpc>
                <a:spcPct val="11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Ianalumab</a:t>
            </a:r>
            <a:r>
              <a:rPr lang="en-US" sz="2600" b="1" dirty="0">
                <a:solidFill>
                  <a:srgbClr val="454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(anti-BLyS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antibody) </a:t>
            </a:r>
            <a:endParaRPr lang="en-US" sz="2600" dirty="0">
              <a:solidFill>
                <a:srgbClr val="4547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913" lvl="2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Ianalumab is administered subcutaneously once a month </a:t>
            </a:r>
          </a:p>
          <a:p>
            <a:pPr marL="569913" lvl="2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investigated in several Phase II/III trials for RA, SS, SLE/LN, Cytopenias, and Pemphigus</a:t>
            </a:r>
          </a:p>
          <a:p>
            <a:pPr marL="227013" lvl="2" indent="0">
              <a:lnSpc>
                <a:spcPct val="110000"/>
              </a:lnSpc>
              <a:spcBef>
                <a:spcPts val="0"/>
              </a:spcBef>
              <a:buSzPct val="65000"/>
              <a:buNone/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lvl="1" indent="-227013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Sibeprenlimab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BION-1301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(anti-APRIL antibodies) </a:t>
            </a:r>
            <a:endParaRPr lang="en-US" sz="2600" dirty="0">
              <a:solidFill>
                <a:srgbClr val="4547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913" lvl="2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investigated in 2 Phase II/III trials for IgAN</a:t>
            </a:r>
          </a:p>
          <a:p>
            <a:pPr marL="569913" lvl="2" indent="-342900">
              <a:lnSpc>
                <a:spcPct val="11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00DDD-7D30-7752-E648-61E08FC06198}"/>
              </a:ext>
            </a:extLst>
          </p:cNvPr>
          <p:cNvSpPr txBox="1"/>
          <p:nvPr/>
        </p:nvSpPr>
        <p:spPr>
          <a:xfrm>
            <a:off x="250257" y="163629"/>
            <a:ext cx="1144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 with B-Cell Survival</a:t>
            </a:r>
          </a:p>
        </p:txBody>
      </p:sp>
    </p:spTree>
    <p:extLst>
      <p:ext uri="{BB962C8B-B14F-4D97-AF65-F5344CB8AC3E}">
        <p14:creationId xmlns:p14="http://schemas.microsoft.com/office/powerpoint/2010/main" val="2935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A4EB4A-C660-6B87-14CA-E6D36829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880353-539B-C282-270E-AEE170DFE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63843"/>
              </p:ext>
            </p:extLst>
          </p:nvPr>
        </p:nvGraphicFramePr>
        <p:xfrm>
          <a:off x="141477" y="1227259"/>
          <a:ext cx="11928603" cy="551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047">
                  <a:extLst>
                    <a:ext uri="{9D8B030D-6E8A-4147-A177-3AD203B41FA5}">
                      <a16:colId xmlns:a16="http://schemas.microsoft.com/office/drawing/2014/main" val="965266717"/>
                    </a:ext>
                  </a:extLst>
                </a:gridCol>
                <a:gridCol w="3678207">
                  <a:extLst>
                    <a:ext uri="{9D8B030D-6E8A-4147-A177-3AD203B41FA5}">
                      <a16:colId xmlns:a16="http://schemas.microsoft.com/office/drawing/2014/main" val="664603086"/>
                    </a:ext>
                  </a:extLst>
                </a:gridCol>
                <a:gridCol w="2092223">
                  <a:extLst>
                    <a:ext uri="{9D8B030D-6E8A-4147-A177-3AD203B41FA5}">
                      <a16:colId xmlns:a16="http://schemas.microsoft.com/office/drawing/2014/main" val="544522482"/>
                    </a:ext>
                  </a:extLst>
                </a:gridCol>
                <a:gridCol w="3846126">
                  <a:extLst>
                    <a:ext uri="{9D8B030D-6E8A-4147-A177-3AD203B41FA5}">
                      <a16:colId xmlns:a16="http://schemas.microsoft.com/office/drawing/2014/main" val="3355435504"/>
                    </a:ext>
                  </a:extLst>
                </a:gridCol>
              </a:tblGrid>
              <a:tr h="58384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 Candidates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Manufacturer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Status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49962"/>
                  </a:ext>
                </a:extLst>
              </a:tr>
              <a:tr h="970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Atacicept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SLE, RA, MS, IgAN, Optic Neuritis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Merck/Vera Therapeutics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studies terminated due to lack of efficacy or toxicity except 1 Phase III study recruiting in IgAN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58227"/>
                  </a:ext>
                </a:extLst>
              </a:tr>
              <a:tr h="2134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Telitacicept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SLE, LN, pSLE, SS, RA, IgAN, MS, MG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AAV (RTX combo), APS,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Thrombocytopenia,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Steroid Dependent Nephrotic Syndrome,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RemeGen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Conditional marketing approval by the Chinese National Medical Products Administration (NMPA) for adult SLE in March 2021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 track designation by the FDA for adult SLE in April 2020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 indications in Phase II-III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6441"/>
                  </a:ext>
                </a:extLst>
              </a:tr>
              <a:tr h="1824247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Povetacicept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ANCA pos. vasculitis, IgAN, LN, Membranous Nephropathy, Cold Agglutinin Disease, ITP, immune Thrombocytopenia, warm autoimmune hemolytic anemia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Alpine Sciences</a:t>
                      </a:r>
                    </a:p>
                    <a:p>
                      <a:pPr algn="ctr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(Vertex Pharmaceuticals)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Currently recruiting into 2 Phase I/II basket studies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661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5FB035-28DA-2807-916D-E8C60BED14C8}"/>
              </a:ext>
            </a:extLst>
          </p:cNvPr>
          <p:cNvSpPr txBox="1"/>
          <p:nvPr/>
        </p:nvSpPr>
        <p:spPr>
          <a:xfrm>
            <a:off x="506994" y="117695"/>
            <a:ext cx="1101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                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 BLyS-April Inhibition</a:t>
            </a:r>
            <a:r>
              <a:rPr lang="en-US" sz="3200" dirty="0">
                <a:latin typeface="Calibri" panose="020F0502020204030204" pitchFamily="34" charset="0"/>
              </a:rPr>
              <a:t>				                           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next generation of interfering with B cell survival</a:t>
            </a:r>
          </a:p>
        </p:txBody>
      </p:sp>
    </p:spTree>
    <p:extLst>
      <p:ext uri="{BB962C8B-B14F-4D97-AF65-F5344CB8AC3E}">
        <p14:creationId xmlns:p14="http://schemas.microsoft.com/office/powerpoint/2010/main" val="40016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CFA220-C369-7AD3-7CD8-47911A30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28F2CE-2593-0986-A2FD-028C64999F0B}"/>
              </a:ext>
            </a:extLst>
          </p:cNvPr>
          <p:cNvSpPr txBox="1"/>
          <p:nvPr/>
        </p:nvSpPr>
        <p:spPr>
          <a:xfrm>
            <a:off x="4918509" y="1202951"/>
            <a:ext cx="685112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</a:rPr>
              <a:t>T-cell engagers have shown promising results in the treatment of a variety of hematological malignancies and solid tumors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These drugs work by recruiting and activating  T-cells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to recognize and attack cancer or autoimmune cells by bringing them into close proximity, leading to T-cell 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</a:rPr>
              <a:t>activation</a:t>
            </a:r>
            <a:r>
              <a:rPr lang="en-US" sz="26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the release of cytokines and cytotoxic molecules that kill the target cell</a:t>
            </a:r>
          </a:p>
          <a:p>
            <a:endParaRPr lang="en-US" sz="200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T-cell engagers can cause side effects like cytokine release syndrome and neurotoxicity</a:t>
            </a:r>
            <a:endParaRPr lang="en-US" sz="160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C0ED5-5A2A-2B67-A3AB-816D0E2859DD}"/>
              </a:ext>
            </a:extLst>
          </p:cNvPr>
          <p:cNvSpPr txBox="1"/>
          <p:nvPr/>
        </p:nvSpPr>
        <p:spPr>
          <a:xfrm>
            <a:off x="-71848" y="362855"/>
            <a:ext cx="1142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B-cell Depleting Therapies -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T cell engagers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0B0B8-5C9C-4400-3C90-A108BD1E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2" y="1666390"/>
            <a:ext cx="4493175" cy="3536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00E305-ED28-2928-7BD2-7D420F150CE7}"/>
              </a:ext>
            </a:extLst>
          </p:cNvPr>
          <p:cNvSpPr txBox="1"/>
          <p:nvPr/>
        </p:nvSpPr>
        <p:spPr>
          <a:xfrm>
            <a:off x="329082" y="5510868"/>
            <a:ext cx="25603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dirty="0">
                <a:effectLst/>
                <a:latin typeface="Helvetica Neue"/>
              </a:rPr>
              <a:t>Cancers (Basel). 2023 May; 15(10): 2824</a:t>
            </a:r>
            <a:r>
              <a:rPr lang="en-US" sz="1000" i="0" dirty="0">
                <a:solidFill>
                  <a:srgbClr val="212121"/>
                </a:solidFill>
                <a:effectLst/>
                <a:latin typeface="Helvetica Neue"/>
              </a:rPr>
              <a:t>.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A4EB4A-C660-6B87-14CA-E6D36829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A11D8E-C6CB-21F7-F240-3B64FB83DEFB}"/>
              </a:ext>
            </a:extLst>
          </p:cNvPr>
          <p:cNvGrpSpPr/>
          <p:nvPr/>
        </p:nvGrpSpPr>
        <p:grpSpPr>
          <a:xfrm>
            <a:off x="3633621" y="1272962"/>
            <a:ext cx="7330126" cy="5508083"/>
            <a:chOff x="4566129" y="1643290"/>
            <a:chExt cx="6243708" cy="44010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385F37-A833-7508-E53A-9BE30F8C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6292" y="1643290"/>
              <a:ext cx="6243545" cy="440103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E1F14C-5CAA-6BF3-F95A-C8B1FE50FAFC}"/>
                </a:ext>
              </a:extLst>
            </p:cNvPr>
            <p:cNvSpPr/>
            <p:nvPr/>
          </p:nvSpPr>
          <p:spPr>
            <a:xfrm>
              <a:off x="6889686" y="4182701"/>
              <a:ext cx="742385" cy="8148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B6AEDA-D479-26EB-076F-69CE69FE3EDF}"/>
                </a:ext>
              </a:extLst>
            </p:cNvPr>
            <p:cNvSpPr txBox="1"/>
            <p:nvPr/>
          </p:nvSpPr>
          <p:spPr>
            <a:xfrm>
              <a:off x="4566129" y="4945217"/>
              <a:ext cx="1530035" cy="29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Targets in AID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7AED3E-B093-3A2C-EADF-C44FE7F02790}"/>
                </a:ext>
              </a:extLst>
            </p:cNvPr>
            <p:cNvCxnSpPr/>
            <p:nvPr/>
          </p:nvCxnSpPr>
          <p:spPr>
            <a:xfrm flipV="1">
              <a:off x="6096000" y="4746609"/>
              <a:ext cx="703152" cy="3142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614896-B96C-5F62-7421-3D5F0C6E27C1}"/>
              </a:ext>
            </a:extLst>
          </p:cNvPr>
          <p:cNvSpPr txBox="1"/>
          <p:nvPr/>
        </p:nvSpPr>
        <p:spPr>
          <a:xfrm>
            <a:off x="197881" y="1387085"/>
            <a:ext cx="1105469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Blinatumomab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Glofitamab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Mosunetuzumab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Solitomab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Talquetamab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Tarlatamab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Tebentafusp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1B9072-8507-F6A0-C020-602A5903A26C}"/>
              </a:ext>
            </a:extLst>
          </p:cNvPr>
          <p:cNvSpPr txBox="1">
            <a:spLocks/>
          </p:cNvSpPr>
          <p:nvPr/>
        </p:nvSpPr>
        <p:spPr>
          <a:xfrm>
            <a:off x="331206" y="172202"/>
            <a:ext cx="10515600" cy="39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cell engagers in Cancer 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C99A1-CA03-A462-EAC4-63347A61D155}"/>
              </a:ext>
            </a:extLst>
          </p:cNvPr>
          <p:cNvSpPr txBox="1"/>
          <p:nvPr/>
        </p:nvSpPr>
        <p:spPr>
          <a:xfrm>
            <a:off x="8328912" y="6222907"/>
            <a:ext cx="26348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dirty="0">
                <a:effectLst/>
                <a:latin typeface="Helvetica Neue"/>
              </a:rPr>
              <a:t>Cancers (Basel). 2023 May; 15(10): 2824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A4EB4A-C660-6B87-14CA-E6D36829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880353-539B-C282-270E-AEE170DFE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52629"/>
              </p:ext>
            </p:extLst>
          </p:nvPr>
        </p:nvGraphicFramePr>
        <p:xfrm>
          <a:off x="264316" y="986828"/>
          <a:ext cx="11671009" cy="562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030">
                  <a:extLst>
                    <a:ext uri="{9D8B030D-6E8A-4147-A177-3AD203B41FA5}">
                      <a16:colId xmlns:a16="http://schemas.microsoft.com/office/drawing/2014/main" val="965266717"/>
                    </a:ext>
                  </a:extLst>
                </a:gridCol>
                <a:gridCol w="3613866">
                  <a:extLst>
                    <a:ext uri="{9D8B030D-6E8A-4147-A177-3AD203B41FA5}">
                      <a16:colId xmlns:a16="http://schemas.microsoft.com/office/drawing/2014/main" val="664603086"/>
                    </a:ext>
                  </a:extLst>
                </a:gridCol>
                <a:gridCol w="1921187">
                  <a:extLst>
                    <a:ext uri="{9D8B030D-6E8A-4147-A177-3AD203B41FA5}">
                      <a16:colId xmlns:a16="http://schemas.microsoft.com/office/drawing/2014/main" val="544522482"/>
                    </a:ext>
                  </a:extLst>
                </a:gridCol>
                <a:gridCol w="3888926">
                  <a:extLst>
                    <a:ext uri="{9D8B030D-6E8A-4147-A177-3AD203B41FA5}">
                      <a16:colId xmlns:a16="http://schemas.microsoft.com/office/drawing/2014/main" val="3355435504"/>
                    </a:ext>
                  </a:extLst>
                </a:gridCol>
              </a:tblGrid>
              <a:tr h="85084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Drug Candidates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Indications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Manufacturer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Development Status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49962"/>
                  </a:ext>
                </a:extLst>
              </a:tr>
              <a:tr h="1250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Mosunetuzumab </a:t>
                      </a:r>
                      <a:endParaRPr lang="en-US" sz="18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SLE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Genentech</a:t>
                      </a:r>
                      <a:endParaRPr lang="en-US" sz="18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Currently recruiting into a Phase Ib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58227"/>
                  </a:ext>
                </a:extLst>
              </a:tr>
              <a:tr h="1250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Imvotamab  </a:t>
                      </a:r>
                      <a:endParaRPr lang="en-US" sz="18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SLE, RA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IGM Biosciences</a:t>
                      </a:r>
                      <a:endParaRPr lang="en-US" sz="18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Currently recruiting into a Phase Ib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75988"/>
                  </a:ext>
                </a:extLst>
              </a:tr>
              <a:tr h="9484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CLN-978</a:t>
                      </a:r>
                      <a:endParaRPr lang="en-US" sz="18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SLE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Cullinan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SLE studies are planned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83884"/>
                  </a:ext>
                </a:extLst>
              </a:tr>
              <a:tr h="132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Undisclosed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SLE, Dermatomyositis, Polymyositis, Sjogren’s syndrome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Undisclosed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Phase Ib study is anticipated to start at the end of the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6441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A1B9072-8507-F6A0-C020-602A5903A26C}"/>
              </a:ext>
            </a:extLst>
          </p:cNvPr>
          <p:cNvSpPr txBox="1">
            <a:spLocks/>
          </p:cNvSpPr>
          <p:nvPr/>
        </p:nvSpPr>
        <p:spPr>
          <a:xfrm>
            <a:off x="427279" y="249814"/>
            <a:ext cx="10826932" cy="39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T cell engagers in Autoimmunity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812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B6185-E8C6-1F13-1F08-1519767E3D73}"/>
              </a:ext>
            </a:extLst>
          </p:cNvPr>
          <p:cNvSpPr txBox="1"/>
          <p:nvPr/>
        </p:nvSpPr>
        <p:spPr>
          <a:xfrm>
            <a:off x="3852758" y="5488004"/>
            <a:ext cx="762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Small Molecules and Signaling Inhibitors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EA632-7DB0-FC3A-D9CB-D3F6954D4C49}"/>
              </a:ext>
            </a:extLst>
          </p:cNvPr>
          <p:cNvSpPr txBox="1"/>
          <p:nvPr/>
        </p:nvSpPr>
        <p:spPr>
          <a:xfrm>
            <a:off x="3364523" y="4600073"/>
            <a:ext cx="859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Therapies Targeting B-T Cell Interactions</a:t>
            </a:r>
          </a:p>
        </p:txBody>
      </p:sp>
    </p:spTree>
    <p:extLst>
      <p:ext uri="{BB962C8B-B14F-4D97-AF65-F5344CB8AC3E}">
        <p14:creationId xmlns:p14="http://schemas.microsoft.com/office/powerpoint/2010/main" val="8333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CA7C06-174D-33C7-FD74-2BA36E6E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4DDAC-A9EB-24EF-7A97-18E620904DE4}"/>
              </a:ext>
            </a:extLst>
          </p:cNvPr>
          <p:cNvSpPr txBox="1"/>
          <p:nvPr/>
        </p:nvSpPr>
        <p:spPr>
          <a:xfrm>
            <a:off x="0" y="1001038"/>
            <a:ext cx="6216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Immunotherapy using ICIs has shown remarkable efficacy in Oncology</a:t>
            </a:r>
          </a:p>
          <a:p>
            <a:pPr marL="339725" indent="-339725">
              <a:buFont typeface="+mj-lt"/>
              <a:buAutoNum type="arabicPeriod"/>
            </a:pPr>
            <a:endParaRPr lang="en-US" sz="1000" dirty="0">
              <a:latin typeface="Calibri" panose="020F0502020204030204" pitchFamily="34" charset="0"/>
            </a:endParaRPr>
          </a:p>
          <a:p>
            <a:pPr marL="339725" indent="-339725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ICIs don’t kill  cancer cells directly but rather unblock checkpoints to allow the immune  cell to eliminate them</a:t>
            </a:r>
          </a:p>
          <a:p>
            <a:pPr marL="339725" indent="-339725">
              <a:buFont typeface="+mj-lt"/>
              <a:buAutoNum type="arabicPeriod"/>
            </a:pPr>
            <a:endParaRPr lang="en-US" sz="1000" dirty="0">
              <a:latin typeface="Calibri" panose="020F0502020204030204" pitchFamily="34" charset="0"/>
            </a:endParaRPr>
          </a:p>
          <a:p>
            <a:pPr marL="344488" indent="-344488"/>
            <a:r>
              <a:rPr lang="en-US" sz="2400" dirty="0">
                <a:latin typeface="Calibri" panose="020F0502020204030204" pitchFamily="34" charset="0"/>
              </a:rPr>
              <a:t>3</a:t>
            </a:r>
            <a:r>
              <a:rPr lang="en-US" sz="1000" dirty="0">
                <a:latin typeface="Calibri" panose="020F0502020204030204" pitchFamily="34" charset="0"/>
              </a:rPr>
              <a:t>.     </a:t>
            </a:r>
            <a:r>
              <a:rPr lang="en-US" sz="2400" dirty="0">
                <a:latin typeface="Calibri" panose="020F0502020204030204" pitchFamily="34" charset="0"/>
              </a:rPr>
              <a:t>Ipilimumab blocking the cytotoxic                    T-lymphocyte associated antigen (CTLA-4) became the first approved Mab in 2011</a:t>
            </a:r>
          </a:p>
          <a:p>
            <a:pPr marL="339725" indent="-339725">
              <a:buFont typeface="+mj-lt"/>
              <a:buAutoNum type="arabicPeriod"/>
            </a:pPr>
            <a:endParaRPr lang="en-US" sz="10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This was followed by the approval of:</a:t>
            </a:r>
          </a:p>
          <a:p>
            <a:pPr marL="687388" lvl="2" indent="-287338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MAbs targeting programed cell death 1 (PD1): pembrolizumab and nivolumab</a:t>
            </a:r>
          </a:p>
          <a:p>
            <a:pPr marL="687388" lvl="2" indent="-287338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MAbs against programmed death ligand 1 (PDL1): atezolizumab and durvalumab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BA5D2-642D-6CB6-D5E5-522117918325}"/>
              </a:ext>
            </a:extLst>
          </p:cNvPr>
          <p:cNvSpPr txBox="1"/>
          <p:nvPr/>
        </p:nvSpPr>
        <p:spPr>
          <a:xfrm>
            <a:off x="535577" y="273408"/>
            <a:ext cx="1112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Immune Checkpoint Inhibitors (ICIs)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85C2E-9249-0B3A-5D8E-D49BA9A7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216" y="1285592"/>
            <a:ext cx="5574558" cy="49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4EB4A-C660-6B87-14CA-E6D36829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5F40FD-497C-140D-9736-7F999E119D4C}"/>
              </a:ext>
            </a:extLst>
          </p:cNvPr>
          <p:cNvGrpSpPr/>
          <p:nvPr/>
        </p:nvGrpSpPr>
        <p:grpSpPr>
          <a:xfrm>
            <a:off x="74108" y="289710"/>
            <a:ext cx="11622969" cy="6478201"/>
            <a:chOff x="300445" y="436680"/>
            <a:chExt cx="11622969" cy="6223235"/>
          </a:xfrm>
        </p:grpSpPr>
        <p:sp>
          <p:nvSpPr>
            <p:cNvPr id="2" name="Title 6">
              <a:extLst>
                <a:ext uri="{FF2B5EF4-FFF2-40B4-BE49-F238E27FC236}">
                  <a16:creationId xmlns:a16="http://schemas.microsoft.com/office/drawing/2014/main" id="{8E4FF767-FB95-52D9-13FD-1C6F96F46B88}"/>
                </a:ext>
              </a:extLst>
            </p:cNvPr>
            <p:cNvSpPr txBox="1">
              <a:spLocks/>
            </p:cNvSpPr>
            <p:nvPr/>
          </p:nvSpPr>
          <p:spPr>
            <a:xfrm>
              <a:off x="300445" y="436680"/>
              <a:ext cx="11469189" cy="59093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</a:rPr>
                <a:t>Immune Checkpoint Inhibitors (ICIs) and Autoimmunity</a:t>
              </a:r>
            </a:p>
          </p:txBody>
        </p:sp>
        <p:pic>
          <p:nvPicPr>
            <p:cNvPr id="6" name="Picture 2" descr="Adverse effects of immune-checkpoint inhibitors: epidemiology, management  and surveillance | Nature Reviews Clinical Oncology">
              <a:extLst>
                <a:ext uri="{FF2B5EF4-FFF2-40B4-BE49-F238E27FC236}">
                  <a16:creationId xmlns:a16="http://schemas.microsoft.com/office/drawing/2014/main" id="{45A5406F-BE00-46D1-CBD5-11AE65412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628" y="1027611"/>
              <a:ext cx="4891786" cy="5188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405E10-8A18-C3CE-3033-34C95F1B2664}"/>
                </a:ext>
              </a:extLst>
            </p:cNvPr>
            <p:cNvSpPr txBox="1"/>
            <p:nvPr/>
          </p:nvSpPr>
          <p:spPr>
            <a:xfrm>
              <a:off x="361405" y="1138096"/>
              <a:ext cx="6453051" cy="4878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latin typeface="Calibri" panose="020F0502020204030204" pitchFamily="34" charset="0"/>
                </a:rPr>
                <a:t>Due to their disinhibitory effects on the adaptive immune system, ICIs have been known to cause multiple rheumatic and non rheumatic immune related adverse events (irAEs)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latin typeface="Calibri" panose="020F0502020204030204" pitchFamily="34" charset="0"/>
                </a:rPr>
                <a:t>These AEs are seen in ~90% of patients treated with CTLA-4 MAbs and 70% of patients treated with PD1/PDL-1 MAbs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400050" indent="-400050">
                <a:buFont typeface="+mj-lt"/>
                <a:buAutoNum type="arabicPeriod"/>
              </a:pPr>
              <a:r>
                <a:rPr lang="en-US" sz="2400" dirty="0">
                  <a:latin typeface="Calibri" panose="020F0502020204030204" pitchFamily="34" charset="0"/>
                </a:rPr>
                <a:t>30-50% of patients with AID experience a flare while being treated with ICI</a:t>
              </a:r>
            </a:p>
            <a:p>
              <a:pPr marL="400050" indent="-400050">
                <a:buFont typeface="+mj-lt"/>
                <a:buAutoNum type="arabicPeriod"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400050" indent="-400050">
                <a:buFont typeface="+mj-lt"/>
                <a:buAutoNum type="arabicPeriod"/>
              </a:pPr>
              <a:r>
                <a:rPr lang="en-US" sz="2400" dirty="0">
                  <a:latin typeface="Calibri" panose="020F0502020204030204" pitchFamily="34" charset="0"/>
                </a:rPr>
                <a:t>25-50% of patients with AID experience a new </a:t>
              </a:r>
              <a:r>
                <a:rPr lang="en-US" sz="2400" dirty="0" err="1">
                  <a:latin typeface="Calibri" panose="020F0502020204030204" pitchFamily="34" charset="0"/>
                </a:rPr>
                <a:t>irAE</a:t>
              </a:r>
              <a:r>
                <a:rPr lang="en-US" sz="2400" dirty="0">
                  <a:latin typeface="Calibri" panose="020F0502020204030204" pitchFamily="34" charset="0"/>
                </a:rPr>
                <a:t> while being treated with ICI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17EA93-D4CF-5B1C-C2C4-D6973235F614}"/>
                </a:ext>
              </a:extLst>
            </p:cNvPr>
            <p:cNvSpPr txBox="1"/>
            <p:nvPr/>
          </p:nvSpPr>
          <p:spPr>
            <a:xfrm>
              <a:off x="8543380" y="6275552"/>
              <a:ext cx="2828375" cy="384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i="1" dirty="0">
                  <a:effectLst/>
                  <a:latin typeface="-apple-system"/>
                </a:rPr>
                <a:t>Nature Reviews Clinical Oncology</a:t>
              </a:r>
              <a:r>
                <a:rPr lang="en-US" sz="1000" i="0" dirty="0">
                  <a:effectLst/>
                  <a:latin typeface="-apple-system"/>
                </a:rPr>
                <a:t> </a:t>
              </a:r>
            </a:p>
            <a:p>
              <a:pPr algn="ctr"/>
              <a:r>
                <a:rPr lang="en-US" sz="1000" i="0" dirty="0">
                  <a:effectLst/>
                  <a:latin typeface="-apple-system"/>
                </a:rPr>
                <a:t>volume 16, pages 563–580 </a:t>
              </a:r>
              <a:r>
                <a:rPr lang="en-US" sz="1000" i="0" dirty="0">
                  <a:solidFill>
                    <a:srgbClr val="222222"/>
                  </a:solidFill>
                  <a:effectLst/>
                  <a:latin typeface="-apple-system"/>
                </a:rPr>
                <a:t>(2019)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9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A9FFF4-845D-2A91-AFA0-1E1644A9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DDC0FD-BCD7-65E7-ABF4-14DFE553B459}"/>
              </a:ext>
            </a:extLst>
          </p:cNvPr>
          <p:cNvSpPr txBox="1"/>
          <p:nvPr/>
        </p:nvSpPr>
        <p:spPr>
          <a:xfrm>
            <a:off x="117519" y="277503"/>
            <a:ext cx="1181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The Challenges with Rheumatology Clinical Trials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901FA5B-4002-4AE6-A480-A55701B637E9}"/>
              </a:ext>
            </a:extLst>
          </p:cNvPr>
          <p:cNvSpPr txBox="1">
            <a:spLocks/>
          </p:cNvSpPr>
          <p:nvPr/>
        </p:nvSpPr>
        <p:spPr>
          <a:xfrm>
            <a:off x="0" y="1021683"/>
            <a:ext cx="11810199" cy="5648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206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Immunology drugs represent a significant portion of global medicine sales (valued at $127 billion in 2021) and had the highest historic growth rate of all large therapy areas, with a five-year compound annual growth rate (CAGR) of 16%</a:t>
            </a:r>
          </a:p>
          <a:p>
            <a:pPr marL="342900" indent="-342900">
              <a:buClr>
                <a:srgbClr val="00206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Currently ~ 4,100 trials in autoimmune diseases (AIDs)</a:t>
            </a:r>
          </a:p>
          <a:p>
            <a:pPr marL="342900" indent="-342900">
              <a:buClr>
                <a:srgbClr val="00206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Annual funds raised in the Biotech sector in 2023 hit the lowest mark in four years, at a projected $24 billion across 840 transactions* compared to $38.1 billion in 2020, $53.9 billion in 2021 and $36.9 billion for 2022</a:t>
            </a:r>
          </a:p>
          <a:p>
            <a:pPr marL="342900" indent="-342900">
              <a:buClr>
                <a:srgbClr val="00206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Despite the growing partnerships and networks between rheumatologists, the public sector, and the healthcare industry to optimize research funding allocations, industry-sponsored research funding in Rheumatology has decreased by more than 20% from 2014 to 2022**</a:t>
            </a:r>
          </a:p>
          <a:p>
            <a:pPr marL="342900" indent="-342900">
              <a:buClr>
                <a:srgbClr val="00206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Recruitment challenges: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Academic burn out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Trial fatigue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Trials lack ethnic diversity and often do not address the patient populations with the highest unmet medical need (AA, Hispanic, Asian)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342900" indent="-342900"/>
            <a:endParaRPr lang="en-US" sz="500" dirty="0">
              <a:solidFill>
                <a:srgbClr val="22222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7410-657D-B7DB-3D3B-393BB205F40B}"/>
              </a:ext>
            </a:extLst>
          </p:cNvPr>
          <p:cNvSpPr txBox="1"/>
          <p:nvPr/>
        </p:nvSpPr>
        <p:spPr>
          <a:xfrm>
            <a:off x="8050044" y="6365053"/>
            <a:ext cx="4374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E2B2B"/>
                </a:solidFill>
                <a:effectLst/>
              </a:rPr>
              <a:t>*    </a:t>
            </a:r>
            <a:r>
              <a:rPr lang="en-US" sz="1100" dirty="0" err="1">
                <a:solidFill>
                  <a:srgbClr val="212121"/>
                </a:solidFill>
              </a:rPr>
              <a:t>PitchBook</a:t>
            </a:r>
            <a:r>
              <a:rPr lang="en-US" sz="1100" dirty="0">
                <a:solidFill>
                  <a:srgbClr val="212121"/>
                </a:solidFill>
              </a:rPr>
              <a:t> 2023</a:t>
            </a:r>
            <a:endParaRPr lang="en-US" sz="1100" b="0" i="0" dirty="0">
              <a:solidFill>
                <a:srgbClr val="2E2B2B"/>
              </a:solidFill>
              <a:effectLst/>
            </a:endParaRPr>
          </a:p>
          <a:p>
            <a:r>
              <a:rPr lang="en-US" sz="1100" dirty="0">
                <a:solidFill>
                  <a:srgbClr val="2E2B2B"/>
                </a:solidFill>
                <a:latin typeface="Helvetica Neue"/>
              </a:rPr>
              <a:t>**  </a:t>
            </a:r>
            <a:r>
              <a:rPr lang="en-US" sz="1100" dirty="0">
                <a:solidFill>
                  <a:srgbClr val="2E2B2B"/>
                </a:solidFill>
              </a:rPr>
              <a:t>The Journal of Rheumatology August 2023, jrheum.2023-0417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76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A4EB4A-C660-6B87-14CA-E6D36829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3BAA7C-CA99-FB44-7BE7-017F2F2297B2}"/>
              </a:ext>
            </a:extLst>
          </p:cNvPr>
          <p:cNvGrpSpPr/>
          <p:nvPr/>
        </p:nvGrpSpPr>
        <p:grpSpPr>
          <a:xfrm>
            <a:off x="99588" y="238383"/>
            <a:ext cx="11369601" cy="5955170"/>
            <a:chOff x="0" y="500934"/>
            <a:chExt cx="11469189" cy="5955170"/>
          </a:xfrm>
        </p:grpSpPr>
        <p:sp>
          <p:nvSpPr>
            <p:cNvPr id="3" name="Title 6">
              <a:extLst>
                <a:ext uri="{FF2B5EF4-FFF2-40B4-BE49-F238E27FC236}">
                  <a16:creationId xmlns:a16="http://schemas.microsoft.com/office/drawing/2014/main" id="{DED5434D-7E2A-5F39-CEC8-04FEE85F3AA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00934"/>
              <a:ext cx="11469189" cy="59093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</a:rPr>
                <a:t>Immune Checkpoint Inhibitors (ICIs) for the treatment of AIDs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8AA830-5975-46AC-DC3C-7CFC37BD3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293" y="1131236"/>
              <a:ext cx="4886885" cy="29787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FB9536-1817-8E1E-DDCD-878D36EBE031}"/>
                </a:ext>
              </a:extLst>
            </p:cNvPr>
            <p:cNvSpPr txBox="1"/>
            <p:nvPr/>
          </p:nvSpPr>
          <p:spPr>
            <a:xfrm>
              <a:off x="281865" y="4517112"/>
              <a:ext cx="666205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PD-1 agonists </a:t>
              </a:r>
              <a:r>
                <a:rPr 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exist within the group of </a:t>
              </a:r>
              <a:r>
                <a:rPr lang="en-US" sz="24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PD-1 antagonists</a:t>
              </a:r>
              <a:r>
                <a:rPr 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only differentiated by the fact that they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bind to</a:t>
              </a:r>
              <a:r>
                <a:rPr 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the membrane-proximal extracellular region in contrast to the membrane-distal region blocked by PD-1 antagonists 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BCD9A2C-1197-59AE-C315-864D4659A1A3}"/>
                </a:ext>
              </a:extLst>
            </p:cNvPr>
            <p:cNvGrpSpPr/>
            <p:nvPr/>
          </p:nvGrpSpPr>
          <p:grpSpPr>
            <a:xfrm>
              <a:off x="7480228" y="1115847"/>
              <a:ext cx="3863764" cy="5340257"/>
              <a:chOff x="7480228" y="1115847"/>
              <a:chExt cx="3863764" cy="53402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57E56E3-D260-E641-C785-D73B5CA868BF}"/>
                  </a:ext>
                </a:extLst>
              </p:cNvPr>
              <p:cNvGrpSpPr/>
              <p:nvPr/>
            </p:nvGrpSpPr>
            <p:grpSpPr>
              <a:xfrm>
                <a:off x="7480228" y="1115847"/>
                <a:ext cx="3863764" cy="5340257"/>
                <a:chOff x="7480228" y="1115847"/>
                <a:chExt cx="3863764" cy="534025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5DA8EBE1-D2F6-48F9-3874-D9E31EA830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0228" y="1209978"/>
                  <a:ext cx="3863764" cy="5246126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8F387E7-CE7F-1E07-6722-8686ADA7A455}"/>
                    </a:ext>
                  </a:extLst>
                </p:cNvPr>
                <p:cNvSpPr txBox="1"/>
                <p:nvPr/>
              </p:nvSpPr>
              <p:spPr>
                <a:xfrm>
                  <a:off x="7498899" y="1115847"/>
                  <a:ext cx="1898469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700" dirty="0">
                      <a:solidFill>
                        <a:srgbClr val="0099CC"/>
                      </a:solidFill>
                      <a:effectLst/>
                      <a:latin typeface="Calibri" panose="020F0502020204030204" pitchFamily="34" charset="0"/>
                    </a:rPr>
                    <a:t>AnaptysBio, Inc.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E1A99C-5F71-1541-3906-A1093B57D73B}"/>
                    </a:ext>
                  </a:extLst>
                </p:cNvPr>
                <p:cNvSpPr/>
                <p:nvPr/>
              </p:nvSpPr>
              <p:spPr>
                <a:xfrm>
                  <a:off x="9629307" y="1255607"/>
                  <a:ext cx="1364486" cy="455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1A178E-CD26-7944-4B2E-64ED2D685440}"/>
                  </a:ext>
                </a:extLst>
              </p:cNvPr>
              <p:cNvSpPr txBox="1"/>
              <p:nvPr/>
            </p:nvSpPr>
            <p:spPr>
              <a:xfrm>
                <a:off x="9303682" y="1131236"/>
                <a:ext cx="17208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kern="1200" dirty="0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Eli Lilly</a:t>
                </a:r>
              </a:p>
              <a:p>
                <a:pPr algn="ctr"/>
                <a:r>
                  <a:rPr lang="en-US" sz="1800" kern="1200" dirty="0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Peresolimab</a:t>
                </a:r>
                <a:endParaRPr lang="en-US" dirty="0">
                  <a:solidFill>
                    <a:srgbClr val="FFC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7ED08AB-23A7-15D2-4486-8D84194EC070}"/>
              </a:ext>
            </a:extLst>
          </p:cNvPr>
          <p:cNvSpPr txBox="1"/>
          <p:nvPr/>
        </p:nvSpPr>
        <p:spPr>
          <a:xfrm>
            <a:off x="205967" y="3783641"/>
            <a:ext cx="199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36479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8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International Immunology</a:t>
            </a:r>
            <a:r>
              <a:rPr lang="en-US" sz="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 1 July 2007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BD04D-E522-F07C-77B3-5BB041E368F7}"/>
              </a:ext>
            </a:extLst>
          </p:cNvPr>
          <p:cNvSpPr txBox="1"/>
          <p:nvPr/>
        </p:nvSpPr>
        <p:spPr>
          <a:xfrm>
            <a:off x="10018313" y="6119062"/>
            <a:ext cx="11627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www.anaptysbio.com</a:t>
            </a:r>
          </a:p>
        </p:txBody>
      </p:sp>
    </p:spTree>
    <p:extLst>
      <p:ext uri="{BB962C8B-B14F-4D97-AF65-F5344CB8AC3E}">
        <p14:creationId xmlns:p14="http://schemas.microsoft.com/office/powerpoint/2010/main" val="10903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880353-539B-C282-270E-AEE170DFE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92973"/>
              </p:ext>
            </p:extLst>
          </p:nvPr>
        </p:nvGraphicFramePr>
        <p:xfrm>
          <a:off x="526868" y="1958009"/>
          <a:ext cx="11138263" cy="389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60">
                  <a:extLst>
                    <a:ext uri="{9D8B030D-6E8A-4147-A177-3AD203B41FA5}">
                      <a16:colId xmlns:a16="http://schemas.microsoft.com/office/drawing/2014/main" val="965266717"/>
                    </a:ext>
                  </a:extLst>
                </a:gridCol>
                <a:gridCol w="3450798">
                  <a:extLst>
                    <a:ext uri="{9D8B030D-6E8A-4147-A177-3AD203B41FA5}">
                      <a16:colId xmlns:a16="http://schemas.microsoft.com/office/drawing/2014/main" val="664603086"/>
                    </a:ext>
                  </a:extLst>
                </a:gridCol>
                <a:gridCol w="2033902">
                  <a:extLst>
                    <a:ext uri="{9D8B030D-6E8A-4147-A177-3AD203B41FA5}">
                      <a16:colId xmlns:a16="http://schemas.microsoft.com/office/drawing/2014/main" val="544522482"/>
                    </a:ext>
                  </a:extLst>
                </a:gridCol>
                <a:gridCol w="3509103">
                  <a:extLst>
                    <a:ext uri="{9D8B030D-6E8A-4147-A177-3AD203B41FA5}">
                      <a16:colId xmlns:a16="http://schemas.microsoft.com/office/drawing/2014/main" val="3355435504"/>
                    </a:ext>
                  </a:extLst>
                </a:gridCol>
              </a:tblGrid>
              <a:tr h="118720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Drug Candidates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Indications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Manufacturer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Development Status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49962"/>
                  </a:ext>
                </a:extLst>
              </a:tr>
              <a:tr h="1088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Peresolimab  </a:t>
                      </a:r>
                      <a:endParaRPr lang="en-US" sz="20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 Lilly</a:t>
                      </a:r>
                      <a:endParaRPr lang="en-US" sz="20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Completed Phase II, awaiting Phase III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58227"/>
                  </a:ext>
                </a:extLst>
              </a:tr>
              <a:tr h="1192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Rosnilimab </a:t>
                      </a:r>
                      <a:endParaRPr lang="en-US" sz="20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RA, UC, Alopecia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</a:rPr>
                        <a:t>AnaptysBio, Inc.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Currently recruiting Phase II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010282"/>
                  </a:ext>
                </a:extLst>
              </a:tr>
              <a:tr h="1192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Undisclosed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SLE, Dermatomyositis, Polymyositis, Sjogren’s syndrome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Undisclosed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Phase Ib study is anticipated to start at the end of the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6441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A1B9072-8507-F6A0-C020-602A5903A26C}"/>
              </a:ext>
            </a:extLst>
          </p:cNvPr>
          <p:cNvSpPr txBox="1">
            <a:spLocks/>
          </p:cNvSpPr>
          <p:nvPr/>
        </p:nvSpPr>
        <p:spPr>
          <a:xfrm>
            <a:off x="838200" y="503569"/>
            <a:ext cx="10515600" cy="39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PD1 Agonists in Autoimmunity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625D29-0039-7417-5699-B75DC44D0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48283"/>
              </p:ext>
            </p:extLst>
          </p:nvPr>
        </p:nvGraphicFramePr>
        <p:xfrm>
          <a:off x="369090" y="1183027"/>
          <a:ext cx="11557868" cy="5496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247">
                  <a:extLst>
                    <a:ext uri="{9D8B030D-6E8A-4147-A177-3AD203B41FA5}">
                      <a16:colId xmlns:a16="http://schemas.microsoft.com/office/drawing/2014/main" val="965266717"/>
                    </a:ext>
                  </a:extLst>
                </a:gridCol>
                <a:gridCol w="3580798">
                  <a:extLst>
                    <a:ext uri="{9D8B030D-6E8A-4147-A177-3AD203B41FA5}">
                      <a16:colId xmlns:a16="http://schemas.microsoft.com/office/drawing/2014/main" val="664603086"/>
                    </a:ext>
                  </a:extLst>
                </a:gridCol>
                <a:gridCol w="2110524">
                  <a:extLst>
                    <a:ext uri="{9D8B030D-6E8A-4147-A177-3AD203B41FA5}">
                      <a16:colId xmlns:a16="http://schemas.microsoft.com/office/drawing/2014/main" val="544522482"/>
                    </a:ext>
                  </a:extLst>
                </a:gridCol>
                <a:gridCol w="3641299">
                  <a:extLst>
                    <a:ext uri="{9D8B030D-6E8A-4147-A177-3AD203B41FA5}">
                      <a16:colId xmlns:a16="http://schemas.microsoft.com/office/drawing/2014/main" val="3355435504"/>
                    </a:ext>
                  </a:extLst>
                </a:gridCol>
              </a:tblGrid>
              <a:tr h="966005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Drug Candidates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Indications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Manufacturer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Development Status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49962"/>
                  </a:ext>
                </a:extLst>
              </a:tr>
              <a:tr h="14195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Peresolimab  </a:t>
                      </a:r>
                      <a:endParaRPr lang="en-US" sz="20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 Lilly</a:t>
                      </a:r>
                      <a:endParaRPr lang="en-US" sz="20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Discontinued after Phase II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58227"/>
                  </a:ext>
                </a:extLst>
              </a:tr>
              <a:tr h="1555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Rosnilimab </a:t>
                      </a:r>
                      <a:endParaRPr lang="en-US" sz="20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i="0" dirty="0">
                          <a:latin typeface="Calibri" panose="020F0502020204030204" pitchFamily="34" charset="0"/>
                        </a:rPr>
                        <a:t>RA, UC, Alopecia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</a:rPr>
                        <a:t>AnaptysBio, Inc.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Currently recruiting Phase III </a:t>
                      </a:r>
                      <a:r>
                        <a:rPr lang="en-US" sz="2000" b="0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after successful Phase II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010282"/>
                  </a:ext>
                </a:extLst>
              </a:tr>
              <a:tr h="155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S-4321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Bi-directional PD-1/FcyRIIb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Undisclosed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Seismic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Phase Ib study is anticipated to start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8E9DA7-9769-D7CC-13FF-30C215FE3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46C0FA-B87C-5A59-14AA-7F6B20C20110}"/>
              </a:ext>
            </a:extLst>
          </p:cNvPr>
          <p:cNvSpPr txBox="1"/>
          <p:nvPr/>
        </p:nvSpPr>
        <p:spPr>
          <a:xfrm>
            <a:off x="2435087" y="5265018"/>
            <a:ext cx="9756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Novel MOAs for the Treatment of RA and SLE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Upstream Interference with the Innate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32672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4217-A675-4221-8394-C59CAB73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79" y="278234"/>
            <a:ext cx="10882302" cy="522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NETOSIS inhibitors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2375-2983-4DB5-B890-8A997C3A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175605"/>
            <a:ext cx="4901693" cy="49060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10400" dirty="0"/>
              <a:t>NETs are web-like structures composed of thick and filamentous strands of DNA released by neutrophils during inflammation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US" sz="10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10400" dirty="0"/>
              <a:t>NETs provide a catalytic surface by binding   pro-inflammatory proteins, blood and tissue fluids (e.g., neutrophil elastase, clotting factors, antibodies, complements)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84B9F-2EBA-5CE1-A9C5-B67AE80B62F0}"/>
              </a:ext>
            </a:extLst>
          </p:cNvPr>
          <p:cNvSpPr txBox="1"/>
          <p:nvPr/>
        </p:nvSpPr>
        <p:spPr>
          <a:xfrm>
            <a:off x="7213676" y="6579765"/>
            <a:ext cx="35286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sng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Adapted from Zhang et al. Apoptosis</a:t>
            </a:r>
            <a:r>
              <a:rPr lang="en-US" sz="1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28(9-10):</a:t>
            </a:r>
            <a:r>
              <a:rPr lang="en-US" sz="10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1-26July 2023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B5DD1B-7965-89FA-2D0B-C59462BC7420}"/>
              </a:ext>
            </a:extLst>
          </p:cNvPr>
          <p:cNvGrpSpPr/>
          <p:nvPr/>
        </p:nvGrpSpPr>
        <p:grpSpPr>
          <a:xfrm>
            <a:off x="0" y="971922"/>
            <a:ext cx="7108169" cy="5730954"/>
            <a:chOff x="229675" y="1700939"/>
            <a:chExt cx="10278641" cy="47265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7F1493-E245-638C-B233-8505BB258177}"/>
                </a:ext>
              </a:extLst>
            </p:cNvPr>
            <p:cNvGrpSpPr/>
            <p:nvPr/>
          </p:nvGrpSpPr>
          <p:grpSpPr>
            <a:xfrm>
              <a:off x="229675" y="2196599"/>
              <a:ext cx="2458033" cy="3625521"/>
              <a:chOff x="229675" y="2196599"/>
              <a:chExt cx="2458033" cy="362552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B10ED1-7DB7-216D-3949-4E4F4A3A8140}"/>
                  </a:ext>
                </a:extLst>
              </p:cNvPr>
              <p:cNvSpPr txBox="1"/>
              <p:nvPr/>
            </p:nvSpPr>
            <p:spPr>
              <a:xfrm>
                <a:off x="308673" y="2196599"/>
                <a:ext cx="2181374" cy="482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RA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(ACPA)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3E6AD1-D9A2-8482-F5D0-A11A68750AF5}"/>
                  </a:ext>
                </a:extLst>
              </p:cNvPr>
              <p:cNvSpPr txBox="1"/>
              <p:nvPr/>
            </p:nvSpPr>
            <p:spPr>
              <a:xfrm>
                <a:off x="229676" y="3798133"/>
                <a:ext cx="2339369" cy="482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SLE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(anti-ds DNA)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8F8483-ED69-FBB4-9403-8269BBFDB63F}"/>
                  </a:ext>
                </a:extLst>
              </p:cNvPr>
              <p:cNvSpPr txBox="1"/>
              <p:nvPr/>
            </p:nvSpPr>
            <p:spPr>
              <a:xfrm>
                <a:off x="229675" y="5136758"/>
                <a:ext cx="2458033" cy="685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/>
                    </a:solidFill>
                  </a:rPr>
                  <a:t>       Vasculitis</a:t>
                </a:r>
              </a:p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(anti-PR3, MPO,  anti-C1q)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6723E8-C0AE-9F32-1978-BC76777D8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612" y="1700939"/>
              <a:ext cx="7786704" cy="4726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5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43A21F-AC73-5ADE-7A73-6047D7C4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2EFF-E294-6444-AA67-1746BBD1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1" y="404314"/>
            <a:ext cx="10882302" cy="52237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NETOSIS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CBA8-483D-6615-365E-09582D0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8" y="1037906"/>
            <a:ext cx="11964747" cy="556264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2060"/>
              </a:buClr>
              <a:buSzTx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NETs are found in the skin and glomeruli of SLE patients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2060"/>
              </a:buClr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overproduction or insufficient clearance of NETs initiate and maintain the inflammatory response in SLE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2060"/>
              </a:buClr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NETs correlate with disease activity in SLE patients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2060"/>
              </a:buClr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NETs can activate the inflammasome and drive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pDCs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 produce Type I INF in SLE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2060"/>
              </a:buClr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Genetic mutations in the DNASE1L3  gene lead to:</a:t>
            </a:r>
          </a:p>
          <a:p>
            <a:pPr marL="594900" lvl="1" indent="-342900">
              <a:lnSpc>
                <a:spcPct val="110000"/>
              </a:lnSpc>
              <a:spcBef>
                <a:spcPts val="600"/>
              </a:spcBef>
              <a:buClr>
                <a:srgbClr val="002060"/>
              </a:buClr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Familial form of SLE with a high frequency of lupus nephritis in children (loss-of-function mutation)</a:t>
            </a:r>
          </a:p>
          <a:p>
            <a:pPr marL="594900" lvl="1" indent="-342900">
              <a:lnSpc>
                <a:spcPct val="110000"/>
              </a:lnSpc>
              <a:spcBef>
                <a:spcPts val="600"/>
              </a:spcBef>
              <a:buClr>
                <a:srgbClr val="002060"/>
              </a:buClr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Hypocomplementemic urticarial vasculitis syndrome (HUVS) (frame shift mutation)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2060"/>
              </a:buClr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timely removal of NETs by the intrinsic serum DNase1 is crucial to </a:t>
            </a:r>
            <a:r>
              <a:rPr lang="en-US" sz="2600" dirty="0">
                <a:cs typeface="Calibri" panose="020F0502020204030204" pitchFamily="34" charset="0"/>
              </a:rPr>
              <a:t>control disease by avoiding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presentation of self-antigens</a:t>
            </a:r>
          </a:p>
        </p:txBody>
      </p:sp>
    </p:spTree>
    <p:extLst>
      <p:ext uri="{BB962C8B-B14F-4D97-AF65-F5344CB8AC3E}">
        <p14:creationId xmlns:p14="http://schemas.microsoft.com/office/powerpoint/2010/main" val="42671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880353-539B-C282-270E-AEE170DFE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59457"/>
              </p:ext>
            </p:extLst>
          </p:nvPr>
        </p:nvGraphicFramePr>
        <p:xfrm>
          <a:off x="526868" y="1336126"/>
          <a:ext cx="11138263" cy="285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60">
                  <a:extLst>
                    <a:ext uri="{9D8B030D-6E8A-4147-A177-3AD203B41FA5}">
                      <a16:colId xmlns:a16="http://schemas.microsoft.com/office/drawing/2014/main" val="965266717"/>
                    </a:ext>
                  </a:extLst>
                </a:gridCol>
                <a:gridCol w="2760751">
                  <a:extLst>
                    <a:ext uri="{9D8B030D-6E8A-4147-A177-3AD203B41FA5}">
                      <a16:colId xmlns:a16="http://schemas.microsoft.com/office/drawing/2014/main" val="664603086"/>
                    </a:ext>
                  </a:extLst>
                </a:gridCol>
                <a:gridCol w="2254313">
                  <a:extLst>
                    <a:ext uri="{9D8B030D-6E8A-4147-A177-3AD203B41FA5}">
                      <a16:colId xmlns:a16="http://schemas.microsoft.com/office/drawing/2014/main" val="544522482"/>
                    </a:ext>
                  </a:extLst>
                </a:gridCol>
                <a:gridCol w="3978739">
                  <a:extLst>
                    <a:ext uri="{9D8B030D-6E8A-4147-A177-3AD203B41FA5}">
                      <a16:colId xmlns:a16="http://schemas.microsoft.com/office/drawing/2014/main" val="3355435504"/>
                    </a:ext>
                  </a:extLst>
                </a:gridCol>
              </a:tblGrid>
              <a:tr h="624748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Drug Candidates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Indications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Manufacturer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Calibri" panose="020F0502020204030204" pitchFamily="34" charset="0"/>
                        </a:rPr>
                        <a:t>Development Status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49962"/>
                  </a:ext>
                </a:extLst>
              </a:tr>
              <a:tr h="918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CIT-013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i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monoclonal antibody against citrullinated histones H2A and H4)</a:t>
                      </a:r>
                      <a:endParaRPr lang="en-US" sz="11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Citryll</a:t>
                      </a:r>
                      <a:endParaRPr lang="en-US" sz="16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Phase I in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73 healthy volunteers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showed 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ear complete inhibition of circulating NET components. D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ose limiting toxicity when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given intravenously which was markedly reduced by subcutaneous administration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90402"/>
                  </a:ext>
                </a:extLst>
              </a:tr>
              <a:tr h="918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NTR-1011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( recombinant DNASe1L3)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SLE, RA</a:t>
                      </a:r>
                      <a:endParaRPr lang="en-US" sz="18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Neutrolis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Recruiting in Phase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Ib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5822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A1B9072-8507-F6A0-C020-602A5903A26C}"/>
              </a:ext>
            </a:extLst>
          </p:cNvPr>
          <p:cNvSpPr txBox="1">
            <a:spLocks/>
          </p:cNvSpPr>
          <p:nvPr/>
        </p:nvSpPr>
        <p:spPr>
          <a:xfrm>
            <a:off x="838200" y="503569"/>
            <a:ext cx="10515600" cy="39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NETOSIS Inhibitors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72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959B68-84D6-7365-5EB9-FF832072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7A92AF-0E6D-0C51-6101-BD0FCF0BB05D}"/>
              </a:ext>
            </a:extLst>
          </p:cNvPr>
          <p:cNvSpPr txBox="1"/>
          <p:nvPr/>
        </p:nvSpPr>
        <p:spPr>
          <a:xfrm>
            <a:off x="0" y="1029946"/>
            <a:ext cx="11912118" cy="5431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Industry funding in Rheumatology has decreased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Drug development in Rheumatology is a rapidly developing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High competition for patients among drug makers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Bias towards targeting MOAs of the adaptive immune system</a:t>
            </a:r>
            <a:endParaRPr lang="en-US" sz="1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Cellular Therapies may offer effective treatment options but at this point can only be regarded as niche products and long-term safety remains unknown</a:t>
            </a:r>
            <a:endParaRPr lang="en-US" sz="1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Novel biomarkers and cytokine profiling will guide future drug development and aid not only in identifying specific patient profiles but also in predicting treatment response in SLE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A99D3-1B00-6238-DA69-3BAD36CF0603}"/>
              </a:ext>
            </a:extLst>
          </p:cNvPr>
          <p:cNvSpPr txBox="1"/>
          <p:nvPr/>
        </p:nvSpPr>
        <p:spPr>
          <a:xfrm>
            <a:off x="194521" y="393006"/>
            <a:ext cx="608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40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Question">
            <a:extLst>
              <a:ext uri="{FF2B5EF4-FFF2-40B4-BE49-F238E27FC236}">
                <a16:creationId xmlns:a16="http://schemas.microsoft.com/office/drawing/2014/main" id="{A6051765-AC9A-D1FA-0E2B-8736808C7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r="9089" b="25625"/>
          <a:stretch/>
        </p:blipFill>
        <p:spPr bwMode="auto">
          <a:xfrm>
            <a:off x="0" y="-1"/>
            <a:ext cx="12192000" cy="67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8B67ABB-FCAC-094D-894D-DDCFBC79142F}"/>
              </a:ext>
            </a:extLst>
          </p:cNvPr>
          <p:cNvSpPr txBox="1">
            <a:spLocks/>
          </p:cNvSpPr>
          <p:nvPr/>
        </p:nvSpPr>
        <p:spPr>
          <a:xfrm>
            <a:off x="104353" y="2645452"/>
            <a:ext cx="4881532" cy="2099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</a:rPr>
              <a:t>Science will continue to challenge us to find new, better and safer ways to treat our patients and provide them with a better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30119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379B82-0BA8-8FD6-D489-F2B5A190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82C736-2DEC-2A80-6502-AFA5E4B0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91" y="4207492"/>
            <a:ext cx="7094277" cy="590931"/>
          </a:xfrm>
        </p:spPr>
        <p:txBody>
          <a:bodyPr/>
          <a:lstStyle/>
          <a:p>
            <a:pPr algn="ctr"/>
            <a:r>
              <a:rPr lang="en-US" sz="3600" b="1" dirty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EFCF2C-6F1E-F569-DFF9-796F27969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3E5A18-04C8-B1C5-B95A-27A6AC56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54" y="825331"/>
            <a:ext cx="7857186" cy="55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7E7F6-4EB2-8532-4EA5-993814821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8" y="1105989"/>
            <a:ext cx="3558012" cy="4099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C5518B-ABE1-DEEB-F066-D8D5C8684CB9}"/>
              </a:ext>
            </a:extLst>
          </p:cNvPr>
          <p:cNvSpPr txBox="1"/>
          <p:nvPr/>
        </p:nvSpPr>
        <p:spPr>
          <a:xfrm>
            <a:off x="9729576" y="6530862"/>
            <a:ext cx="20158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82828"/>
                </a:solidFill>
                <a:effectLst/>
                <a:latin typeface="Calibri" panose="020F0502020204030204" pitchFamily="34" charset="0"/>
              </a:rPr>
              <a:t>Front. Immunol., 27 October 2022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ADDE8-3F7A-3198-F8CD-401EFC6F7228}"/>
              </a:ext>
            </a:extLst>
          </p:cNvPr>
          <p:cNvSpPr txBox="1"/>
          <p:nvPr/>
        </p:nvSpPr>
        <p:spPr>
          <a:xfrm>
            <a:off x="756821" y="204027"/>
            <a:ext cx="10678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CART Alternatives - Type 1 regulatory T cell-mediated tolerance in AID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DBC30-3E14-0E12-B244-84B613703AD6}"/>
              </a:ext>
            </a:extLst>
          </p:cNvPr>
          <p:cNvSpPr txBox="1"/>
          <p:nvPr/>
        </p:nvSpPr>
        <p:spPr>
          <a:xfrm>
            <a:off x="247504" y="402871"/>
            <a:ext cx="1100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What We Will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NOT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Talk about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48B47-0224-B958-E339-E5C9A381242B}"/>
              </a:ext>
            </a:extLst>
          </p:cNvPr>
          <p:cNvSpPr txBox="1"/>
          <p:nvPr/>
        </p:nvSpPr>
        <p:spPr>
          <a:xfrm>
            <a:off x="362310" y="1155076"/>
            <a:ext cx="11829690" cy="454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</a:rPr>
              <a:t>G-Protein Coupled Receptor (GPCR) Antagonists </a:t>
            </a:r>
            <a:r>
              <a:rPr lang="en-US" sz="2600" dirty="0">
                <a:effectLst/>
                <a:latin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OSE-230 et al.)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RIP Kinase (RIPK1/2) Inhibitors </a:t>
            </a:r>
            <a:r>
              <a:rPr lang="en-US" sz="2600" dirty="0">
                <a:latin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SAR443122 et al.</a:t>
            </a:r>
            <a:r>
              <a:rPr lang="en-US" sz="2400" dirty="0">
                <a:effectLst/>
                <a:latin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solidFill>
                  <a:srgbClr val="212121"/>
                </a:solidFill>
                <a:latin typeface="Calibri" panose="020F0502020204030204" pitchFamily="34" charset="0"/>
              </a:rPr>
              <a:t>PIM Kinase Inhibitors (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KIC-0101,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AZD1208 et al.)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solidFill>
                  <a:srgbClr val="212121"/>
                </a:solidFill>
                <a:latin typeface="Calibri" panose="020F0502020204030204" pitchFamily="34" charset="0"/>
              </a:rPr>
              <a:t>N</a:t>
            </a:r>
            <a:r>
              <a:rPr lang="pt-BR" sz="28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eonatal IgG Fc receptor (FcRn) </a:t>
            </a:r>
            <a:r>
              <a:rPr lang="en-US" sz="2600" dirty="0">
                <a:latin typeface="Calibri" panose="020F0502020204030204" pitchFamily="34" charset="0"/>
              </a:rPr>
              <a:t>antagonists (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Efgartigimod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et al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en-US" sz="2600" dirty="0">
                <a:latin typeface="Calibri" panose="020F050202020403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Sphingosine-1 Phosphate Receptor Modulators (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Ozanimod et al.</a:t>
            </a:r>
            <a:r>
              <a:rPr lang="en-US" sz="240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Protein tyrosine phosphatases (PTPs) antagonists</a:t>
            </a:r>
            <a:r>
              <a:rPr lang="en-US" sz="280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Daxdilimab</a:t>
            </a:r>
            <a:r>
              <a:rPr lang="en-US" sz="280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2400" b="0" i="0" kern="0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x-none" sz="24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itifilimab</a:t>
            </a:r>
            <a:r>
              <a:rPr lang="en-US" sz="24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 al.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</a:rPr>
              <a:t>IRAK-4 Inhibitors (</a:t>
            </a:r>
            <a:r>
              <a:rPr lang="en-US" sz="2400" kern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Edecesertib</a:t>
            </a:r>
            <a:r>
              <a:rPr lang="en-US" sz="24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et al.)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682A9-00A3-423E-AC22-C0F6FD0B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13" y="907376"/>
            <a:ext cx="11917142" cy="576050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PD-1 pathway is a key immune checkpoint that plays an important role in maintaining peripheral T cell tolerance and regulating adaptive immune responses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000000"/>
                </a:solidFill>
              </a:rPr>
              <a:t>PD-1 agonist antibodies trigger immunosuppressive signaling by cross-linking PD-1 molecules and down-regulating T cell receptor (TCR) signaling resulting in the suppression of T cell activities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PD-1, PD-L1, and PD-L2 gene polymorphisms are associated with several AIDs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000000"/>
                </a:solidFill>
              </a:rPr>
              <a:t>Although PD-1 agonists can suppress T cell activities, they will not directly inhibit immune effectors lacking PD-1 expression such as granulocytes and macrophages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000000"/>
                </a:solidFill>
              </a:rPr>
              <a:t>Increased 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xpression of PD-1 in the synovium of patients with RA, correlates with disease activity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000000"/>
                </a:solidFill>
              </a:rPr>
              <a:t>Combination of PD-1 agonist antibody with other treatments may be beneficial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inionPr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5E859E-1EBB-4ADD-8541-D71D53DE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65" y="190123"/>
            <a:ext cx="10521950" cy="5725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PD-1 Agonists - Science</a:t>
            </a:r>
          </a:p>
        </p:txBody>
      </p:sp>
    </p:spTree>
    <p:extLst>
      <p:ext uri="{BB962C8B-B14F-4D97-AF65-F5344CB8AC3E}">
        <p14:creationId xmlns:p14="http://schemas.microsoft.com/office/powerpoint/2010/main" val="9442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B36629-5E45-82AB-EF80-37AB988F0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CC234D-A3B1-9A08-4079-D8C4C6C6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96D0E-AEF0-65FD-7286-3F9E70780360}"/>
              </a:ext>
            </a:extLst>
          </p:cNvPr>
          <p:cNvSpPr txBox="1"/>
          <p:nvPr/>
        </p:nvSpPr>
        <p:spPr>
          <a:xfrm>
            <a:off x="7485248" y="5369584"/>
            <a:ext cx="419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Cellular Therapies</a:t>
            </a:r>
          </a:p>
        </p:txBody>
      </p:sp>
    </p:spTree>
    <p:extLst>
      <p:ext uri="{BB962C8B-B14F-4D97-AF65-F5344CB8AC3E}">
        <p14:creationId xmlns:p14="http://schemas.microsoft.com/office/powerpoint/2010/main" val="3722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655749-9E1D-7565-F772-40E087130029}"/>
              </a:ext>
            </a:extLst>
          </p:cNvPr>
          <p:cNvGrpSpPr/>
          <p:nvPr/>
        </p:nvGrpSpPr>
        <p:grpSpPr>
          <a:xfrm>
            <a:off x="375138" y="347264"/>
            <a:ext cx="11666544" cy="5939629"/>
            <a:chOff x="-32657" y="297048"/>
            <a:chExt cx="11945983" cy="55345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9F5A05-D169-8F25-84F0-4FC295ABB934}"/>
                </a:ext>
              </a:extLst>
            </p:cNvPr>
            <p:cNvSpPr txBox="1"/>
            <p:nvPr/>
          </p:nvSpPr>
          <p:spPr>
            <a:xfrm>
              <a:off x="213360" y="297048"/>
              <a:ext cx="116999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</a:rPr>
                <a:t>CAR T cell therapy for refractory AID</a:t>
              </a:r>
            </a:p>
          </p:txBody>
        </p:sp>
        <p:pic>
          <p:nvPicPr>
            <p:cNvPr id="7" name="Picture 4" descr="Using JAX lupus phenotype models to assess CAR-T therapy">
              <a:extLst>
                <a:ext uri="{FF2B5EF4-FFF2-40B4-BE49-F238E27FC236}">
                  <a16:creationId xmlns:a16="http://schemas.microsoft.com/office/drawing/2014/main" id="{C3A9A769-91F0-1EBC-2B84-14FC0F25F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57" y="1684228"/>
              <a:ext cx="6096000" cy="3705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aurent ARNAUD on Twitter: &quot;🆕 #CART cells in #autoimmune diseases such as # Lupus. T-cells from the patient are genetically modified (a gene is  inserted to express a Chimeric Antigen Receptor [CAR] against">
              <a:extLst>
                <a:ext uri="{FF2B5EF4-FFF2-40B4-BE49-F238E27FC236}">
                  <a16:creationId xmlns:a16="http://schemas.microsoft.com/office/drawing/2014/main" id="{6654C90C-01E7-3621-787A-B80750647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393" y="1026436"/>
              <a:ext cx="6211933" cy="4805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83F8ED-93C0-51CE-D0ED-9FDB2F63A4D5}"/>
              </a:ext>
            </a:extLst>
          </p:cNvPr>
          <p:cNvSpPr txBox="1"/>
          <p:nvPr/>
        </p:nvSpPr>
        <p:spPr>
          <a:xfrm>
            <a:off x="10596327" y="6345508"/>
            <a:ext cx="15956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twitter.com/</a:t>
            </a:r>
            <a:r>
              <a:rPr lang="en-US" sz="800" dirty="0" err="1">
                <a:latin typeface="Calibri" panose="020F0502020204030204" pitchFamily="34" charset="0"/>
              </a:rPr>
              <a:t>Lupusreference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06C14-E12B-192F-354C-AE72CE76F5F7}"/>
              </a:ext>
            </a:extLst>
          </p:cNvPr>
          <p:cNvSpPr txBox="1"/>
          <p:nvPr/>
        </p:nvSpPr>
        <p:spPr>
          <a:xfrm>
            <a:off x="1322103" y="5378417"/>
            <a:ext cx="21367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J Leukoc Biol. 100(6):1255-1264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5ED045-D3E7-5378-DBA7-0246E62D0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5B1C91-5D98-58C9-8D23-537697883FD0}"/>
              </a:ext>
            </a:extLst>
          </p:cNvPr>
          <p:cNvSpPr txBox="1"/>
          <p:nvPr/>
        </p:nvSpPr>
        <p:spPr>
          <a:xfrm>
            <a:off x="495752" y="0"/>
            <a:ext cx="11426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CAR T cell therapy for refractory AID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A4014-23CA-A86A-6B0D-0215C93C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35" y="3227076"/>
            <a:ext cx="4839093" cy="36162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BF8508-23FA-7302-FE57-1070C070E04B}"/>
              </a:ext>
            </a:extLst>
          </p:cNvPr>
          <p:cNvGrpSpPr/>
          <p:nvPr/>
        </p:nvGrpSpPr>
        <p:grpSpPr>
          <a:xfrm>
            <a:off x="64447" y="628653"/>
            <a:ext cx="5719282" cy="6026685"/>
            <a:chOff x="0" y="628653"/>
            <a:chExt cx="5902859" cy="60785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7790DD-BFD3-FE73-5929-E13D84CAED5B}"/>
                </a:ext>
              </a:extLst>
            </p:cNvPr>
            <p:cNvGrpSpPr/>
            <p:nvPr/>
          </p:nvGrpSpPr>
          <p:grpSpPr>
            <a:xfrm>
              <a:off x="0" y="628653"/>
              <a:ext cx="5902859" cy="6078583"/>
              <a:chOff x="1674074" y="604815"/>
              <a:chExt cx="6020640" cy="579200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104FE08-7316-248C-F2A7-4DE3AE6A9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583838" y="-285897"/>
                <a:ext cx="4220164" cy="600158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32E2859-7DBD-4657-8D6B-3AEF3ABC1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3898472" y="2600581"/>
                <a:ext cx="1571844" cy="6020640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4E1C22-AC73-6692-3E86-8FCBB3BD5E20}"/>
                </a:ext>
              </a:extLst>
            </p:cNvPr>
            <p:cNvSpPr/>
            <p:nvPr/>
          </p:nvSpPr>
          <p:spPr>
            <a:xfrm>
              <a:off x="101473" y="1412341"/>
              <a:ext cx="5699911" cy="1457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C9FFA4-791F-0B67-C54D-F3D713C8A497}"/>
              </a:ext>
            </a:extLst>
          </p:cNvPr>
          <p:cNvSpPr txBox="1"/>
          <p:nvPr/>
        </p:nvSpPr>
        <p:spPr>
          <a:xfrm>
            <a:off x="5801828" y="628653"/>
            <a:ext cx="64309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edian follow-up: 15 months (range, 4 to 29)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edian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SLEDAI score 13</a:t>
            </a:r>
            <a:endParaRPr lang="en-US" sz="160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ean (±SD) duration of B-cell aplasia was 112±47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 SLE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patients achieved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DORIS remission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ll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IIM patients 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had a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major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ACR–EULAR clinical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ll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SSc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patients </a:t>
            </a: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had a decrease in the score on the EUSTAR activity index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Immunosuppressive therapy was completely stopped in all patients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Grade 1 CRS occurred in 10 patients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One patient each had grade 2 CRS, grade 1 ICANS, and pneumonia that resulted in hospitalization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27A06-0CE0-B389-9E11-25FDE8704E8F}"/>
              </a:ext>
            </a:extLst>
          </p:cNvPr>
          <p:cNvSpPr txBox="1"/>
          <p:nvPr/>
        </p:nvSpPr>
        <p:spPr>
          <a:xfrm>
            <a:off x="3088765" y="6627674"/>
            <a:ext cx="27703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OTNEJMScalaSansLFCap"/>
              </a:rPr>
              <a:t>N 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OTNEJMScalaSansLFCap"/>
              </a:rPr>
              <a:t>Engl </a:t>
            </a:r>
            <a:r>
              <a:rPr lang="en-US" sz="1050" b="1" i="0" u="none" strike="noStrike" baseline="0" dirty="0" err="1">
                <a:solidFill>
                  <a:srgbClr val="000000"/>
                </a:solidFill>
                <a:latin typeface="OTNEJMScalaSansLFCap"/>
              </a:rPr>
              <a:t>JMed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OTNEJMScalaSansLFCap"/>
              </a:rPr>
              <a:t> 390;8 nejm.org 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OTNEJMScalaSansLFSmallCap"/>
              </a:rPr>
              <a:t>February 22, 2024 </a:t>
            </a:r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959B68-84D6-7365-5EB9-FF832072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FB3B66-B54E-C73A-6093-AB821F49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45096"/>
              </p:ext>
            </p:extLst>
          </p:nvPr>
        </p:nvGraphicFramePr>
        <p:xfrm>
          <a:off x="172015" y="651850"/>
          <a:ext cx="11855862" cy="489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97">
                  <a:extLst>
                    <a:ext uri="{9D8B030D-6E8A-4147-A177-3AD203B41FA5}">
                      <a16:colId xmlns:a16="http://schemas.microsoft.com/office/drawing/2014/main" val="965266717"/>
                    </a:ext>
                  </a:extLst>
                </a:gridCol>
                <a:gridCol w="2552743">
                  <a:extLst>
                    <a:ext uri="{9D8B030D-6E8A-4147-A177-3AD203B41FA5}">
                      <a16:colId xmlns:a16="http://schemas.microsoft.com/office/drawing/2014/main" val="664603086"/>
                    </a:ext>
                  </a:extLst>
                </a:gridCol>
                <a:gridCol w="5474324">
                  <a:extLst>
                    <a:ext uri="{9D8B030D-6E8A-4147-A177-3AD203B41FA5}">
                      <a16:colId xmlns:a16="http://schemas.microsoft.com/office/drawing/2014/main" val="544522482"/>
                    </a:ext>
                  </a:extLst>
                </a:gridCol>
                <a:gridCol w="1964998">
                  <a:extLst>
                    <a:ext uri="{9D8B030D-6E8A-4147-A177-3AD203B41FA5}">
                      <a16:colId xmlns:a16="http://schemas.microsoft.com/office/drawing/2014/main" val="3355435504"/>
                    </a:ext>
                  </a:extLst>
                </a:gridCol>
              </a:tblGrid>
              <a:tr h="50108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Drug Candidates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Indications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Manufacturer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Development Status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49962"/>
                  </a:ext>
                </a:extLst>
              </a:tr>
              <a:tr h="1105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CD19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AA, AAV, AIH, IIM, ITP, IgG4RD, MS, MG, Nephritis, NMSO, SLE, LN, pSLE, SSc, SS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Multiple Universities and Medical Centers in China, Germany, David Porter, University of Pennsylvania</a:t>
                      </a:r>
                    </a:p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Autolus, Cabaletta Bio, Juno Therapeutics, Kyverna, Miltenyi, Novartis, PersonGen BioTherapeutics (Suzhou) Co., Sana Biotechnology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Phases I-II</a:t>
                      </a:r>
                    </a:p>
                    <a:p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80235"/>
                  </a:ext>
                </a:extLst>
              </a:tr>
              <a:tr h="715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CD19/CD20</a:t>
                      </a:r>
                      <a:endParaRPr lang="en-US" sz="14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4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SLE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ImPACT Bio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 I-II</a:t>
                      </a:r>
                    </a:p>
                    <a:p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47271"/>
                  </a:ext>
                </a:extLst>
              </a:tr>
              <a:tr h="6246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CD19/BCMA</a:t>
                      </a:r>
                      <a:endParaRPr lang="en-US" sz="14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AAV, AIH, IIM, ITP, IgG4RD, MS, MG, Nephritis, NMSO, SLE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Zhejiang University, China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Phases I-II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58227"/>
                  </a:ext>
                </a:extLst>
              </a:tr>
              <a:tr h="3633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BCMA*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Cartesian Therapeutics</a:t>
                      </a:r>
                      <a:endParaRPr lang="en-US" sz="1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 II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01179"/>
                  </a:ext>
                </a:extLst>
              </a:tr>
              <a:tr h="494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CD7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CD, UC,</a:t>
                      </a:r>
                      <a:r>
                        <a:rPr lang="en-US" sz="1400" b="0" dirty="0"/>
                        <a:t> DMS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 Stills,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Shanghai University, China</a:t>
                      </a:r>
                      <a:endParaRPr lang="en-US" sz="14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Phases I</a:t>
                      </a:r>
                    </a:p>
                    <a:p>
                      <a:pPr algn="l"/>
                      <a:endParaRPr lang="en-US" sz="14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644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BAFF</a:t>
                      </a:r>
                      <a:endParaRPr lang="en-US" sz="14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SLE, DMS, SSc, NMSO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Luminary Therapeutics, Multiple Universities in China</a:t>
                      </a:r>
                      <a:endParaRPr lang="en-US" sz="14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Phases 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66134"/>
                  </a:ext>
                </a:extLst>
              </a:tr>
              <a:tr h="534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DSG3-CAART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MuSK</a:t>
                      </a:r>
                      <a:r>
                        <a:rPr lang="en-US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-CAART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Pemphigus, MG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Cabaletta Bio</a:t>
                      </a:r>
                      <a:endParaRPr lang="en-US" sz="14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Phases I</a:t>
                      </a:r>
                    </a:p>
                    <a:p>
                      <a:pPr algn="l"/>
                      <a:endParaRPr lang="en-US" sz="1400" b="0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68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9AC6F8-562E-A65A-7A48-690E85B60D0F}"/>
              </a:ext>
            </a:extLst>
          </p:cNvPr>
          <p:cNvSpPr txBox="1"/>
          <p:nvPr/>
        </p:nvSpPr>
        <p:spPr>
          <a:xfrm>
            <a:off x="172015" y="5764222"/>
            <a:ext cx="3512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109538"/>
            <a:r>
              <a:rPr lang="en-US" sz="800" dirty="0">
                <a:latin typeface="Calibri" panose="020F0502020204030204" pitchFamily="34" charset="0"/>
              </a:rPr>
              <a:t>*   </a:t>
            </a:r>
            <a:r>
              <a:rPr lang="en-US" sz="1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B-cell maturation antigen, also known as tumor necrosis factor receptor superfamily member 17</a:t>
            </a:r>
            <a:endParaRPr lang="en-US" sz="1000" dirty="0"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6EEEB1-2EE9-2DDE-70CD-292B4E6CBF5C}"/>
              </a:ext>
            </a:extLst>
          </p:cNvPr>
          <p:cNvGrpSpPr/>
          <p:nvPr/>
        </p:nvGrpSpPr>
        <p:grpSpPr>
          <a:xfrm>
            <a:off x="5459238" y="5564168"/>
            <a:ext cx="6245986" cy="1200329"/>
            <a:chOff x="199176" y="5615876"/>
            <a:chExt cx="6245986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943C02-4386-F4CC-0755-FAF40E67C36B}"/>
                </a:ext>
              </a:extLst>
            </p:cNvPr>
            <p:cNvSpPr txBox="1"/>
            <p:nvPr/>
          </p:nvSpPr>
          <p:spPr>
            <a:xfrm>
              <a:off x="199176" y="5615876"/>
              <a:ext cx="3069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In total: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</a:rPr>
                <a:t>&gt;40 studies in SLE/LN/pSLE               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Calibri" panose="020F0502020204030204" pitchFamily="34" charset="0"/>
                </a:rPr>
                <a:t>11 studies in IIM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Calibri" panose="020F0502020204030204" pitchFamily="34" charset="0"/>
                </a:rPr>
                <a:t>  9 studies in SSc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8BCBC4-0CA1-9A87-708E-83A862471AEC}"/>
                </a:ext>
              </a:extLst>
            </p:cNvPr>
            <p:cNvSpPr txBox="1"/>
            <p:nvPr/>
          </p:nvSpPr>
          <p:spPr>
            <a:xfrm>
              <a:off x="3376037" y="5892875"/>
              <a:ext cx="3069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 startAt="4"/>
              </a:pPr>
              <a:r>
                <a:rPr lang="en-US" dirty="0">
                  <a:latin typeface="Calibri" panose="020F0502020204030204" pitchFamily="34" charset="0"/>
                </a:rPr>
                <a:t>9 studies in AAV </a:t>
              </a:r>
            </a:p>
            <a:p>
              <a:pPr marL="342900" indent="-342900">
                <a:buAutoNum type="arabicPeriod" startAt="4"/>
              </a:pPr>
              <a:r>
                <a:rPr lang="en-US" dirty="0">
                  <a:latin typeface="Calibri" panose="020F0502020204030204" pitchFamily="34" charset="0"/>
                </a:rPr>
                <a:t>6 studies in Sjogren's</a:t>
              </a:r>
            </a:p>
            <a:p>
              <a:pPr marL="342900" indent="-342900">
                <a:buAutoNum type="arabicPeriod" startAt="4"/>
              </a:pPr>
              <a:r>
                <a:rPr lang="en-US" dirty="0">
                  <a:latin typeface="Calibri" panose="020F0502020204030204" pitchFamily="34" charset="0"/>
                </a:rPr>
                <a:t>5 studies in MG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3E5F5BC-28F4-77A6-8BED-5C6F3430AF31}"/>
              </a:ext>
            </a:extLst>
          </p:cNvPr>
          <p:cNvSpPr txBox="1">
            <a:spLocks/>
          </p:cNvSpPr>
          <p:nvPr/>
        </p:nvSpPr>
        <p:spPr>
          <a:xfrm>
            <a:off x="172015" y="150877"/>
            <a:ext cx="11217244" cy="39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CAR T cell Therapies</a:t>
            </a:r>
          </a:p>
        </p:txBody>
      </p:sp>
    </p:spTree>
    <p:extLst>
      <p:ext uri="{BB962C8B-B14F-4D97-AF65-F5344CB8AC3E}">
        <p14:creationId xmlns:p14="http://schemas.microsoft.com/office/powerpoint/2010/main" val="27042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D14462-D53C-E7AB-9F95-88B44373C68C}"/>
              </a:ext>
            </a:extLst>
          </p:cNvPr>
          <p:cNvSpPr txBox="1"/>
          <p:nvPr/>
        </p:nvSpPr>
        <p:spPr>
          <a:xfrm>
            <a:off x="940523" y="168348"/>
            <a:ext cx="9997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The Future of CAR T cell therapy for refractory AID</a:t>
            </a:r>
          </a:p>
        </p:txBody>
      </p:sp>
      <p:pic>
        <p:nvPicPr>
          <p:cNvPr id="1026" name="Picture 2" descr="Current approaches to develop “off-the-shelf” chimeric antigen receptor  (CAR)-T cells for cancer treatment: a systematic review | Experimental  Hematology &amp; Oncology | Full Text">
            <a:extLst>
              <a:ext uri="{FF2B5EF4-FFF2-40B4-BE49-F238E27FC236}">
                <a16:creationId xmlns:a16="http://schemas.microsoft.com/office/drawing/2014/main" id="{66F663E5-4BC4-D04A-8CBE-95E64B75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4" y="3984150"/>
            <a:ext cx="4923402" cy="27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ls | Free Full-Text | CAR-Based Therapy for Autoimmune Diseases: A Novel  Powerful Option">
            <a:extLst>
              <a:ext uri="{FF2B5EF4-FFF2-40B4-BE49-F238E27FC236}">
                <a16:creationId xmlns:a16="http://schemas.microsoft.com/office/drawing/2014/main" id="{F4CA9F48-8D28-5420-74E6-9B470CCD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93" y="1148705"/>
            <a:ext cx="1737994" cy="14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743DC-A9B2-095F-13B1-90DA6E2C52F8}"/>
              </a:ext>
            </a:extLst>
          </p:cNvPr>
          <p:cNvSpPr txBox="1"/>
          <p:nvPr/>
        </p:nvSpPr>
        <p:spPr>
          <a:xfrm>
            <a:off x="150680" y="2123451"/>
            <a:ext cx="1892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Autologous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Require Apheresis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Delay in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433E0-F04C-689D-9801-990B20666432}"/>
              </a:ext>
            </a:extLst>
          </p:cNvPr>
          <p:cNvSpPr txBox="1"/>
          <p:nvPr/>
        </p:nvSpPr>
        <p:spPr>
          <a:xfrm>
            <a:off x="8072593" y="729987"/>
            <a:ext cx="21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CART cell type</a:t>
            </a:r>
          </a:p>
        </p:txBody>
      </p:sp>
      <p:pic>
        <p:nvPicPr>
          <p:cNvPr id="1034" name="Picture 10" descr="CD19-directed chimeric antigen receptor ...">
            <a:extLst>
              <a:ext uri="{FF2B5EF4-FFF2-40B4-BE49-F238E27FC236}">
                <a16:creationId xmlns:a16="http://schemas.microsoft.com/office/drawing/2014/main" id="{4D6F4B5F-7626-2C02-0661-22F8B67B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13" y="909809"/>
            <a:ext cx="3364426" cy="18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50651-DFB4-977C-42A9-1A50D0C6CF14}"/>
              </a:ext>
            </a:extLst>
          </p:cNvPr>
          <p:cNvSpPr txBox="1"/>
          <p:nvPr/>
        </p:nvSpPr>
        <p:spPr>
          <a:xfrm>
            <a:off x="2381413" y="2147453"/>
            <a:ext cx="2290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Allogeneic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No apheresis required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Off the shelf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Readily available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No treatment delay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Cheaper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78FD8E-A2B5-F244-4013-701CF25907EE}"/>
              </a:ext>
            </a:extLst>
          </p:cNvPr>
          <p:cNvCxnSpPr>
            <a:cxnSpLocks/>
          </p:cNvCxnSpPr>
          <p:nvPr/>
        </p:nvCxnSpPr>
        <p:spPr>
          <a:xfrm flipH="1">
            <a:off x="2291624" y="1641756"/>
            <a:ext cx="2212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69447D-74CA-EFA1-BF7E-ED15E5F73518}"/>
              </a:ext>
            </a:extLst>
          </p:cNvPr>
          <p:cNvCxnSpPr>
            <a:cxnSpLocks/>
          </p:cNvCxnSpPr>
          <p:nvPr/>
        </p:nvCxnSpPr>
        <p:spPr>
          <a:xfrm flipH="1">
            <a:off x="1158047" y="1641756"/>
            <a:ext cx="945108" cy="48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9E3392-3850-3132-58D5-7AE6102E6A78}"/>
              </a:ext>
            </a:extLst>
          </p:cNvPr>
          <p:cNvCxnSpPr>
            <a:cxnSpLocks/>
          </p:cNvCxnSpPr>
          <p:nvPr/>
        </p:nvCxnSpPr>
        <p:spPr>
          <a:xfrm>
            <a:off x="2465910" y="1751784"/>
            <a:ext cx="355552" cy="321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5A60C6BB-133E-B0F7-857B-3930A1D70AD2}"/>
              </a:ext>
            </a:extLst>
          </p:cNvPr>
          <p:cNvCxnSpPr>
            <a:cxnSpLocks/>
          </p:cNvCxnSpPr>
          <p:nvPr/>
        </p:nvCxnSpPr>
        <p:spPr>
          <a:xfrm>
            <a:off x="5544980" y="2173966"/>
            <a:ext cx="2365895" cy="68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>
            <a:extLst>
              <a:ext uri="{FF2B5EF4-FFF2-40B4-BE49-F238E27FC236}">
                <a16:creationId xmlns:a16="http://schemas.microsoft.com/office/drawing/2014/main" id="{6356E359-F1EF-7EDF-57D4-F5C59FD1F296}"/>
              </a:ext>
            </a:extLst>
          </p:cNvPr>
          <p:cNvSpPr txBox="1"/>
          <p:nvPr/>
        </p:nvSpPr>
        <p:spPr>
          <a:xfrm>
            <a:off x="9850513" y="1704374"/>
            <a:ext cx="1586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Bispecific CAR T</a:t>
            </a:r>
          </a:p>
        </p:txBody>
      </p: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856F2C33-7237-8864-B85B-B213547ABA6D}"/>
              </a:ext>
            </a:extLst>
          </p:cNvPr>
          <p:cNvCxnSpPr>
            <a:cxnSpLocks/>
          </p:cNvCxnSpPr>
          <p:nvPr/>
        </p:nvCxnSpPr>
        <p:spPr>
          <a:xfrm>
            <a:off x="2917950" y="3816501"/>
            <a:ext cx="0" cy="167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5645B-AA9A-523F-5060-1D96DE7B5424}"/>
              </a:ext>
            </a:extLst>
          </p:cNvPr>
          <p:cNvGrpSpPr/>
          <p:nvPr/>
        </p:nvGrpSpPr>
        <p:grpSpPr>
          <a:xfrm>
            <a:off x="5778494" y="2638484"/>
            <a:ext cx="6057246" cy="3820501"/>
            <a:chOff x="7026238" y="2499205"/>
            <a:chExt cx="4817220" cy="36841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7CAD52-93C9-FED4-A34C-42E90DF2363D}"/>
                </a:ext>
              </a:extLst>
            </p:cNvPr>
            <p:cNvSpPr txBox="1"/>
            <p:nvPr/>
          </p:nvSpPr>
          <p:spPr>
            <a:xfrm>
              <a:off x="7742626" y="2499205"/>
              <a:ext cx="3422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Calibri" panose="020F0502020204030204" pitchFamily="34" charset="0"/>
                </a:rPr>
                <a:t>T cell source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D60570-2275-B7BB-3CEA-4684F99B19CE}"/>
                </a:ext>
              </a:extLst>
            </p:cNvPr>
            <p:cNvGrpSpPr/>
            <p:nvPr/>
          </p:nvGrpSpPr>
          <p:grpSpPr>
            <a:xfrm>
              <a:off x="7026238" y="2951430"/>
              <a:ext cx="4817220" cy="3231931"/>
              <a:chOff x="7074546" y="1746068"/>
              <a:chExt cx="5242841" cy="277398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844D329-781A-BA2E-472D-4A3BC62D7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9579" y="1746068"/>
                <a:ext cx="2737519" cy="1595507"/>
              </a:xfrm>
              <a:prstGeom prst="rect">
                <a:avLst/>
              </a:prstGeom>
            </p:spPr>
          </p:pic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26B4FB95-D6E7-8462-E660-9CEE279CCEC7}"/>
                  </a:ext>
                </a:extLst>
              </p:cNvPr>
              <p:cNvSpPr txBox="1"/>
              <p:nvPr/>
            </p:nvSpPr>
            <p:spPr>
              <a:xfrm>
                <a:off x="7074546" y="3348255"/>
                <a:ext cx="2737519" cy="117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iNK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CART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</a:rPr>
                  <a:t>Minimal expansion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</a:rPr>
                  <a:t>Requires more frequent administration 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</a:rPr>
                  <a:t>Lesser risk of CRS and ICANS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</a:rPr>
                  <a:t>Might not require repeat conditioning</a:t>
                </a:r>
              </a:p>
            </p:txBody>
          </p:sp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A67EE40B-9890-D024-4480-0BFC887A4C83}"/>
                  </a:ext>
                </a:extLst>
              </p:cNvPr>
              <p:cNvSpPr txBox="1"/>
              <p:nvPr/>
            </p:nvSpPr>
            <p:spPr>
              <a:xfrm>
                <a:off x="10306626" y="3392641"/>
                <a:ext cx="2010761" cy="81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Traditional CART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</a:rPr>
                  <a:t>Rapid expansion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</a:rPr>
                  <a:t>Risk of CRS/ICANS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65AB02-9CED-EB47-3E12-9429297FAE93}"/>
              </a:ext>
            </a:extLst>
          </p:cNvPr>
          <p:cNvSpPr txBox="1"/>
          <p:nvPr/>
        </p:nvSpPr>
        <p:spPr>
          <a:xfrm>
            <a:off x="6140424" y="710644"/>
            <a:ext cx="15051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https://www.bmsscience.com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1FBB68-9B8D-00A1-2652-52B5ACC3A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314" y="2995622"/>
            <a:ext cx="1924319" cy="21258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69841A-8308-43B5-05F7-41FB2FF73308}"/>
              </a:ext>
            </a:extLst>
          </p:cNvPr>
          <p:cNvSpPr txBox="1"/>
          <p:nvPr/>
        </p:nvSpPr>
        <p:spPr>
          <a:xfrm>
            <a:off x="10310921" y="4897925"/>
            <a:ext cx="1881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https://www.khanacademy.org/science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A2CB13-0859-CFE6-F842-140F7185D647}"/>
              </a:ext>
            </a:extLst>
          </p:cNvPr>
          <p:cNvSpPr txBox="1"/>
          <p:nvPr/>
        </p:nvSpPr>
        <p:spPr>
          <a:xfrm>
            <a:off x="7327103" y="4850548"/>
            <a:ext cx="12878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https://www.arovella.com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FAB465-971B-14DD-D1B1-581C316CE287}"/>
              </a:ext>
            </a:extLst>
          </p:cNvPr>
          <p:cNvSpPr txBox="1"/>
          <p:nvPr/>
        </p:nvSpPr>
        <p:spPr>
          <a:xfrm>
            <a:off x="286309" y="6658396"/>
            <a:ext cx="33644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dirty="0">
                <a:effectLst/>
                <a:latin typeface="-apple-system"/>
              </a:rPr>
              <a:t>Experimental Hematology &amp; Oncology</a:t>
            </a:r>
            <a:r>
              <a:rPr lang="en-US" sz="800" b="0" i="0" dirty="0">
                <a:effectLst/>
                <a:latin typeface="-apple-system"/>
              </a:rPr>
              <a:t> </a:t>
            </a:r>
            <a:r>
              <a:rPr lang="en-US" sz="800" b="1" i="0" dirty="0">
                <a:effectLst/>
                <a:latin typeface="-apple-system"/>
              </a:rPr>
              <a:t>volume 12</a:t>
            </a:r>
            <a:r>
              <a:rPr lang="en-US" sz="800" b="0" i="0" dirty="0">
                <a:effectLst/>
                <a:latin typeface="-apple-system"/>
              </a:rPr>
              <a:t>, Article number: 73 (2023)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AF5F145F-EFCA-A44B-8358-CCED5E8A83F7}"/>
              </a:ext>
            </a:extLst>
          </p:cNvPr>
          <p:cNvSpPr txBox="1"/>
          <p:nvPr/>
        </p:nvSpPr>
        <p:spPr>
          <a:xfrm>
            <a:off x="9843578" y="2453818"/>
            <a:ext cx="13874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Cells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2023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1534</a:t>
            </a:r>
            <a:endParaRPr lang="en-US" sz="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2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2F6FFB-04DA-22C0-3C55-0EDAB830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0DA8E-33D7-9C99-6B7E-E66A535B7D4F}"/>
              </a:ext>
            </a:extLst>
          </p:cNvPr>
          <p:cNvSpPr txBox="1"/>
          <p:nvPr/>
        </p:nvSpPr>
        <p:spPr>
          <a:xfrm>
            <a:off x="222576" y="1594346"/>
            <a:ext cx="11601249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Highly competitive space</a:t>
            </a: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Calibri" panose="020F0502020204030204" pitchFamily="34" charset="0"/>
            </a:endParaRP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Many companies originate from Oncology and lack experience in AID</a:t>
            </a: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Large Pharma entering this space will acquire or outspend Biotech</a:t>
            </a: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24+ CART companies currently competing for few diseases (SLE, SSc, IIM, SS)</a:t>
            </a: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Allogeneic products may prevail if they show efficacy and safety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endParaRPr lang="en-US" sz="600" dirty="0">
              <a:latin typeface="Calibri" panose="020F0502020204030204" pitchFamily="34" charset="0"/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Alternatives to traditional CARTs including Treg therapies, </a:t>
            </a:r>
            <a:r>
              <a:rPr lang="en-US" sz="2800" dirty="0" err="1">
                <a:latin typeface="Calibri" panose="020F0502020204030204" pitchFamily="34" charset="0"/>
              </a:rPr>
              <a:t>iNKs</a:t>
            </a:r>
            <a:r>
              <a:rPr lang="en-US" sz="2800" dirty="0">
                <a:latin typeface="Calibri" panose="020F0502020204030204" pitchFamily="34" charset="0"/>
              </a:rPr>
              <a:t>, CAR INKs or</a:t>
            </a:r>
            <a:r>
              <a:rPr lang="en-US" sz="2800" dirty="0">
                <a:effectLst/>
                <a:latin typeface="Calibri" panose="020F0502020204030204" pitchFamily="34" charset="0"/>
              </a:rPr>
              <a:t> Type 1 regulatory T cells will impact this landscape and increase competition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39C9D-3962-298E-59A4-4A46D48E9D67}"/>
              </a:ext>
            </a:extLst>
          </p:cNvPr>
          <p:cNvSpPr txBox="1"/>
          <p:nvPr/>
        </p:nvSpPr>
        <p:spPr>
          <a:xfrm>
            <a:off x="316871" y="296425"/>
            <a:ext cx="104748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</a:rPr>
              <a:t>Cellular therapies for refractory AID - Summary</a:t>
            </a:r>
            <a:endParaRPr lang="en-US" sz="30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The pioneers of CAR-T cell therapies&#10;">
            <a:extLst>
              <a:ext uri="{FF2B5EF4-FFF2-40B4-BE49-F238E27FC236}">
                <a16:creationId xmlns:a16="http://schemas.microsoft.com/office/drawing/2014/main" id="{7BAD05EF-0EB3-9B7A-AD25-2C79A62A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39" y="989287"/>
            <a:ext cx="5144585" cy="20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02C391E36C24DAE2A39D54A587C23" ma:contentTypeVersion="21" ma:contentTypeDescription="Create a new document." ma:contentTypeScope="" ma:versionID="7e8620e17feed4ef5507d07ec8b805cd">
  <xsd:schema xmlns:xsd="http://www.w3.org/2001/XMLSchema" xmlns:xs="http://www.w3.org/2001/XMLSchema" xmlns:p="http://schemas.microsoft.com/office/2006/metadata/properties" xmlns:ns1="http://schemas.microsoft.com/sharepoint/v3" xmlns:ns2="0c5b29f2-1e3e-42f4-94d3-2e2613db106a" xmlns:ns3="b7d311f6-afb5-42a5-a235-fe29e1b09f19" targetNamespace="http://schemas.microsoft.com/office/2006/metadata/properties" ma:root="true" ma:fieldsID="56ddcc0ce97e738dcbb95a5e310d84ee" ns1:_="" ns2:_="" ns3:_="">
    <xsd:import namespace="http://schemas.microsoft.com/sharepoint/v3"/>
    <xsd:import namespace="0c5b29f2-1e3e-42f4-94d3-2e2613db106a"/>
    <xsd:import namespace="b7d311f6-afb5-42a5-a235-fe29e1b09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b29f2-1e3e-42f4-94d3-2e2613db1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1d162cf-4e98-4cac-9fee-6eefa432c3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311f6-afb5-42a5-a235-fe29e1b09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14da77c-d23b-4d56-bdd5-474029ef0aed}" ma:internalName="TaxCatchAll" ma:showField="CatchAllData" ma:web="b7d311f6-afb5-42a5-a235-fe29e1b09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7d311f6-afb5-42a5-a235-fe29e1b09f19" xsi:nil="true"/>
    <_ip_UnifiedCompliancePolicyProperties xmlns="http://schemas.microsoft.com/sharepoint/v3" xsi:nil="true"/>
    <lcf76f155ced4ddcb4097134ff3c332f xmlns="0c5b29f2-1e3e-42f4-94d3-2e2613db10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52AAEC-4B55-48BA-A524-6ECB6EDCE845}"/>
</file>

<file path=customXml/itemProps2.xml><?xml version="1.0" encoding="utf-8"?>
<ds:datastoreItem xmlns:ds="http://schemas.openxmlformats.org/officeDocument/2006/customXml" ds:itemID="{1FBC37AF-8BB4-4DDF-81A6-8BFC643F827E}"/>
</file>

<file path=customXml/itemProps3.xml><?xml version="1.0" encoding="utf-8"?>
<ds:datastoreItem xmlns:ds="http://schemas.openxmlformats.org/officeDocument/2006/customXml" ds:itemID="{7F59137B-BEB4-4420-B2B3-A17819214B01}"/>
</file>

<file path=docProps/app.xml><?xml version="1.0" encoding="utf-8"?>
<Properties xmlns="http://schemas.openxmlformats.org/officeDocument/2006/extended-properties" xmlns:vt="http://schemas.openxmlformats.org/officeDocument/2006/docPropsVTypes">
  <Template>{4454F8B1-BC88-754E-B75D-F2E297BD4DBC}tf10001119</Template>
  <TotalTime>16363</TotalTime>
  <Words>2276</Words>
  <Application>Microsoft Macintosh PowerPoint</Application>
  <PresentationFormat>Widescreen</PresentationFormat>
  <Paragraphs>336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-apple-system</vt:lpstr>
      <vt:lpstr>Arial</vt:lpstr>
      <vt:lpstr>Calibri</vt:lpstr>
      <vt:lpstr>Helvetica Neue</vt:lpstr>
      <vt:lpstr>MinionPro</vt:lpstr>
      <vt:lpstr>OTNEJMScalaSansLFCap</vt:lpstr>
      <vt:lpstr>OTNEJMScalaSansLFSmallCap</vt:lpstr>
      <vt:lpstr>Roboto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NETOSIS inhibitors</vt:lpstr>
      <vt:lpstr>NETOSIS inhibitors</vt:lpstr>
      <vt:lpstr>PowerPoint Presentation</vt:lpstr>
      <vt:lpstr>PowerPoint Presentation</vt:lpstr>
      <vt:lpstr>PowerPoint Presentation</vt:lpstr>
      <vt:lpstr>EXTRAS</vt:lpstr>
      <vt:lpstr>PowerPoint Presentation</vt:lpstr>
      <vt:lpstr>PD-1 Agonists - Science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Reiff, Andreas</dc:creator>
  <cp:lastModifiedBy>Andreas Reiff</cp:lastModifiedBy>
  <cp:revision>23</cp:revision>
  <dcterms:created xsi:type="dcterms:W3CDTF">2024-04-30T03:21:42Z</dcterms:created>
  <dcterms:modified xsi:type="dcterms:W3CDTF">2025-04-25T02:41:00Z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0x01010076602C391E36C24DAE2A39D54A587C23</vt:lpwstr>
  </property>
</Properties>
</file>